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48" r:id="rId2"/>
    <p:sldId id="394" r:id="rId3"/>
    <p:sldId id="387" r:id="rId4"/>
    <p:sldId id="392" r:id="rId5"/>
    <p:sldId id="399" r:id="rId6"/>
    <p:sldId id="396" r:id="rId7"/>
    <p:sldId id="397" r:id="rId8"/>
    <p:sldId id="313" r:id="rId9"/>
    <p:sldId id="400" r:id="rId10"/>
    <p:sldId id="406" r:id="rId11"/>
    <p:sldId id="401" r:id="rId12"/>
    <p:sldId id="315" r:id="rId13"/>
    <p:sldId id="430" r:id="rId14"/>
    <p:sldId id="424" r:id="rId15"/>
    <p:sldId id="420" r:id="rId16"/>
    <p:sldId id="426" r:id="rId17"/>
    <p:sldId id="427" r:id="rId18"/>
    <p:sldId id="429" r:id="rId19"/>
    <p:sldId id="423" r:id="rId20"/>
    <p:sldId id="414" r:id="rId21"/>
    <p:sldId id="288" r:id="rId22"/>
  </p:sldIdLst>
  <p:sldSz cx="12192000" cy="6858000"/>
  <p:notesSz cx="6797675" cy="9926638"/>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3A5"/>
    <a:srgbClr val="CBC4E8"/>
    <a:srgbClr val="BEBFEE"/>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45659" cy="49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200" smtClean="0"/>
            </a:lvl1pPr>
          </a:lstStyle>
          <a:p>
            <a:pPr>
              <a:defRPr/>
            </a:pPr>
            <a:endParaRPr lang="zh-CN" altLang="zh-CN"/>
          </a:p>
        </p:txBody>
      </p:sp>
      <p:sp>
        <p:nvSpPr>
          <p:cNvPr id="2051" name="日期占位符 2"/>
          <p:cNvSpPr>
            <a:spLocks noGrp="1" noChangeArrowheads="1"/>
          </p:cNvSpPr>
          <p:nvPr>
            <p:ph type="dt" idx="1"/>
          </p:nvPr>
        </p:nvSpPr>
        <p:spPr bwMode="auto">
          <a:xfrm>
            <a:off x="3850443" y="0"/>
            <a:ext cx="2945659" cy="49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mtClean="0"/>
            </a:lvl1pPr>
          </a:lstStyle>
          <a:p>
            <a:pPr>
              <a:defRPr/>
            </a:pPr>
            <a:fld id="{FB2C7947-69FF-4B1B-BBA0-5A300AC8E524}" type="datetime1">
              <a:rPr lang="zh-CN" altLang="en-US"/>
              <a:pPr>
                <a:defRPr/>
              </a:pPr>
              <a:t>2022/11/8</a:t>
            </a:fld>
            <a:endParaRPr lang="zh-CN" altLang="en-US" sz="1200"/>
          </a:p>
        </p:txBody>
      </p:sp>
      <p:sp>
        <p:nvSpPr>
          <p:cNvPr id="1028" name="幻灯片图像占位符 3"/>
          <p:cNvSpPr>
            <a:spLocks noGrp="1" noRot="1" noChangeAspect="1" noChangeArrowheads="1"/>
          </p:cNvSpPr>
          <p:nvPr>
            <p:ph type="sldImg" idx="2"/>
          </p:nvPr>
        </p:nvSpPr>
        <p:spPr bwMode="auto">
          <a:xfrm>
            <a:off x="422275" y="1241425"/>
            <a:ext cx="5953125"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sp>
      <p:sp>
        <p:nvSpPr>
          <p:cNvPr id="2053" name="备注占位符 4"/>
          <p:cNvSpPr>
            <a:spLocks noGrp="1" noRot="1" noChangeAspect="1" noChangeArrowheads="1"/>
          </p:cNvSpPr>
          <p:nvPr/>
        </p:nvSpPr>
        <p:spPr bwMode="auto">
          <a:xfrm>
            <a:off x="679768" y="4777194"/>
            <a:ext cx="5438140" cy="3908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sng">
                <a:solidFill>
                  <a:srgbClr val="000000"/>
                </a:solidFill>
                <a:bevel/>
                <a:headEnd/>
                <a:tailEnd/>
              </a14:hiddenLine>
            </a:ext>
          </a:extLst>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defRPr/>
            </a:pPr>
            <a:r>
              <a:rPr lang="zh-CN" altLang="en-US"/>
              <a:t>单击此处编辑母版文本样式</a:t>
            </a:r>
          </a:p>
          <a:p>
            <a:pPr>
              <a:defRPr/>
            </a:pPr>
            <a:r>
              <a:rPr lang="zh-CN" altLang="en-US"/>
              <a:t>第二级</a:t>
            </a:r>
          </a:p>
          <a:p>
            <a:pPr>
              <a:defRPr/>
            </a:pPr>
            <a:r>
              <a:rPr lang="zh-CN" altLang="en-US"/>
              <a:t>第三级</a:t>
            </a:r>
          </a:p>
          <a:p>
            <a:pPr>
              <a:defRPr/>
            </a:pPr>
            <a:r>
              <a:rPr lang="zh-CN" altLang="en-US"/>
              <a:t>第四级</a:t>
            </a:r>
          </a:p>
          <a:p>
            <a:pPr>
              <a:defRPr/>
            </a:pPr>
            <a:r>
              <a:rPr lang="zh-CN" altLang="en-US"/>
              <a:t>第五级</a:t>
            </a:r>
          </a:p>
        </p:txBody>
      </p:sp>
      <p:sp>
        <p:nvSpPr>
          <p:cNvPr id="2054" name="页脚占位符 5"/>
          <p:cNvSpPr>
            <a:spLocks noGrp="1" noChangeArrowheads="1"/>
          </p:cNvSpPr>
          <p:nvPr>
            <p:ph type="ftr" sz="quarter" idx="4"/>
          </p:nvPr>
        </p:nvSpPr>
        <p:spPr bwMode="auto">
          <a:xfrm>
            <a:off x="0" y="9428584"/>
            <a:ext cx="2945659" cy="49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buFont typeface="Arial" panose="020B0604020202020204" pitchFamily="34" charset="0"/>
              <a:buNone/>
              <a:defRPr sz="1200" smtClean="0"/>
            </a:lvl1pPr>
          </a:lstStyle>
          <a:p>
            <a:pPr>
              <a:defRPr/>
            </a:pPr>
            <a:endParaRPr lang="zh-CN" altLang="zh-CN"/>
          </a:p>
        </p:txBody>
      </p:sp>
      <p:sp>
        <p:nvSpPr>
          <p:cNvPr id="2055" name="灯片编号占位符 6"/>
          <p:cNvSpPr>
            <a:spLocks noGrp="1" noChangeArrowheads="1"/>
          </p:cNvSpPr>
          <p:nvPr>
            <p:ph type="sldNum" sz="quarter" idx="5"/>
          </p:nvPr>
        </p:nvSpPr>
        <p:spPr bwMode="auto">
          <a:xfrm>
            <a:off x="3850443" y="9428584"/>
            <a:ext cx="2945659" cy="49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buFont typeface="Arial" panose="020B0604020202020204" pitchFamily="34" charset="0"/>
              <a:buNone/>
              <a:defRPr smtClean="0"/>
            </a:lvl1pPr>
          </a:lstStyle>
          <a:p>
            <a:pPr>
              <a:defRPr/>
            </a:pPr>
            <a:fld id="{61806984-8EB3-490E-A801-3E770767832A}" type="slidenum">
              <a:rPr lang="zh-CN" altLang="en-US"/>
              <a:pPr>
                <a:defRPr/>
              </a:pPr>
              <a:t>‹#›</a:t>
            </a:fld>
            <a:endParaRPr lang="zh-CN" altLang="en-US" sz="1200"/>
          </a:p>
        </p:txBody>
      </p:sp>
    </p:spTree>
    <p:extLst>
      <p:ext uri="{BB962C8B-B14F-4D97-AF65-F5344CB8AC3E}">
        <p14:creationId xmlns:p14="http://schemas.microsoft.com/office/powerpoint/2010/main" val="209423250"/>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a:xfrm>
            <a:off x="679450" y="4776788"/>
            <a:ext cx="5438775" cy="3908425"/>
          </a:xfrm>
          <a:prstGeom prst="rect">
            <a:avLst/>
          </a:prstGeom>
        </p:spPr>
        <p:txBody>
          <a:bodyPr/>
          <a:lstStyle/>
          <a:p>
            <a:endParaRPr lang="zh-TW" altLang="en-US" dirty="0"/>
          </a:p>
        </p:txBody>
      </p:sp>
      <p:sp>
        <p:nvSpPr>
          <p:cNvPr id="4" name="日期版面配置區 3"/>
          <p:cNvSpPr>
            <a:spLocks noGrp="1"/>
          </p:cNvSpPr>
          <p:nvPr>
            <p:ph type="dt" idx="1"/>
          </p:nvPr>
        </p:nvSpPr>
        <p:spPr/>
        <p:txBody>
          <a:bodyPr/>
          <a:lstStyle/>
          <a:p>
            <a:pPr>
              <a:defRPr/>
            </a:pPr>
            <a:fld id="{FB2C7947-69FF-4B1B-BBA0-5A300AC8E524}" type="datetime1">
              <a:rPr lang="zh-CN" altLang="en-US" smtClean="0"/>
              <a:pPr>
                <a:defRPr/>
              </a:pPr>
              <a:t>2022/11/8</a:t>
            </a:fld>
            <a:endParaRPr lang="zh-CN" altLang="en-US" sz="1200"/>
          </a:p>
        </p:txBody>
      </p:sp>
      <p:sp>
        <p:nvSpPr>
          <p:cNvPr id="5" name="投影片編號版面配置區 4"/>
          <p:cNvSpPr>
            <a:spLocks noGrp="1"/>
          </p:cNvSpPr>
          <p:nvPr>
            <p:ph type="sldNum" sz="quarter" idx="5"/>
          </p:nvPr>
        </p:nvSpPr>
        <p:spPr/>
        <p:txBody>
          <a:bodyPr/>
          <a:lstStyle/>
          <a:p>
            <a:pPr>
              <a:defRPr/>
            </a:pPr>
            <a:fld id="{61806984-8EB3-490E-A801-3E770767832A}" type="slidenum">
              <a:rPr lang="zh-CN" altLang="en-US" smtClean="0"/>
              <a:pPr>
                <a:defRPr/>
              </a:pPr>
              <a:t>15</a:t>
            </a:fld>
            <a:endParaRPr lang="zh-CN" altLang="en-US" sz="1200"/>
          </a:p>
        </p:txBody>
      </p:sp>
    </p:spTree>
    <p:extLst>
      <p:ext uri="{BB962C8B-B14F-4D97-AF65-F5344CB8AC3E}">
        <p14:creationId xmlns:p14="http://schemas.microsoft.com/office/powerpoint/2010/main" val="299196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extLst>
      <p:ext uri="{BB962C8B-B14F-4D97-AF65-F5344CB8AC3E}">
        <p14:creationId xmlns:p14="http://schemas.microsoft.com/office/powerpoint/2010/main" val="1908062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41637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341440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63253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323477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extLst>
      <p:ext uri="{BB962C8B-B14F-4D97-AF65-F5344CB8AC3E}">
        <p14:creationId xmlns:p14="http://schemas.microsoft.com/office/powerpoint/2010/main" val="1320275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05591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55288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3741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7986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587917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408408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hyperlink" Target="&#31777;&#22577;&#38468;&#20214;/P22&#20844;&#32887;&#20154;&#21729;&#21450;&#38364;&#20418;&#20154;&#36523;&#20998;&#38364;&#20418;&#25581;&#38706;&#34920;&#31684;&#26412;B.docx" TargetMode="External"/><Relationship Id="rId4" Type="http://schemas.openxmlformats.org/officeDocument/2006/relationships/hyperlink" Target="&#31777;&#22577;&#38468;&#20214;/P22&#20844;&#32887;&#20154;&#21729;&#21450;&#38364;&#20418;&#20154;&#36523;&#20998;&#38364;&#20418;&#20107;&#21069;&#25581;&#38706;&#34920;&#31684;&#26412;A.docx"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2"/>
          <p:cNvPicPr>
            <a:picLocks noChangeAspect="1" noChangeArrowheads="1"/>
          </p:cNvPicPr>
          <p:nvPr/>
        </p:nvPicPr>
        <p:blipFill>
          <a:blip r:embed="rId2">
            <a:extLst>
              <a:ext uri="{28A0092B-C50C-407E-A947-70E740481C1C}">
                <a14:useLocalDpi xmlns:a14="http://schemas.microsoft.com/office/drawing/2010/main" val="0"/>
              </a:ext>
            </a:extLst>
          </a:blip>
          <a:srcRect b="737"/>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矩形 5"/>
          <p:cNvSpPr>
            <a:spLocks noChangeArrowheads="1"/>
          </p:cNvSpPr>
          <p:nvPr/>
        </p:nvSpPr>
        <p:spPr bwMode="auto">
          <a:xfrm>
            <a:off x="692459" y="1139477"/>
            <a:ext cx="9061370" cy="2133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ts val="8200"/>
              </a:lnSpc>
            </a:pPr>
            <a:r>
              <a:rPr lang="en-US" altLang="zh-CN" sz="54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     </a:t>
            </a:r>
            <a:r>
              <a:rPr lang="en-US" altLang="zh-TW" sz="6600" b="1" dirty="0">
                <a:solidFill>
                  <a:srgbClr val="FFA146"/>
                </a:solidFill>
                <a:latin typeface="微软雅黑" panose="020B0503020204020204" pitchFamily="34" charset="-122"/>
                <a:ea typeface="微软雅黑" panose="020B0503020204020204" pitchFamily="34" charset="-122"/>
                <a:sym typeface="Times New Roman" panose="02020603050405020304" pitchFamily="18" charset="0"/>
              </a:rPr>
              <a:t>6</a:t>
            </a:r>
            <a:r>
              <a:rPr lang="zh-TW" altLang="en-US" sz="6600" b="1" dirty="0">
                <a:solidFill>
                  <a:srgbClr val="FFA146"/>
                </a:solidFill>
                <a:latin typeface="微软雅黑" panose="020B0503020204020204" pitchFamily="34" charset="-122"/>
                <a:ea typeface="微软雅黑" panose="020B0503020204020204" pitchFamily="34" charset="-122"/>
                <a:sym typeface="Times New Roman" panose="02020603050405020304" pitchFamily="18" charset="0"/>
              </a:rPr>
              <a:t>月份擴大業務會報</a:t>
            </a:r>
            <a:r>
              <a:rPr lang="en-US" altLang="zh-CN" sz="6600" b="1" dirty="0">
                <a:solidFill>
                  <a:srgbClr val="FFA146"/>
                </a:solidFill>
                <a:latin typeface="微软雅黑" panose="020B0503020204020204" pitchFamily="34" charset="-122"/>
                <a:ea typeface="微软雅黑" panose="020B0503020204020204" pitchFamily="34" charset="-122"/>
                <a:sym typeface="Times New Roman" panose="02020603050405020304" pitchFamily="18" charset="0"/>
              </a:rPr>
              <a:t>  </a:t>
            </a:r>
            <a:endParaRPr lang="zh-CN" altLang="en-US" sz="6600" b="1" dirty="0">
              <a:solidFill>
                <a:srgbClr val="FFA146"/>
              </a:solidFill>
              <a:latin typeface="微软雅黑" panose="020B0503020204020204" pitchFamily="34" charset="-122"/>
              <a:ea typeface="微软雅黑" panose="020B0503020204020204" pitchFamily="34" charset="-122"/>
              <a:sym typeface="Times New Roman" panose="02020603050405020304" pitchFamily="18" charset="0"/>
            </a:endParaRPr>
          </a:p>
          <a:p>
            <a:pPr algn="ctr" eaLnBrk="1" hangingPunct="1">
              <a:lnSpc>
                <a:spcPts val="8200"/>
              </a:lnSpc>
            </a:pPr>
            <a:r>
              <a:rPr lang="en-US" altLang="zh-CN" sz="6600" b="1" dirty="0">
                <a:solidFill>
                  <a:srgbClr val="FFA146"/>
                </a:solidFill>
                <a:latin typeface="微软雅黑" panose="020B0503020204020204" pitchFamily="34" charset="-122"/>
                <a:ea typeface="微软雅黑" panose="020B0503020204020204" pitchFamily="34" charset="-122"/>
                <a:sym typeface="Times New Roman" panose="02020603050405020304" pitchFamily="18" charset="0"/>
              </a:rPr>
              <a:t> </a:t>
            </a:r>
            <a:r>
              <a:rPr lang="zh-TW" altLang="en-US" sz="6600" b="1" dirty="0">
                <a:solidFill>
                  <a:srgbClr val="FFA146"/>
                </a:solidFill>
                <a:latin typeface="微软雅黑" panose="020B0503020204020204" pitchFamily="34" charset="-122"/>
                <a:ea typeface="微软雅黑" panose="020B0503020204020204" pitchFamily="34" charset="-122"/>
                <a:sym typeface="Times New Roman" panose="02020603050405020304" pitchFamily="18" charset="0"/>
              </a:rPr>
              <a:t>廉政宣導</a:t>
            </a:r>
            <a:endParaRPr lang="zh-CN" altLang="en-US" sz="6600" b="1" dirty="0">
              <a:solidFill>
                <a:srgbClr val="FFA146"/>
              </a:solidFill>
              <a:latin typeface="微软雅黑" panose="020B0503020204020204" pitchFamily="34" charset="-122"/>
              <a:ea typeface="微软雅黑" panose="020B0503020204020204" pitchFamily="34" charset="-122"/>
            </a:endParaRPr>
          </a:p>
        </p:txBody>
      </p:sp>
      <p:sp>
        <p:nvSpPr>
          <p:cNvPr id="2052" name="文本框 7"/>
          <p:cNvSpPr>
            <a:spLocks noChangeArrowheads="1"/>
          </p:cNvSpPr>
          <p:nvPr/>
        </p:nvSpPr>
        <p:spPr bwMode="auto">
          <a:xfrm>
            <a:off x="4184688" y="3458829"/>
            <a:ext cx="255538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spc="50" dirty="0">
                <a:ln w="0"/>
                <a:solidFill>
                  <a:schemeClr val="bg2"/>
                </a:solidFill>
                <a:effectLst>
                  <a:innerShdw blurRad="63500" dist="50800" dir="13500000">
                    <a:srgbClr val="000000">
                      <a:alpha val="50000"/>
                    </a:srgbClr>
                  </a:innerShdw>
                </a:effectLst>
                <a:latin typeface="微软雅黑" panose="020B0503020204020204" pitchFamily="34" charset="-122"/>
                <a:ea typeface="微软雅黑" panose="020B0503020204020204" pitchFamily="34" charset="-122"/>
                <a:sym typeface="微软雅黑" panose="020B0503020204020204" pitchFamily="34" charset="-122"/>
              </a:rPr>
              <a:t> </a:t>
            </a:r>
            <a:r>
              <a:rPr lang="zh-TW" altLang="en-US" sz="2800" b="1" spc="50" dirty="0">
                <a:ln w="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政風處</a:t>
            </a:r>
            <a:endParaRPr lang="en-US" altLang="zh-CN" sz="2800" b="1" spc="50" dirty="0">
              <a:ln w="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r>
              <a:rPr lang="en-US" altLang="zh-TW" sz="2800" b="1" spc="50" dirty="0">
                <a:ln w="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111</a:t>
            </a:r>
            <a:r>
              <a:rPr lang="zh-TW" altLang="en-US" sz="2800" b="1" spc="50" dirty="0">
                <a:ln w="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年</a:t>
            </a:r>
            <a:r>
              <a:rPr lang="en-US" altLang="zh-TW" sz="2800" b="1" spc="50" dirty="0">
                <a:ln w="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6</a:t>
            </a:r>
            <a:r>
              <a:rPr lang="zh-TW" altLang="en-US" sz="2800" b="1" spc="50" dirty="0">
                <a:ln w="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月</a:t>
            </a:r>
            <a:endParaRPr lang="zh-CN" altLang="en-US" sz="1600" b="1" spc="50" dirty="0">
              <a:ln w="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3" name="KSO_Shape"/>
          <p:cNvSpPr>
            <a:spLocks noChangeArrowheads="1"/>
          </p:cNvSpPr>
          <p:nvPr/>
        </p:nvSpPr>
        <p:spPr bwMode="auto">
          <a:xfrm>
            <a:off x="6832600" y="5048250"/>
            <a:ext cx="1524000" cy="1612900"/>
          </a:xfrm>
          <a:custGeom>
            <a:avLst/>
            <a:gdLst>
              <a:gd name="T0" fmla="*/ 274568593 w 3476"/>
              <a:gd name="T1" fmla="*/ 197487333 h 3680"/>
              <a:gd name="T2" fmla="*/ 282719537 w 3476"/>
              <a:gd name="T3" fmla="*/ 243803860 h 3680"/>
              <a:gd name="T4" fmla="*/ 316826272 w 3476"/>
              <a:gd name="T5" fmla="*/ 288619251 h 3680"/>
              <a:gd name="T6" fmla="*/ 477706043 w 3476"/>
              <a:gd name="T7" fmla="*/ 166609940 h 3680"/>
              <a:gd name="T8" fmla="*/ 470841904 w 3476"/>
              <a:gd name="T9" fmla="*/ 451798272 h 3680"/>
              <a:gd name="T10" fmla="*/ 660036684 w 3476"/>
              <a:gd name="T11" fmla="*/ 652716524 h 3680"/>
              <a:gd name="T12" fmla="*/ 745624892 w 3476"/>
              <a:gd name="T13" fmla="*/ 652716524 h 3680"/>
              <a:gd name="T14" fmla="*/ 745624892 w 3476"/>
              <a:gd name="T15" fmla="*/ 789092479 h 3680"/>
              <a:gd name="T16" fmla="*/ 306958854 w 3476"/>
              <a:gd name="T17" fmla="*/ 789092479 h 3680"/>
              <a:gd name="T18" fmla="*/ 306958854 w 3476"/>
              <a:gd name="T19" fmla="*/ 652716524 h 3680"/>
              <a:gd name="T20" fmla="*/ 335917484 w 3476"/>
              <a:gd name="T21" fmla="*/ 652716524 h 3680"/>
              <a:gd name="T22" fmla="*/ 335917484 w 3476"/>
              <a:gd name="T23" fmla="*/ 534781539 h 3680"/>
              <a:gd name="T24" fmla="*/ 102962948 w 3476"/>
              <a:gd name="T25" fmla="*/ 450726220 h 3680"/>
              <a:gd name="T26" fmla="*/ 268347639 w 3476"/>
              <a:gd name="T27" fmla="*/ 325286429 h 3680"/>
              <a:gd name="T28" fmla="*/ 233812115 w 3476"/>
              <a:gd name="T29" fmla="*/ 279613308 h 3680"/>
              <a:gd name="T30" fmla="*/ 193056076 w 3476"/>
              <a:gd name="T31" fmla="*/ 259456879 h 3680"/>
              <a:gd name="T32" fmla="*/ 202923055 w 3476"/>
              <a:gd name="T33" fmla="*/ 187624099 h 3680"/>
              <a:gd name="T34" fmla="*/ 274568593 w 3476"/>
              <a:gd name="T35" fmla="*/ 197487333 h 3680"/>
              <a:gd name="T36" fmla="*/ 0 w 3476"/>
              <a:gd name="T37" fmla="*/ 182477721 h 3680"/>
              <a:gd name="T38" fmla="*/ 46547765 w 3476"/>
              <a:gd name="T39" fmla="*/ 195986635 h 3680"/>
              <a:gd name="T40" fmla="*/ 120552521 w 3476"/>
              <a:gd name="T41" fmla="*/ 84484403 h 3680"/>
              <a:gd name="T42" fmla="*/ 257837037 w 3476"/>
              <a:gd name="T43" fmla="*/ 49318362 h 3680"/>
              <a:gd name="T44" fmla="*/ 258265826 w 3476"/>
              <a:gd name="T45" fmla="*/ 857730 h 3680"/>
              <a:gd name="T46" fmla="*/ 93095969 w 3476"/>
              <a:gd name="T47" fmla="*/ 44601068 h 3680"/>
              <a:gd name="T48" fmla="*/ 0 w 3476"/>
              <a:gd name="T49" fmla="*/ 182477721 h 3680"/>
              <a:gd name="T50" fmla="*/ 95884415 w 3476"/>
              <a:gd name="T51" fmla="*/ 192770039 h 3680"/>
              <a:gd name="T52" fmla="*/ 142647014 w 3476"/>
              <a:gd name="T53" fmla="*/ 206278953 h 3680"/>
              <a:gd name="T54" fmla="*/ 178040555 w 3476"/>
              <a:gd name="T55" fmla="*/ 152672380 h 3680"/>
              <a:gd name="T56" fmla="*/ 245181173 w 3476"/>
              <a:gd name="T57" fmla="*/ 135732548 h 3680"/>
              <a:gd name="T58" fmla="*/ 245609962 w 3476"/>
              <a:gd name="T59" fmla="*/ 87057592 h 3680"/>
              <a:gd name="T60" fmla="*/ 150369169 w 3476"/>
              <a:gd name="T61" fmla="*/ 112788607 h 3680"/>
              <a:gd name="T62" fmla="*/ 95884415 w 3476"/>
              <a:gd name="T63" fmla="*/ 192770039 h 3680"/>
              <a:gd name="T64" fmla="*/ 542058214 w 3476"/>
              <a:gd name="T65" fmla="*/ 652716524 h 3680"/>
              <a:gd name="T66" fmla="*/ 422578105 w 3476"/>
              <a:gd name="T67" fmla="*/ 525775596 h 3680"/>
              <a:gd name="T68" fmla="*/ 421934482 w 3476"/>
              <a:gd name="T69" fmla="*/ 525990358 h 3680"/>
              <a:gd name="T70" fmla="*/ 421934482 w 3476"/>
              <a:gd name="T71" fmla="*/ 652716524 h 3680"/>
              <a:gd name="T72" fmla="*/ 542058214 w 3476"/>
              <a:gd name="T73" fmla="*/ 652716524 h 36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76"/>
              <a:gd name="T112" fmla="*/ 0 h 3680"/>
              <a:gd name="T113" fmla="*/ 3476 w 3476"/>
              <a:gd name="T114" fmla="*/ 3680 h 36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76" h="3680">
                <a:moveTo>
                  <a:pt x="1280" y="921"/>
                </a:moveTo>
                <a:cubicBezTo>
                  <a:pt x="1329" y="985"/>
                  <a:pt x="1340" y="1066"/>
                  <a:pt x="1318" y="1137"/>
                </a:cubicBezTo>
                <a:cubicBezTo>
                  <a:pt x="1477" y="1346"/>
                  <a:pt x="1477" y="1346"/>
                  <a:pt x="1477" y="1346"/>
                </a:cubicBezTo>
                <a:cubicBezTo>
                  <a:pt x="2227" y="777"/>
                  <a:pt x="2227" y="777"/>
                  <a:pt x="2227" y="777"/>
                </a:cubicBezTo>
                <a:cubicBezTo>
                  <a:pt x="2522" y="1184"/>
                  <a:pt x="2497" y="1730"/>
                  <a:pt x="2195" y="2107"/>
                </a:cubicBezTo>
                <a:cubicBezTo>
                  <a:pt x="3077" y="3044"/>
                  <a:pt x="3077" y="3044"/>
                  <a:pt x="3077" y="3044"/>
                </a:cubicBezTo>
                <a:cubicBezTo>
                  <a:pt x="3476" y="3044"/>
                  <a:pt x="3476" y="3044"/>
                  <a:pt x="3476" y="3044"/>
                </a:cubicBezTo>
                <a:cubicBezTo>
                  <a:pt x="3476" y="3680"/>
                  <a:pt x="3476" y="3680"/>
                  <a:pt x="3476" y="3680"/>
                </a:cubicBezTo>
                <a:cubicBezTo>
                  <a:pt x="1431" y="3680"/>
                  <a:pt x="1431" y="3680"/>
                  <a:pt x="1431" y="3680"/>
                </a:cubicBezTo>
                <a:cubicBezTo>
                  <a:pt x="1431" y="3044"/>
                  <a:pt x="1431" y="3044"/>
                  <a:pt x="1431" y="3044"/>
                </a:cubicBezTo>
                <a:cubicBezTo>
                  <a:pt x="1566" y="3044"/>
                  <a:pt x="1566" y="3044"/>
                  <a:pt x="1566" y="3044"/>
                </a:cubicBezTo>
                <a:cubicBezTo>
                  <a:pt x="1566" y="2494"/>
                  <a:pt x="1566" y="2494"/>
                  <a:pt x="1566" y="2494"/>
                </a:cubicBezTo>
                <a:cubicBezTo>
                  <a:pt x="1171" y="2577"/>
                  <a:pt x="746" y="2438"/>
                  <a:pt x="480" y="2102"/>
                </a:cubicBezTo>
                <a:cubicBezTo>
                  <a:pt x="1251" y="1517"/>
                  <a:pt x="1251" y="1517"/>
                  <a:pt x="1251" y="1517"/>
                </a:cubicBezTo>
                <a:cubicBezTo>
                  <a:pt x="1090" y="1304"/>
                  <a:pt x="1090" y="1304"/>
                  <a:pt x="1090" y="1304"/>
                </a:cubicBezTo>
                <a:cubicBezTo>
                  <a:pt x="1018" y="1304"/>
                  <a:pt x="947" y="1272"/>
                  <a:pt x="900" y="1210"/>
                </a:cubicBezTo>
                <a:cubicBezTo>
                  <a:pt x="820" y="1105"/>
                  <a:pt x="841" y="955"/>
                  <a:pt x="946" y="875"/>
                </a:cubicBezTo>
                <a:cubicBezTo>
                  <a:pt x="1051" y="796"/>
                  <a:pt x="1201" y="816"/>
                  <a:pt x="1280" y="921"/>
                </a:cubicBezTo>
                <a:close/>
                <a:moveTo>
                  <a:pt x="0" y="851"/>
                </a:moveTo>
                <a:cubicBezTo>
                  <a:pt x="217" y="914"/>
                  <a:pt x="217" y="914"/>
                  <a:pt x="217" y="914"/>
                </a:cubicBezTo>
                <a:cubicBezTo>
                  <a:pt x="286" y="678"/>
                  <a:pt x="401" y="506"/>
                  <a:pt x="562" y="394"/>
                </a:cubicBezTo>
                <a:cubicBezTo>
                  <a:pt x="726" y="281"/>
                  <a:pt x="940" y="227"/>
                  <a:pt x="1202" y="230"/>
                </a:cubicBezTo>
                <a:cubicBezTo>
                  <a:pt x="1204" y="4"/>
                  <a:pt x="1204" y="4"/>
                  <a:pt x="1204" y="4"/>
                </a:cubicBezTo>
                <a:cubicBezTo>
                  <a:pt x="894" y="0"/>
                  <a:pt x="636" y="68"/>
                  <a:pt x="434" y="208"/>
                </a:cubicBezTo>
                <a:cubicBezTo>
                  <a:pt x="229" y="350"/>
                  <a:pt x="84" y="564"/>
                  <a:pt x="0" y="851"/>
                </a:cubicBezTo>
                <a:close/>
                <a:moveTo>
                  <a:pt x="447" y="899"/>
                </a:moveTo>
                <a:cubicBezTo>
                  <a:pt x="665" y="962"/>
                  <a:pt x="665" y="962"/>
                  <a:pt x="665" y="962"/>
                </a:cubicBezTo>
                <a:cubicBezTo>
                  <a:pt x="698" y="848"/>
                  <a:pt x="753" y="765"/>
                  <a:pt x="830" y="712"/>
                </a:cubicBezTo>
                <a:cubicBezTo>
                  <a:pt x="908" y="657"/>
                  <a:pt x="1013" y="631"/>
                  <a:pt x="1143" y="633"/>
                </a:cubicBezTo>
                <a:cubicBezTo>
                  <a:pt x="1145" y="406"/>
                  <a:pt x="1145" y="406"/>
                  <a:pt x="1145" y="406"/>
                </a:cubicBezTo>
                <a:cubicBezTo>
                  <a:pt x="967" y="405"/>
                  <a:pt x="819" y="444"/>
                  <a:pt x="701" y="526"/>
                </a:cubicBezTo>
                <a:cubicBezTo>
                  <a:pt x="581" y="609"/>
                  <a:pt x="496" y="733"/>
                  <a:pt x="447" y="899"/>
                </a:cubicBezTo>
                <a:close/>
                <a:moveTo>
                  <a:pt x="2527" y="3044"/>
                </a:moveTo>
                <a:cubicBezTo>
                  <a:pt x="1970" y="2452"/>
                  <a:pt x="1970" y="2452"/>
                  <a:pt x="1970" y="2452"/>
                </a:cubicBezTo>
                <a:cubicBezTo>
                  <a:pt x="1967" y="2453"/>
                  <a:pt x="1967" y="2453"/>
                  <a:pt x="1967" y="2453"/>
                </a:cubicBezTo>
                <a:cubicBezTo>
                  <a:pt x="1967" y="3044"/>
                  <a:pt x="1967" y="3044"/>
                  <a:pt x="1967" y="3044"/>
                </a:cubicBezTo>
                <a:lnTo>
                  <a:pt x="2527" y="3044"/>
                </a:lnTo>
                <a:close/>
              </a:path>
            </a:pathLst>
          </a:custGeom>
          <a:solidFill>
            <a:srgbClr val="3D6869"/>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nchorCtr="1"/>
          <a:lstStyle/>
          <a:p>
            <a:endParaRPr lang="zh-CN" altLang="en-US"/>
          </a:p>
        </p:txBody>
      </p:sp>
      <p:sp>
        <p:nvSpPr>
          <p:cNvPr id="2054" name="KSO_Shape"/>
          <p:cNvSpPr>
            <a:spLocks noChangeArrowheads="1"/>
          </p:cNvSpPr>
          <p:nvPr/>
        </p:nvSpPr>
        <p:spPr bwMode="auto">
          <a:xfrm rot="402569">
            <a:off x="1146175" y="5064125"/>
            <a:ext cx="1114425" cy="1425575"/>
          </a:xfrm>
          <a:custGeom>
            <a:avLst/>
            <a:gdLst>
              <a:gd name="T0" fmla="*/ 1942449 w 10771844"/>
              <a:gd name="T1" fmla="*/ 8088467 h 13782676"/>
              <a:gd name="T2" fmla="*/ 181941 w 10771844"/>
              <a:gd name="T3" fmla="*/ 8606474 h 13782676"/>
              <a:gd name="T4" fmla="*/ 945340 w 10771844"/>
              <a:gd name="T5" fmla="*/ 7802257 h 13782676"/>
              <a:gd name="T6" fmla="*/ 4922981 w 10771844"/>
              <a:gd name="T7" fmla="*/ 3670300 h 13782676"/>
              <a:gd name="T8" fmla="*/ 7258021 w 10771844"/>
              <a:gd name="T9" fmla="*/ 7397690 h 13782676"/>
              <a:gd name="T10" fmla="*/ 9596815 w 10771844"/>
              <a:gd name="T11" fmla="*/ 3670300 h 13782676"/>
              <a:gd name="T12" fmla="*/ 10771844 w 10771844"/>
              <a:gd name="T13" fmla="*/ 7667954 h 13782676"/>
              <a:gd name="T14" fmla="*/ 9183867 w 10771844"/>
              <a:gd name="T15" fmla="*/ 7686723 h 13782676"/>
              <a:gd name="T16" fmla="*/ 7701003 w 10771844"/>
              <a:gd name="T17" fmla="*/ 10989949 h 13782676"/>
              <a:gd name="T18" fmla="*/ 9330275 w 10771844"/>
              <a:gd name="T19" fmla="*/ 13493644 h 13782676"/>
              <a:gd name="T20" fmla="*/ 9142572 w 10771844"/>
              <a:gd name="T21" fmla="*/ 13778922 h 13782676"/>
              <a:gd name="T22" fmla="*/ 7490775 w 10771844"/>
              <a:gd name="T23" fmla="*/ 11534230 h 13782676"/>
              <a:gd name="T24" fmla="*/ 7408185 w 10771844"/>
              <a:gd name="T25" fmla="*/ 13767661 h 13782676"/>
              <a:gd name="T26" fmla="*/ 6886367 w 10771844"/>
              <a:gd name="T27" fmla="*/ 13643790 h 13782676"/>
              <a:gd name="T28" fmla="*/ 5166996 w 10771844"/>
              <a:gd name="T29" fmla="*/ 13685081 h 13782676"/>
              <a:gd name="T30" fmla="*/ 4333590 w 10771844"/>
              <a:gd name="T31" fmla="*/ 13737632 h 13782676"/>
              <a:gd name="T32" fmla="*/ 6754974 w 10771844"/>
              <a:gd name="T33" fmla="*/ 10768483 h 13782676"/>
              <a:gd name="T34" fmla="*/ 6781253 w 10771844"/>
              <a:gd name="T35" fmla="*/ 8632647 h 13782676"/>
              <a:gd name="T36" fmla="*/ 6191862 w 10771844"/>
              <a:gd name="T37" fmla="*/ 8291063 h 13782676"/>
              <a:gd name="T38" fmla="*/ 1964763 w 10771844"/>
              <a:gd name="T39" fmla="*/ 8084611 h 13782676"/>
              <a:gd name="T40" fmla="*/ 5234570 w 10771844"/>
              <a:gd name="T41" fmla="*/ 7686723 h 13782676"/>
              <a:gd name="T42" fmla="*/ 1499256 w 10771844"/>
              <a:gd name="T43" fmla="*/ 7667954 h 13782676"/>
              <a:gd name="T44" fmla="*/ 7241243 w 10771844"/>
              <a:gd name="T45" fmla="*/ 2735264 h 13782676"/>
              <a:gd name="T46" fmla="*/ 7241243 w 10771844"/>
              <a:gd name="T47" fmla="*/ 6864351 h 13782676"/>
              <a:gd name="T48" fmla="*/ 7241243 w 10771844"/>
              <a:gd name="T49" fmla="*/ 2735264 h 13782676"/>
              <a:gd name="T50" fmla="*/ 8707297 w 10771844"/>
              <a:gd name="T51" fmla="*/ 2131477 h 13782676"/>
              <a:gd name="T52" fmla="*/ 10771844 w 10771844"/>
              <a:gd name="T53" fmla="*/ 3321050 h 13782676"/>
              <a:gd name="T54" fmla="*/ 7292143 w 10771844"/>
              <a:gd name="T55" fmla="*/ 2292839 h 13782676"/>
              <a:gd name="T56" fmla="*/ 1432581 w 10771844"/>
              <a:gd name="T57" fmla="*/ 3321050 h 13782676"/>
              <a:gd name="T58" fmla="*/ 1432581 w 10771844"/>
              <a:gd name="T59" fmla="*/ 2131477 h 13782676"/>
              <a:gd name="T60" fmla="*/ 2750138 w 10771844"/>
              <a:gd name="T61" fmla="*/ 983181 h 13782676"/>
              <a:gd name="T62" fmla="*/ 5606721 w 10771844"/>
              <a:gd name="T63" fmla="*/ 2131477 h 13782676"/>
              <a:gd name="T64" fmla="*/ 0 w 10771844"/>
              <a:gd name="T65" fmla="*/ 0 h 13782676"/>
              <a:gd name="T66" fmla="*/ 10771844 w 10771844"/>
              <a:gd name="T67" fmla="*/ 13782676 h 13782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T64" t="T65" r="T66" b="T67"/>
            <a:pathLst>
              <a:path w="10771844" h="13782676">
                <a:moveTo>
                  <a:pt x="945340" y="7802257"/>
                </a:moveTo>
                <a:cubicBezTo>
                  <a:pt x="1823502" y="7815886"/>
                  <a:pt x="1942449" y="8088467"/>
                  <a:pt x="1942449" y="8088467"/>
                </a:cubicBezTo>
                <a:cubicBezTo>
                  <a:pt x="1942449" y="8088467"/>
                  <a:pt x="1942449" y="8088467"/>
                  <a:pt x="1961218" y="8339963"/>
                </a:cubicBezTo>
                <a:cubicBezTo>
                  <a:pt x="1799807" y="8839201"/>
                  <a:pt x="181941" y="8606474"/>
                  <a:pt x="181941" y="8606474"/>
                </a:cubicBezTo>
                <a:cubicBezTo>
                  <a:pt x="-242232" y="8197323"/>
                  <a:pt x="208218" y="7840725"/>
                  <a:pt x="208218" y="7840725"/>
                </a:cubicBezTo>
                <a:cubicBezTo>
                  <a:pt x="499602" y="7809757"/>
                  <a:pt x="742687" y="7799112"/>
                  <a:pt x="945340" y="7802257"/>
                </a:cubicBezTo>
                <a:close/>
                <a:moveTo>
                  <a:pt x="1499256" y="3670300"/>
                </a:moveTo>
                <a:cubicBezTo>
                  <a:pt x="1499256" y="3670300"/>
                  <a:pt x="1499256" y="3670300"/>
                  <a:pt x="4922981" y="3670300"/>
                </a:cubicBezTo>
                <a:cubicBezTo>
                  <a:pt x="4757801" y="4011884"/>
                  <a:pt x="4660195" y="4394758"/>
                  <a:pt x="4660195" y="4800154"/>
                </a:cubicBezTo>
                <a:cubicBezTo>
                  <a:pt x="4660195" y="6234054"/>
                  <a:pt x="5823961" y="7397690"/>
                  <a:pt x="7258021" y="7397690"/>
                </a:cubicBezTo>
                <a:cubicBezTo>
                  <a:pt x="8692082" y="7397690"/>
                  <a:pt x="9855847" y="6234054"/>
                  <a:pt x="9855847" y="4800154"/>
                </a:cubicBezTo>
                <a:cubicBezTo>
                  <a:pt x="9855847" y="4394758"/>
                  <a:pt x="9761995" y="4011884"/>
                  <a:pt x="9596815" y="3670300"/>
                </a:cubicBezTo>
                <a:cubicBezTo>
                  <a:pt x="9596815" y="3670300"/>
                  <a:pt x="9596815" y="3670300"/>
                  <a:pt x="10771844" y="3670300"/>
                </a:cubicBezTo>
                <a:cubicBezTo>
                  <a:pt x="10771844" y="3670300"/>
                  <a:pt x="10771844" y="3670300"/>
                  <a:pt x="10771844" y="7667954"/>
                </a:cubicBezTo>
                <a:cubicBezTo>
                  <a:pt x="10771844" y="7667954"/>
                  <a:pt x="10771844" y="7667954"/>
                  <a:pt x="8962376" y="7667954"/>
                </a:cubicBezTo>
                <a:cubicBezTo>
                  <a:pt x="8962376" y="7667954"/>
                  <a:pt x="8962376" y="7667954"/>
                  <a:pt x="9183867" y="7686723"/>
                </a:cubicBezTo>
                <a:cubicBezTo>
                  <a:pt x="9183867" y="7686723"/>
                  <a:pt x="9183867" y="7686723"/>
                  <a:pt x="7701003" y="8628893"/>
                </a:cubicBezTo>
                <a:cubicBezTo>
                  <a:pt x="7701003" y="8628893"/>
                  <a:pt x="7701003" y="8628893"/>
                  <a:pt x="7701003" y="10989949"/>
                </a:cubicBezTo>
                <a:cubicBezTo>
                  <a:pt x="7701003" y="11046254"/>
                  <a:pt x="7689741" y="11095051"/>
                  <a:pt x="7667217" y="11143849"/>
                </a:cubicBezTo>
                <a:cubicBezTo>
                  <a:pt x="7667217" y="11143849"/>
                  <a:pt x="7667217" y="11143849"/>
                  <a:pt x="9330275" y="13493644"/>
                </a:cubicBezTo>
                <a:cubicBezTo>
                  <a:pt x="9371571" y="13549949"/>
                  <a:pt x="9480439" y="13763908"/>
                  <a:pt x="9457915" y="13782676"/>
                </a:cubicBezTo>
                <a:cubicBezTo>
                  <a:pt x="9457915" y="13782676"/>
                  <a:pt x="9457915" y="13782676"/>
                  <a:pt x="9142572" y="13778922"/>
                </a:cubicBezTo>
                <a:cubicBezTo>
                  <a:pt x="9097523" y="13771415"/>
                  <a:pt x="9067490" y="13763908"/>
                  <a:pt x="9029949" y="13707603"/>
                </a:cubicBezTo>
                <a:cubicBezTo>
                  <a:pt x="9029949" y="13707603"/>
                  <a:pt x="9029949" y="13707603"/>
                  <a:pt x="7490775" y="11534230"/>
                </a:cubicBezTo>
                <a:cubicBezTo>
                  <a:pt x="7490775" y="11534230"/>
                  <a:pt x="7490775" y="11534230"/>
                  <a:pt x="7490775" y="13643790"/>
                </a:cubicBezTo>
                <a:cubicBezTo>
                  <a:pt x="7490775" y="13711356"/>
                  <a:pt x="7456988" y="13767661"/>
                  <a:pt x="7408185" y="13767661"/>
                </a:cubicBezTo>
                <a:cubicBezTo>
                  <a:pt x="7408185" y="13767661"/>
                  <a:pt x="7408185" y="13767661"/>
                  <a:pt x="6968957" y="13767661"/>
                </a:cubicBezTo>
                <a:cubicBezTo>
                  <a:pt x="6923908" y="13767661"/>
                  <a:pt x="6886367" y="13711356"/>
                  <a:pt x="6886367" y="13643790"/>
                </a:cubicBezTo>
                <a:cubicBezTo>
                  <a:pt x="6886367" y="13643790"/>
                  <a:pt x="6886367" y="13643790"/>
                  <a:pt x="6886367" y="11564259"/>
                </a:cubicBezTo>
                <a:cubicBezTo>
                  <a:pt x="6886367" y="11564259"/>
                  <a:pt x="6886367" y="11564259"/>
                  <a:pt x="5166996" y="13685081"/>
                </a:cubicBezTo>
                <a:cubicBezTo>
                  <a:pt x="5121947" y="13745139"/>
                  <a:pt x="5088160" y="13737632"/>
                  <a:pt x="5020587" y="13737632"/>
                </a:cubicBezTo>
                <a:cubicBezTo>
                  <a:pt x="5020587" y="13737632"/>
                  <a:pt x="5020587" y="13737632"/>
                  <a:pt x="4333590" y="13737632"/>
                </a:cubicBezTo>
                <a:cubicBezTo>
                  <a:pt x="4296049" y="13707603"/>
                  <a:pt x="4648933" y="13362265"/>
                  <a:pt x="4697736" y="13302207"/>
                </a:cubicBezTo>
                <a:cubicBezTo>
                  <a:pt x="4697736" y="13302207"/>
                  <a:pt x="4697736" y="13302207"/>
                  <a:pt x="6754974" y="10768483"/>
                </a:cubicBezTo>
                <a:cubicBezTo>
                  <a:pt x="6754974" y="10768483"/>
                  <a:pt x="6754974" y="10768483"/>
                  <a:pt x="6781253" y="10738453"/>
                </a:cubicBezTo>
                <a:cubicBezTo>
                  <a:pt x="6781253" y="10738453"/>
                  <a:pt x="6781253" y="10738453"/>
                  <a:pt x="6781253" y="8632647"/>
                </a:cubicBezTo>
                <a:cubicBezTo>
                  <a:pt x="6781253" y="8632647"/>
                  <a:pt x="6781253" y="8632647"/>
                  <a:pt x="6762482" y="8628893"/>
                </a:cubicBezTo>
                <a:cubicBezTo>
                  <a:pt x="6728696" y="8621386"/>
                  <a:pt x="6480926" y="8467485"/>
                  <a:pt x="6191862" y="8291063"/>
                </a:cubicBezTo>
                <a:cubicBezTo>
                  <a:pt x="6191862" y="8291063"/>
                  <a:pt x="6191862" y="8291063"/>
                  <a:pt x="1964763" y="8336107"/>
                </a:cubicBezTo>
                <a:cubicBezTo>
                  <a:pt x="1964763" y="8336107"/>
                  <a:pt x="1964763" y="8336107"/>
                  <a:pt x="1964763" y="8084611"/>
                </a:cubicBezTo>
                <a:cubicBezTo>
                  <a:pt x="1964763" y="8084611"/>
                  <a:pt x="1964763" y="8084611"/>
                  <a:pt x="5940338" y="8133409"/>
                </a:cubicBezTo>
                <a:cubicBezTo>
                  <a:pt x="5579946" y="7908189"/>
                  <a:pt x="5234570" y="7686723"/>
                  <a:pt x="5234570" y="7686723"/>
                </a:cubicBezTo>
                <a:cubicBezTo>
                  <a:pt x="5234570" y="7686723"/>
                  <a:pt x="5234570" y="7686723"/>
                  <a:pt x="5426028" y="7667954"/>
                </a:cubicBezTo>
                <a:cubicBezTo>
                  <a:pt x="5426028" y="7667954"/>
                  <a:pt x="5426028" y="7667954"/>
                  <a:pt x="1499256" y="7667954"/>
                </a:cubicBezTo>
                <a:cubicBezTo>
                  <a:pt x="1499256" y="7667954"/>
                  <a:pt x="1499256" y="7667954"/>
                  <a:pt x="1499256" y="3670300"/>
                </a:cubicBezTo>
                <a:close/>
                <a:moveTo>
                  <a:pt x="7241243" y="2735264"/>
                </a:moveTo>
                <a:cubicBezTo>
                  <a:pt x="8382774" y="2735264"/>
                  <a:pt x="9308168" y="3659591"/>
                  <a:pt x="9308168" y="4799808"/>
                </a:cubicBezTo>
                <a:cubicBezTo>
                  <a:pt x="9308168" y="5940024"/>
                  <a:pt x="8382774" y="6864351"/>
                  <a:pt x="7241243" y="6864351"/>
                </a:cubicBezTo>
                <a:cubicBezTo>
                  <a:pt x="6099712" y="6864351"/>
                  <a:pt x="5174318" y="5940024"/>
                  <a:pt x="5174318" y="4799808"/>
                </a:cubicBezTo>
                <a:cubicBezTo>
                  <a:pt x="5174318" y="3659591"/>
                  <a:pt x="6099712" y="2735264"/>
                  <a:pt x="7241243" y="2735264"/>
                </a:cubicBezTo>
                <a:close/>
                <a:moveTo>
                  <a:pt x="7202054" y="0"/>
                </a:moveTo>
                <a:cubicBezTo>
                  <a:pt x="7202054" y="0"/>
                  <a:pt x="7202054" y="0"/>
                  <a:pt x="8707297" y="2131477"/>
                </a:cubicBezTo>
                <a:cubicBezTo>
                  <a:pt x="8707297" y="2131477"/>
                  <a:pt x="8707297" y="2131477"/>
                  <a:pt x="10771844" y="2131477"/>
                </a:cubicBezTo>
                <a:cubicBezTo>
                  <a:pt x="10771844" y="2131477"/>
                  <a:pt x="10771844" y="2131477"/>
                  <a:pt x="10771844" y="3321050"/>
                </a:cubicBezTo>
                <a:cubicBezTo>
                  <a:pt x="10771844" y="3321050"/>
                  <a:pt x="10771844" y="3321050"/>
                  <a:pt x="9349183" y="3321050"/>
                </a:cubicBezTo>
                <a:cubicBezTo>
                  <a:pt x="8879968" y="2698119"/>
                  <a:pt x="8132977" y="2292839"/>
                  <a:pt x="7292143" y="2292839"/>
                </a:cubicBezTo>
                <a:cubicBezTo>
                  <a:pt x="6447555" y="2292839"/>
                  <a:pt x="5704318" y="2698119"/>
                  <a:pt x="5235103" y="3321050"/>
                </a:cubicBezTo>
                <a:cubicBezTo>
                  <a:pt x="5235103" y="3321050"/>
                  <a:pt x="5235103" y="3321050"/>
                  <a:pt x="1432581" y="3321050"/>
                </a:cubicBezTo>
                <a:cubicBezTo>
                  <a:pt x="1432581" y="3321050"/>
                  <a:pt x="1432581" y="3321050"/>
                  <a:pt x="1432581" y="2296591"/>
                </a:cubicBezTo>
                <a:cubicBezTo>
                  <a:pt x="1432581" y="2296591"/>
                  <a:pt x="1432581" y="2296591"/>
                  <a:pt x="1432581" y="2131477"/>
                </a:cubicBezTo>
                <a:cubicBezTo>
                  <a:pt x="1432581" y="2131477"/>
                  <a:pt x="1432581" y="2131477"/>
                  <a:pt x="1432581" y="983181"/>
                </a:cubicBezTo>
                <a:cubicBezTo>
                  <a:pt x="1432581" y="983181"/>
                  <a:pt x="1432581" y="983181"/>
                  <a:pt x="2750138" y="983181"/>
                </a:cubicBezTo>
                <a:cubicBezTo>
                  <a:pt x="2750138" y="983181"/>
                  <a:pt x="2750138" y="983181"/>
                  <a:pt x="2750138" y="2131477"/>
                </a:cubicBezTo>
                <a:cubicBezTo>
                  <a:pt x="2750138" y="2131477"/>
                  <a:pt x="2750138" y="2131477"/>
                  <a:pt x="5606721" y="2131477"/>
                </a:cubicBezTo>
                <a:cubicBezTo>
                  <a:pt x="5606721" y="2131477"/>
                  <a:pt x="5606721" y="2131477"/>
                  <a:pt x="7202054" y="0"/>
                </a:cubicBezTo>
                <a:close/>
              </a:path>
            </a:pathLst>
          </a:custGeom>
          <a:solidFill>
            <a:srgbClr val="3D6869"/>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nchorCtr="1"/>
          <a:lstStyle/>
          <a:p>
            <a:endParaRPr lang="zh-CN" altLang="en-US"/>
          </a:p>
        </p:txBody>
      </p:sp>
      <p:sp>
        <p:nvSpPr>
          <p:cNvPr id="2055" name="KSO_Shape"/>
          <p:cNvSpPr>
            <a:spLocks noChangeArrowheads="1"/>
          </p:cNvSpPr>
          <p:nvPr/>
        </p:nvSpPr>
        <p:spPr bwMode="auto">
          <a:xfrm rot="-934860">
            <a:off x="10645775" y="3352800"/>
            <a:ext cx="1084263" cy="1069975"/>
          </a:xfrm>
          <a:custGeom>
            <a:avLst/>
            <a:gdLst>
              <a:gd name="T0" fmla="*/ 1477962 w 1622425"/>
              <a:gd name="T1" fmla="*/ 463550 h 1601788"/>
              <a:gd name="T2" fmla="*/ 866214 w 1622425"/>
              <a:gd name="T3" fmla="*/ 419183 h 1601788"/>
              <a:gd name="T4" fmla="*/ 805862 w 1622425"/>
              <a:gd name="T5" fmla="*/ 430298 h 1601788"/>
              <a:gd name="T6" fmla="*/ 757262 w 1622425"/>
              <a:gd name="T7" fmla="*/ 449034 h 1601788"/>
              <a:gd name="T8" fmla="*/ 731533 w 1622425"/>
              <a:gd name="T9" fmla="*/ 466817 h 1601788"/>
              <a:gd name="T10" fmla="*/ 712792 w 1622425"/>
              <a:gd name="T11" fmla="*/ 493810 h 1601788"/>
              <a:gd name="T12" fmla="*/ 701357 w 1622425"/>
              <a:gd name="T13" fmla="*/ 530648 h 1601788"/>
              <a:gd name="T14" fmla="*/ 700087 w 1622425"/>
              <a:gd name="T15" fmla="*/ 578600 h 1601788"/>
              <a:gd name="T16" fmla="*/ 708028 w 1622425"/>
              <a:gd name="T17" fmla="*/ 630998 h 1601788"/>
              <a:gd name="T18" fmla="*/ 703263 w 1622425"/>
              <a:gd name="T19" fmla="*/ 650051 h 1601788"/>
              <a:gd name="T20" fmla="*/ 697545 w 1622425"/>
              <a:gd name="T21" fmla="*/ 666247 h 1601788"/>
              <a:gd name="T22" fmla="*/ 705487 w 1622425"/>
              <a:gd name="T23" fmla="*/ 729760 h 1601788"/>
              <a:gd name="T24" fmla="*/ 718192 w 1622425"/>
              <a:gd name="T25" fmla="*/ 755800 h 1601788"/>
              <a:gd name="T26" fmla="*/ 738839 w 1622425"/>
              <a:gd name="T27" fmla="*/ 763421 h 1601788"/>
              <a:gd name="T28" fmla="*/ 751227 w 1622425"/>
              <a:gd name="T29" fmla="*/ 839954 h 1601788"/>
              <a:gd name="T30" fmla="*/ 765204 w 1622425"/>
              <a:gd name="T31" fmla="*/ 858373 h 1601788"/>
              <a:gd name="T32" fmla="*/ 740745 w 1622425"/>
              <a:gd name="T33" fmla="*/ 895528 h 1601788"/>
              <a:gd name="T34" fmla="*/ 718510 w 1622425"/>
              <a:gd name="T35" fmla="*/ 928555 h 1601788"/>
              <a:gd name="T36" fmla="*/ 544123 w 1622425"/>
              <a:gd name="T37" fmla="*/ 998101 h 1601788"/>
              <a:gd name="T38" fmla="*/ 487583 w 1622425"/>
              <a:gd name="T39" fmla="*/ 1020648 h 1601788"/>
              <a:gd name="T40" fmla="*/ 463442 w 1622425"/>
              <a:gd name="T41" fmla="*/ 1040337 h 1601788"/>
              <a:gd name="T42" fmla="*/ 454230 w 1622425"/>
              <a:gd name="T43" fmla="*/ 1082573 h 1601788"/>
              <a:gd name="T44" fmla="*/ 1277245 w 1622425"/>
              <a:gd name="T45" fmla="*/ 1167997 h 1601788"/>
              <a:gd name="T46" fmla="*/ 1272163 w 1622425"/>
              <a:gd name="T47" fmla="*/ 1049546 h 1601788"/>
              <a:gd name="T48" fmla="*/ 1259775 w 1622425"/>
              <a:gd name="T49" fmla="*/ 1032398 h 1601788"/>
              <a:gd name="T50" fmla="*/ 1221658 w 1622425"/>
              <a:gd name="T51" fmla="*/ 1011121 h 1601788"/>
              <a:gd name="T52" fmla="*/ 1080941 w 1622425"/>
              <a:gd name="T53" fmla="*/ 953960 h 1601788"/>
              <a:gd name="T54" fmla="*/ 1003436 w 1622425"/>
              <a:gd name="T55" fmla="*/ 919980 h 1601788"/>
              <a:gd name="T56" fmla="*/ 955790 w 1622425"/>
              <a:gd name="T57" fmla="*/ 869487 h 1601788"/>
              <a:gd name="T58" fmla="*/ 961507 w 1622425"/>
              <a:gd name="T59" fmla="*/ 849481 h 1601788"/>
              <a:gd name="T60" fmla="*/ 977072 w 1622425"/>
              <a:gd name="T61" fmla="*/ 827887 h 1601788"/>
              <a:gd name="T62" fmla="*/ 981837 w 1622425"/>
              <a:gd name="T63" fmla="*/ 797083 h 1601788"/>
              <a:gd name="T64" fmla="*/ 987236 w 1622425"/>
              <a:gd name="T65" fmla="*/ 770408 h 1601788"/>
              <a:gd name="T66" fmla="*/ 999942 w 1622425"/>
              <a:gd name="T67" fmla="*/ 759928 h 1601788"/>
              <a:gd name="T68" fmla="*/ 1014871 w 1622425"/>
              <a:gd name="T69" fmla="*/ 746908 h 1601788"/>
              <a:gd name="T70" fmla="*/ 1025989 w 1622425"/>
              <a:gd name="T71" fmla="*/ 709753 h 1601788"/>
              <a:gd name="T72" fmla="*/ 1026942 w 1622425"/>
              <a:gd name="T73" fmla="*/ 669105 h 1601788"/>
              <a:gd name="T74" fmla="*/ 1015824 w 1622425"/>
              <a:gd name="T75" fmla="*/ 642747 h 1601788"/>
              <a:gd name="T76" fmla="*/ 1012013 w 1622425"/>
              <a:gd name="T77" fmla="*/ 622106 h 1601788"/>
              <a:gd name="T78" fmla="*/ 1017413 w 1622425"/>
              <a:gd name="T79" fmla="*/ 551607 h 1601788"/>
              <a:gd name="T80" fmla="*/ 1010424 w 1622425"/>
              <a:gd name="T81" fmla="*/ 492222 h 1601788"/>
              <a:gd name="T82" fmla="*/ 995495 w 1622425"/>
              <a:gd name="T83" fmla="*/ 465547 h 1601788"/>
              <a:gd name="T84" fmla="*/ 939908 w 1622425"/>
              <a:gd name="T85" fmla="*/ 436331 h 1601788"/>
              <a:gd name="T86" fmla="*/ 902426 w 1622425"/>
              <a:gd name="T87" fmla="*/ 422041 h 1601788"/>
              <a:gd name="T88" fmla="*/ 1477962 w 1622425"/>
              <a:gd name="T89" fmla="*/ 0 h 1601788"/>
              <a:gd name="T90" fmla="*/ 1403350 w 1622425"/>
              <a:gd name="T91" fmla="*/ 0 h 1601788"/>
              <a:gd name="T92" fmla="*/ 212503 w 1622425"/>
              <a:gd name="T93" fmla="*/ 0 h 1601788"/>
              <a:gd name="T94" fmla="*/ 75917 w 1622425"/>
              <a:gd name="T95" fmla="*/ 1599883 h 1601788"/>
              <a:gd name="T96" fmla="*/ 49870 w 1622425"/>
              <a:gd name="T97" fmla="*/ 1590356 h 1601788"/>
              <a:gd name="T98" fmla="*/ 27635 w 1622425"/>
              <a:gd name="T99" fmla="*/ 1573843 h 1601788"/>
              <a:gd name="T100" fmla="*/ 11435 w 1622425"/>
              <a:gd name="T101" fmla="*/ 1551931 h 1601788"/>
              <a:gd name="T102" fmla="*/ 1906 w 1622425"/>
              <a:gd name="T103" fmla="*/ 1525891 h 1601788"/>
              <a:gd name="T104" fmla="*/ 317 w 1622425"/>
              <a:gd name="T105" fmla="*/ 90188 h 1601788"/>
              <a:gd name="T106" fmla="*/ 5717 w 1622425"/>
              <a:gd name="T107" fmla="*/ 62560 h 1601788"/>
              <a:gd name="T108" fmla="*/ 19058 w 1622425"/>
              <a:gd name="T109" fmla="*/ 38107 h 1601788"/>
              <a:gd name="T110" fmla="*/ 38117 w 1622425"/>
              <a:gd name="T111" fmla="*/ 18736 h 1601788"/>
              <a:gd name="T112" fmla="*/ 62258 w 1622425"/>
              <a:gd name="T113" fmla="*/ 5716 h 1601788"/>
              <a:gd name="T114" fmla="*/ 90211 w 1622425"/>
              <a:gd name="T115" fmla="*/ 0 h 1601788"/>
              <a:gd name="T116" fmla="*/ 0 w 1622425"/>
              <a:gd name="T117" fmla="*/ 0 h 1601788"/>
              <a:gd name="T118" fmla="*/ 1622425 w 1622425"/>
              <a:gd name="T119" fmla="*/ 1601788 h 1601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T116" t="T117" r="T118" b="T119"/>
            <a:pathLst>
              <a:path w="1622425" h="1601788">
                <a:moveTo>
                  <a:pt x="1477962" y="927100"/>
                </a:moveTo>
                <a:lnTo>
                  <a:pt x="1622425" y="927100"/>
                </a:lnTo>
                <a:lnTo>
                  <a:pt x="1622425" y="1293813"/>
                </a:lnTo>
                <a:lnTo>
                  <a:pt x="1477962" y="1293813"/>
                </a:lnTo>
                <a:lnTo>
                  <a:pt x="1477962" y="927100"/>
                </a:lnTo>
                <a:close/>
                <a:moveTo>
                  <a:pt x="1477962" y="463550"/>
                </a:moveTo>
                <a:lnTo>
                  <a:pt x="1622425" y="463550"/>
                </a:lnTo>
                <a:lnTo>
                  <a:pt x="1622425" y="830263"/>
                </a:lnTo>
                <a:lnTo>
                  <a:pt x="1477962" y="830263"/>
                </a:lnTo>
                <a:lnTo>
                  <a:pt x="1477962" y="463550"/>
                </a:lnTo>
                <a:close/>
                <a:moveTo>
                  <a:pt x="871932" y="418865"/>
                </a:moveTo>
                <a:lnTo>
                  <a:pt x="866214" y="419183"/>
                </a:lnTo>
                <a:lnTo>
                  <a:pt x="859861" y="419183"/>
                </a:lnTo>
                <a:lnTo>
                  <a:pt x="848426" y="420453"/>
                </a:lnTo>
                <a:lnTo>
                  <a:pt x="837309" y="422359"/>
                </a:lnTo>
                <a:lnTo>
                  <a:pt x="826509" y="424582"/>
                </a:lnTo>
                <a:lnTo>
                  <a:pt x="815709" y="427440"/>
                </a:lnTo>
                <a:lnTo>
                  <a:pt x="805862" y="430298"/>
                </a:lnTo>
                <a:lnTo>
                  <a:pt x="796650" y="433473"/>
                </a:lnTo>
                <a:lnTo>
                  <a:pt x="787439" y="436649"/>
                </a:lnTo>
                <a:lnTo>
                  <a:pt x="771874" y="443000"/>
                </a:lnTo>
                <a:lnTo>
                  <a:pt x="766792" y="444906"/>
                </a:lnTo>
                <a:lnTo>
                  <a:pt x="762027" y="446811"/>
                </a:lnTo>
                <a:lnTo>
                  <a:pt x="757262" y="449034"/>
                </a:lnTo>
                <a:lnTo>
                  <a:pt x="752498" y="451257"/>
                </a:lnTo>
                <a:lnTo>
                  <a:pt x="748051" y="454115"/>
                </a:lnTo>
                <a:lnTo>
                  <a:pt x="743921" y="456655"/>
                </a:lnTo>
                <a:lnTo>
                  <a:pt x="739792" y="459831"/>
                </a:lnTo>
                <a:lnTo>
                  <a:pt x="735345" y="463324"/>
                </a:lnTo>
                <a:lnTo>
                  <a:pt x="731533" y="466817"/>
                </a:lnTo>
                <a:lnTo>
                  <a:pt x="728039" y="470628"/>
                </a:lnTo>
                <a:lnTo>
                  <a:pt x="724545" y="474757"/>
                </a:lnTo>
                <a:lnTo>
                  <a:pt x="721051" y="479202"/>
                </a:lnTo>
                <a:lnTo>
                  <a:pt x="718192" y="483966"/>
                </a:lnTo>
                <a:lnTo>
                  <a:pt x="715333" y="488729"/>
                </a:lnTo>
                <a:lnTo>
                  <a:pt x="712792" y="493810"/>
                </a:lnTo>
                <a:lnTo>
                  <a:pt x="710251" y="499526"/>
                </a:lnTo>
                <a:lnTo>
                  <a:pt x="708028" y="504925"/>
                </a:lnTo>
                <a:lnTo>
                  <a:pt x="706122" y="510959"/>
                </a:lnTo>
                <a:lnTo>
                  <a:pt x="704216" y="517310"/>
                </a:lnTo>
                <a:lnTo>
                  <a:pt x="702628" y="523979"/>
                </a:lnTo>
                <a:lnTo>
                  <a:pt x="701357" y="530648"/>
                </a:lnTo>
                <a:lnTo>
                  <a:pt x="700404" y="537952"/>
                </a:lnTo>
                <a:lnTo>
                  <a:pt x="699769" y="545256"/>
                </a:lnTo>
                <a:lnTo>
                  <a:pt x="699451" y="553512"/>
                </a:lnTo>
                <a:lnTo>
                  <a:pt x="699451" y="561451"/>
                </a:lnTo>
                <a:lnTo>
                  <a:pt x="699451" y="570025"/>
                </a:lnTo>
                <a:lnTo>
                  <a:pt x="700087" y="578600"/>
                </a:lnTo>
                <a:lnTo>
                  <a:pt x="700722" y="587809"/>
                </a:lnTo>
                <a:lnTo>
                  <a:pt x="701992" y="597018"/>
                </a:lnTo>
                <a:lnTo>
                  <a:pt x="703263" y="607180"/>
                </a:lnTo>
                <a:lnTo>
                  <a:pt x="705169" y="617025"/>
                </a:lnTo>
                <a:lnTo>
                  <a:pt x="707392" y="627504"/>
                </a:lnTo>
                <a:lnTo>
                  <a:pt x="708028" y="630998"/>
                </a:lnTo>
                <a:lnTo>
                  <a:pt x="708028" y="634173"/>
                </a:lnTo>
                <a:lnTo>
                  <a:pt x="707710" y="637666"/>
                </a:lnTo>
                <a:lnTo>
                  <a:pt x="707392" y="640524"/>
                </a:lnTo>
                <a:lnTo>
                  <a:pt x="706757" y="643065"/>
                </a:lnTo>
                <a:lnTo>
                  <a:pt x="705804" y="645605"/>
                </a:lnTo>
                <a:lnTo>
                  <a:pt x="703263" y="650051"/>
                </a:lnTo>
                <a:lnTo>
                  <a:pt x="701039" y="654815"/>
                </a:lnTo>
                <a:lnTo>
                  <a:pt x="699134" y="658626"/>
                </a:lnTo>
                <a:lnTo>
                  <a:pt x="698498" y="660531"/>
                </a:lnTo>
                <a:lnTo>
                  <a:pt x="697863" y="662436"/>
                </a:lnTo>
                <a:lnTo>
                  <a:pt x="697545" y="664342"/>
                </a:lnTo>
                <a:lnTo>
                  <a:pt x="697545" y="666247"/>
                </a:lnTo>
                <a:lnTo>
                  <a:pt x="699134" y="688794"/>
                </a:lnTo>
                <a:lnTo>
                  <a:pt x="700404" y="702132"/>
                </a:lnTo>
                <a:lnTo>
                  <a:pt x="701039" y="709436"/>
                </a:lnTo>
                <a:lnTo>
                  <a:pt x="702310" y="716104"/>
                </a:lnTo>
                <a:lnTo>
                  <a:pt x="703581" y="723408"/>
                </a:lnTo>
                <a:lnTo>
                  <a:pt x="705487" y="729760"/>
                </a:lnTo>
                <a:lnTo>
                  <a:pt x="707075" y="736111"/>
                </a:lnTo>
                <a:lnTo>
                  <a:pt x="709298" y="742145"/>
                </a:lnTo>
                <a:lnTo>
                  <a:pt x="711839" y="747226"/>
                </a:lnTo>
                <a:lnTo>
                  <a:pt x="714698" y="751989"/>
                </a:lnTo>
                <a:lnTo>
                  <a:pt x="716286" y="753894"/>
                </a:lnTo>
                <a:lnTo>
                  <a:pt x="718192" y="755800"/>
                </a:lnTo>
                <a:lnTo>
                  <a:pt x="719780" y="757705"/>
                </a:lnTo>
                <a:lnTo>
                  <a:pt x="722322" y="759293"/>
                </a:lnTo>
                <a:lnTo>
                  <a:pt x="725816" y="760563"/>
                </a:lnTo>
                <a:lnTo>
                  <a:pt x="731533" y="762151"/>
                </a:lnTo>
                <a:lnTo>
                  <a:pt x="736933" y="763104"/>
                </a:lnTo>
                <a:lnTo>
                  <a:pt x="738839" y="763421"/>
                </a:lnTo>
                <a:lnTo>
                  <a:pt x="739792" y="763104"/>
                </a:lnTo>
                <a:lnTo>
                  <a:pt x="745827" y="831062"/>
                </a:lnTo>
                <a:lnTo>
                  <a:pt x="747098" y="833603"/>
                </a:lnTo>
                <a:lnTo>
                  <a:pt x="748368" y="835826"/>
                </a:lnTo>
                <a:lnTo>
                  <a:pt x="749639" y="838049"/>
                </a:lnTo>
                <a:lnTo>
                  <a:pt x="751227" y="839954"/>
                </a:lnTo>
                <a:lnTo>
                  <a:pt x="754404" y="843765"/>
                </a:lnTo>
                <a:lnTo>
                  <a:pt x="757898" y="847576"/>
                </a:lnTo>
                <a:lnTo>
                  <a:pt x="761074" y="851386"/>
                </a:lnTo>
                <a:lnTo>
                  <a:pt x="762662" y="853609"/>
                </a:lnTo>
                <a:lnTo>
                  <a:pt x="763933" y="855832"/>
                </a:lnTo>
                <a:lnTo>
                  <a:pt x="765204" y="858373"/>
                </a:lnTo>
                <a:lnTo>
                  <a:pt x="766474" y="861548"/>
                </a:lnTo>
                <a:lnTo>
                  <a:pt x="767427" y="865042"/>
                </a:lnTo>
                <a:lnTo>
                  <a:pt x="768380" y="868852"/>
                </a:lnTo>
                <a:lnTo>
                  <a:pt x="751545" y="872663"/>
                </a:lnTo>
                <a:lnTo>
                  <a:pt x="744874" y="887271"/>
                </a:lnTo>
                <a:lnTo>
                  <a:pt x="740745" y="895528"/>
                </a:lnTo>
                <a:lnTo>
                  <a:pt x="736298" y="904102"/>
                </a:lnTo>
                <a:lnTo>
                  <a:pt x="731533" y="912358"/>
                </a:lnTo>
                <a:lnTo>
                  <a:pt x="726451" y="919980"/>
                </a:lnTo>
                <a:lnTo>
                  <a:pt x="723910" y="923156"/>
                </a:lnTo>
                <a:lnTo>
                  <a:pt x="721051" y="926014"/>
                </a:lnTo>
                <a:lnTo>
                  <a:pt x="718510" y="928555"/>
                </a:lnTo>
                <a:lnTo>
                  <a:pt x="715969" y="930778"/>
                </a:lnTo>
                <a:lnTo>
                  <a:pt x="680393" y="940622"/>
                </a:lnTo>
                <a:lnTo>
                  <a:pt x="648628" y="953960"/>
                </a:lnTo>
                <a:lnTo>
                  <a:pt x="615911" y="967932"/>
                </a:lnTo>
                <a:lnTo>
                  <a:pt x="551747" y="995243"/>
                </a:lnTo>
                <a:lnTo>
                  <a:pt x="544123" y="998101"/>
                </a:lnTo>
                <a:lnTo>
                  <a:pt x="537135" y="1000641"/>
                </a:lnTo>
                <a:lnTo>
                  <a:pt x="522524" y="1006040"/>
                </a:lnTo>
                <a:lnTo>
                  <a:pt x="507912" y="1011121"/>
                </a:lnTo>
                <a:lnTo>
                  <a:pt x="500924" y="1013979"/>
                </a:lnTo>
                <a:lnTo>
                  <a:pt x="493936" y="1016837"/>
                </a:lnTo>
                <a:lnTo>
                  <a:pt x="487583" y="1020648"/>
                </a:lnTo>
                <a:lnTo>
                  <a:pt x="481548" y="1024141"/>
                </a:lnTo>
                <a:lnTo>
                  <a:pt x="475512" y="1027952"/>
                </a:lnTo>
                <a:lnTo>
                  <a:pt x="470430" y="1032398"/>
                </a:lnTo>
                <a:lnTo>
                  <a:pt x="467889" y="1034938"/>
                </a:lnTo>
                <a:lnTo>
                  <a:pt x="465665" y="1037796"/>
                </a:lnTo>
                <a:lnTo>
                  <a:pt x="463442" y="1040337"/>
                </a:lnTo>
                <a:lnTo>
                  <a:pt x="461218" y="1043195"/>
                </a:lnTo>
                <a:lnTo>
                  <a:pt x="459313" y="1046370"/>
                </a:lnTo>
                <a:lnTo>
                  <a:pt x="457407" y="1049546"/>
                </a:lnTo>
                <a:lnTo>
                  <a:pt x="456136" y="1052722"/>
                </a:lnTo>
                <a:lnTo>
                  <a:pt x="454548" y="1056850"/>
                </a:lnTo>
                <a:lnTo>
                  <a:pt x="454230" y="1082573"/>
                </a:lnTo>
                <a:lnTo>
                  <a:pt x="453595" y="1116234"/>
                </a:lnTo>
                <a:lnTo>
                  <a:pt x="452960" y="1151484"/>
                </a:lnTo>
                <a:lnTo>
                  <a:pt x="452642" y="1167997"/>
                </a:lnTo>
                <a:lnTo>
                  <a:pt x="452960" y="1182605"/>
                </a:lnTo>
                <a:lnTo>
                  <a:pt x="1276928" y="1182605"/>
                </a:lnTo>
                <a:lnTo>
                  <a:pt x="1277245" y="1167997"/>
                </a:lnTo>
                <a:lnTo>
                  <a:pt x="1276928" y="1151484"/>
                </a:lnTo>
                <a:lnTo>
                  <a:pt x="1276292" y="1116234"/>
                </a:lnTo>
                <a:lnTo>
                  <a:pt x="1275339" y="1082573"/>
                </a:lnTo>
                <a:lnTo>
                  <a:pt x="1275022" y="1056850"/>
                </a:lnTo>
                <a:lnTo>
                  <a:pt x="1273751" y="1052722"/>
                </a:lnTo>
                <a:lnTo>
                  <a:pt x="1272163" y="1049546"/>
                </a:lnTo>
                <a:lnTo>
                  <a:pt x="1270257" y="1046370"/>
                </a:lnTo>
                <a:lnTo>
                  <a:pt x="1268669" y="1043195"/>
                </a:lnTo>
                <a:lnTo>
                  <a:pt x="1266445" y="1040337"/>
                </a:lnTo>
                <a:lnTo>
                  <a:pt x="1264222" y="1037796"/>
                </a:lnTo>
                <a:lnTo>
                  <a:pt x="1261998" y="1034938"/>
                </a:lnTo>
                <a:lnTo>
                  <a:pt x="1259775" y="1032398"/>
                </a:lnTo>
                <a:lnTo>
                  <a:pt x="1254057" y="1027952"/>
                </a:lnTo>
                <a:lnTo>
                  <a:pt x="1248340" y="1024141"/>
                </a:lnTo>
                <a:lnTo>
                  <a:pt x="1242304" y="1020648"/>
                </a:lnTo>
                <a:lnTo>
                  <a:pt x="1235634" y="1016837"/>
                </a:lnTo>
                <a:lnTo>
                  <a:pt x="1228963" y="1013979"/>
                </a:lnTo>
                <a:lnTo>
                  <a:pt x="1221658" y="1011121"/>
                </a:lnTo>
                <a:lnTo>
                  <a:pt x="1207681" y="1006040"/>
                </a:lnTo>
                <a:lnTo>
                  <a:pt x="1192752" y="1000641"/>
                </a:lnTo>
                <a:lnTo>
                  <a:pt x="1185446" y="998101"/>
                </a:lnTo>
                <a:lnTo>
                  <a:pt x="1178458" y="995243"/>
                </a:lnTo>
                <a:lnTo>
                  <a:pt x="1113659" y="967932"/>
                </a:lnTo>
                <a:lnTo>
                  <a:pt x="1080941" y="953960"/>
                </a:lnTo>
                <a:lnTo>
                  <a:pt x="1049177" y="940622"/>
                </a:lnTo>
                <a:lnTo>
                  <a:pt x="1013601" y="930778"/>
                </a:lnTo>
                <a:lnTo>
                  <a:pt x="1011060" y="928555"/>
                </a:lnTo>
                <a:lnTo>
                  <a:pt x="1008519" y="926014"/>
                </a:lnTo>
                <a:lnTo>
                  <a:pt x="1005977" y="923156"/>
                </a:lnTo>
                <a:lnTo>
                  <a:pt x="1003436" y="919980"/>
                </a:lnTo>
                <a:lnTo>
                  <a:pt x="998036" y="912358"/>
                </a:lnTo>
                <a:lnTo>
                  <a:pt x="993589" y="904102"/>
                </a:lnTo>
                <a:lnTo>
                  <a:pt x="989142" y="895528"/>
                </a:lnTo>
                <a:lnTo>
                  <a:pt x="985013" y="887271"/>
                </a:lnTo>
                <a:lnTo>
                  <a:pt x="978025" y="872663"/>
                </a:lnTo>
                <a:lnTo>
                  <a:pt x="955790" y="869487"/>
                </a:lnTo>
                <a:lnTo>
                  <a:pt x="956107" y="865359"/>
                </a:lnTo>
                <a:lnTo>
                  <a:pt x="956743" y="861231"/>
                </a:lnTo>
                <a:lnTo>
                  <a:pt x="957696" y="857738"/>
                </a:lnTo>
                <a:lnTo>
                  <a:pt x="958649" y="854562"/>
                </a:lnTo>
                <a:lnTo>
                  <a:pt x="960237" y="852021"/>
                </a:lnTo>
                <a:lnTo>
                  <a:pt x="961507" y="849481"/>
                </a:lnTo>
                <a:lnTo>
                  <a:pt x="965319" y="845035"/>
                </a:lnTo>
                <a:lnTo>
                  <a:pt x="968813" y="840272"/>
                </a:lnTo>
                <a:lnTo>
                  <a:pt x="972307" y="835826"/>
                </a:lnTo>
                <a:lnTo>
                  <a:pt x="973895" y="833603"/>
                </a:lnTo>
                <a:lnTo>
                  <a:pt x="975484" y="830745"/>
                </a:lnTo>
                <a:lnTo>
                  <a:pt x="977072" y="827887"/>
                </a:lnTo>
                <a:lnTo>
                  <a:pt x="978025" y="824393"/>
                </a:lnTo>
                <a:lnTo>
                  <a:pt x="978978" y="821218"/>
                </a:lnTo>
                <a:lnTo>
                  <a:pt x="979613" y="818042"/>
                </a:lnTo>
                <a:lnTo>
                  <a:pt x="980566" y="811373"/>
                </a:lnTo>
                <a:lnTo>
                  <a:pt x="981201" y="804069"/>
                </a:lnTo>
                <a:lnTo>
                  <a:pt x="981837" y="797083"/>
                </a:lnTo>
                <a:lnTo>
                  <a:pt x="982154" y="789779"/>
                </a:lnTo>
                <a:lnTo>
                  <a:pt x="983107" y="783110"/>
                </a:lnTo>
                <a:lnTo>
                  <a:pt x="983742" y="779935"/>
                </a:lnTo>
                <a:lnTo>
                  <a:pt x="984695" y="776759"/>
                </a:lnTo>
                <a:lnTo>
                  <a:pt x="985966" y="773266"/>
                </a:lnTo>
                <a:lnTo>
                  <a:pt x="987236" y="770408"/>
                </a:lnTo>
                <a:lnTo>
                  <a:pt x="988507" y="768502"/>
                </a:lnTo>
                <a:lnTo>
                  <a:pt x="989778" y="766915"/>
                </a:lnTo>
                <a:lnTo>
                  <a:pt x="991366" y="765327"/>
                </a:lnTo>
                <a:lnTo>
                  <a:pt x="992636" y="764056"/>
                </a:lnTo>
                <a:lnTo>
                  <a:pt x="996131" y="761834"/>
                </a:lnTo>
                <a:lnTo>
                  <a:pt x="999942" y="759928"/>
                </a:lnTo>
                <a:lnTo>
                  <a:pt x="1003436" y="758023"/>
                </a:lnTo>
                <a:lnTo>
                  <a:pt x="1006930" y="755800"/>
                </a:lnTo>
                <a:lnTo>
                  <a:pt x="1010107" y="753259"/>
                </a:lnTo>
                <a:lnTo>
                  <a:pt x="1011695" y="751989"/>
                </a:lnTo>
                <a:lnTo>
                  <a:pt x="1012966" y="750401"/>
                </a:lnTo>
                <a:lnTo>
                  <a:pt x="1014871" y="746908"/>
                </a:lnTo>
                <a:lnTo>
                  <a:pt x="1017095" y="743097"/>
                </a:lnTo>
                <a:lnTo>
                  <a:pt x="1019001" y="738651"/>
                </a:lnTo>
                <a:lnTo>
                  <a:pt x="1020589" y="734523"/>
                </a:lnTo>
                <a:lnTo>
                  <a:pt x="1023130" y="725631"/>
                </a:lnTo>
                <a:lnTo>
                  <a:pt x="1024718" y="717057"/>
                </a:lnTo>
                <a:lnTo>
                  <a:pt x="1025989" y="709753"/>
                </a:lnTo>
                <a:lnTo>
                  <a:pt x="1026942" y="701814"/>
                </a:lnTo>
                <a:lnTo>
                  <a:pt x="1027895" y="693875"/>
                </a:lnTo>
                <a:lnTo>
                  <a:pt x="1028213" y="685618"/>
                </a:lnTo>
                <a:lnTo>
                  <a:pt x="1027895" y="677362"/>
                </a:lnTo>
                <a:lnTo>
                  <a:pt x="1027577" y="673233"/>
                </a:lnTo>
                <a:lnTo>
                  <a:pt x="1026942" y="669105"/>
                </a:lnTo>
                <a:lnTo>
                  <a:pt x="1025989" y="665294"/>
                </a:lnTo>
                <a:lnTo>
                  <a:pt x="1025036" y="661484"/>
                </a:lnTo>
                <a:lnTo>
                  <a:pt x="1023766" y="657673"/>
                </a:lnTo>
                <a:lnTo>
                  <a:pt x="1022177" y="654180"/>
                </a:lnTo>
                <a:lnTo>
                  <a:pt x="1019001" y="647511"/>
                </a:lnTo>
                <a:lnTo>
                  <a:pt x="1015824" y="642747"/>
                </a:lnTo>
                <a:lnTo>
                  <a:pt x="1014871" y="640207"/>
                </a:lnTo>
                <a:lnTo>
                  <a:pt x="1013919" y="637349"/>
                </a:lnTo>
                <a:lnTo>
                  <a:pt x="1012966" y="633856"/>
                </a:lnTo>
                <a:lnTo>
                  <a:pt x="1012330" y="629410"/>
                </a:lnTo>
                <a:lnTo>
                  <a:pt x="1012013" y="626234"/>
                </a:lnTo>
                <a:lnTo>
                  <a:pt x="1012013" y="622106"/>
                </a:lnTo>
                <a:lnTo>
                  <a:pt x="1012330" y="612261"/>
                </a:lnTo>
                <a:lnTo>
                  <a:pt x="1012966" y="601147"/>
                </a:lnTo>
                <a:lnTo>
                  <a:pt x="1013919" y="588762"/>
                </a:lnTo>
                <a:lnTo>
                  <a:pt x="1016460" y="566215"/>
                </a:lnTo>
                <a:lnTo>
                  <a:pt x="1017095" y="557323"/>
                </a:lnTo>
                <a:lnTo>
                  <a:pt x="1017413" y="551607"/>
                </a:lnTo>
                <a:lnTo>
                  <a:pt x="1017730" y="534141"/>
                </a:lnTo>
                <a:lnTo>
                  <a:pt x="1017413" y="527472"/>
                </a:lnTo>
                <a:lnTo>
                  <a:pt x="1016777" y="521756"/>
                </a:lnTo>
                <a:lnTo>
                  <a:pt x="1015824" y="516040"/>
                </a:lnTo>
                <a:lnTo>
                  <a:pt x="1014236" y="509371"/>
                </a:lnTo>
                <a:lnTo>
                  <a:pt x="1010424" y="492222"/>
                </a:lnTo>
                <a:lnTo>
                  <a:pt x="1008836" y="488412"/>
                </a:lnTo>
                <a:lnTo>
                  <a:pt x="1006930" y="483966"/>
                </a:lnTo>
                <a:lnTo>
                  <a:pt x="1004707" y="478567"/>
                </a:lnTo>
                <a:lnTo>
                  <a:pt x="1001530" y="473169"/>
                </a:lnTo>
                <a:lnTo>
                  <a:pt x="997401" y="467770"/>
                </a:lnTo>
                <a:lnTo>
                  <a:pt x="995495" y="465547"/>
                </a:lnTo>
                <a:lnTo>
                  <a:pt x="993272" y="463324"/>
                </a:lnTo>
                <a:lnTo>
                  <a:pt x="991048" y="460784"/>
                </a:lnTo>
                <a:lnTo>
                  <a:pt x="988825" y="459196"/>
                </a:lnTo>
                <a:lnTo>
                  <a:pt x="962143" y="454750"/>
                </a:lnTo>
                <a:lnTo>
                  <a:pt x="945943" y="439825"/>
                </a:lnTo>
                <a:lnTo>
                  <a:pt x="939908" y="436331"/>
                </a:lnTo>
                <a:lnTo>
                  <a:pt x="933555" y="433156"/>
                </a:lnTo>
                <a:lnTo>
                  <a:pt x="927202" y="430298"/>
                </a:lnTo>
                <a:lnTo>
                  <a:pt x="921167" y="427757"/>
                </a:lnTo>
                <a:lnTo>
                  <a:pt x="915131" y="425534"/>
                </a:lnTo>
                <a:lnTo>
                  <a:pt x="908778" y="423629"/>
                </a:lnTo>
                <a:lnTo>
                  <a:pt x="902426" y="422041"/>
                </a:lnTo>
                <a:lnTo>
                  <a:pt x="896390" y="421088"/>
                </a:lnTo>
                <a:lnTo>
                  <a:pt x="890038" y="420136"/>
                </a:lnTo>
                <a:lnTo>
                  <a:pt x="884002" y="419501"/>
                </a:lnTo>
                <a:lnTo>
                  <a:pt x="878285" y="419183"/>
                </a:lnTo>
                <a:lnTo>
                  <a:pt x="871932" y="418865"/>
                </a:lnTo>
                <a:close/>
                <a:moveTo>
                  <a:pt x="1477962" y="0"/>
                </a:moveTo>
                <a:lnTo>
                  <a:pt x="1622425" y="0"/>
                </a:lnTo>
                <a:lnTo>
                  <a:pt x="1622425" y="366713"/>
                </a:lnTo>
                <a:lnTo>
                  <a:pt x="1477962" y="366713"/>
                </a:lnTo>
                <a:lnTo>
                  <a:pt x="1477962" y="0"/>
                </a:lnTo>
                <a:close/>
                <a:moveTo>
                  <a:pt x="326855" y="0"/>
                </a:moveTo>
                <a:lnTo>
                  <a:pt x="1403350" y="0"/>
                </a:lnTo>
                <a:lnTo>
                  <a:pt x="1403350" y="1601788"/>
                </a:lnTo>
                <a:lnTo>
                  <a:pt x="326855" y="1601788"/>
                </a:lnTo>
                <a:lnTo>
                  <a:pt x="326855" y="0"/>
                </a:lnTo>
                <a:close/>
                <a:moveTo>
                  <a:pt x="90211" y="0"/>
                </a:moveTo>
                <a:lnTo>
                  <a:pt x="94975" y="0"/>
                </a:lnTo>
                <a:lnTo>
                  <a:pt x="212503" y="0"/>
                </a:lnTo>
                <a:lnTo>
                  <a:pt x="212503" y="1601788"/>
                </a:lnTo>
                <a:lnTo>
                  <a:pt x="94975" y="1601788"/>
                </a:lnTo>
                <a:lnTo>
                  <a:pt x="90211" y="1601788"/>
                </a:lnTo>
                <a:lnTo>
                  <a:pt x="85446" y="1601471"/>
                </a:lnTo>
                <a:lnTo>
                  <a:pt x="80681" y="1600835"/>
                </a:lnTo>
                <a:lnTo>
                  <a:pt x="75917" y="1599883"/>
                </a:lnTo>
                <a:lnTo>
                  <a:pt x="71470" y="1598930"/>
                </a:lnTo>
                <a:lnTo>
                  <a:pt x="67023" y="1597660"/>
                </a:lnTo>
                <a:lnTo>
                  <a:pt x="62258" y="1596072"/>
                </a:lnTo>
                <a:lnTo>
                  <a:pt x="58129" y="1594484"/>
                </a:lnTo>
                <a:lnTo>
                  <a:pt x="53999" y="1592261"/>
                </a:lnTo>
                <a:lnTo>
                  <a:pt x="49870" y="1590356"/>
                </a:lnTo>
                <a:lnTo>
                  <a:pt x="45740" y="1587815"/>
                </a:lnTo>
                <a:lnTo>
                  <a:pt x="41929" y="1585592"/>
                </a:lnTo>
                <a:lnTo>
                  <a:pt x="38117" y="1583052"/>
                </a:lnTo>
                <a:lnTo>
                  <a:pt x="34623" y="1580194"/>
                </a:lnTo>
                <a:lnTo>
                  <a:pt x="31446" y="1577336"/>
                </a:lnTo>
                <a:lnTo>
                  <a:pt x="27635" y="1573843"/>
                </a:lnTo>
                <a:lnTo>
                  <a:pt x="24776" y="1570667"/>
                </a:lnTo>
                <a:lnTo>
                  <a:pt x="21917" y="1567174"/>
                </a:lnTo>
                <a:lnTo>
                  <a:pt x="19058" y="1563681"/>
                </a:lnTo>
                <a:lnTo>
                  <a:pt x="16517" y="1559870"/>
                </a:lnTo>
                <a:lnTo>
                  <a:pt x="13976" y="1556059"/>
                </a:lnTo>
                <a:lnTo>
                  <a:pt x="11435" y="1551931"/>
                </a:lnTo>
                <a:lnTo>
                  <a:pt x="9211" y="1548120"/>
                </a:lnTo>
                <a:lnTo>
                  <a:pt x="7306" y="1543992"/>
                </a:lnTo>
                <a:lnTo>
                  <a:pt x="5717" y="1539228"/>
                </a:lnTo>
                <a:lnTo>
                  <a:pt x="4447" y="1535100"/>
                </a:lnTo>
                <a:lnTo>
                  <a:pt x="3176" y="1530654"/>
                </a:lnTo>
                <a:lnTo>
                  <a:pt x="1906" y="1525891"/>
                </a:lnTo>
                <a:lnTo>
                  <a:pt x="1270" y="1521127"/>
                </a:lnTo>
                <a:lnTo>
                  <a:pt x="635" y="1516364"/>
                </a:lnTo>
                <a:lnTo>
                  <a:pt x="317" y="1511600"/>
                </a:lnTo>
                <a:lnTo>
                  <a:pt x="0" y="1506837"/>
                </a:lnTo>
                <a:lnTo>
                  <a:pt x="0" y="94951"/>
                </a:lnTo>
                <a:lnTo>
                  <a:pt x="317" y="90188"/>
                </a:lnTo>
                <a:lnTo>
                  <a:pt x="635" y="85424"/>
                </a:lnTo>
                <a:lnTo>
                  <a:pt x="1270" y="80661"/>
                </a:lnTo>
                <a:lnTo>
                  <a:pt x="1906" y="75580"/>
                </a:lnTo>
                <a:lnTo>
                  <a:pt x="3176" y="71134"/>
                </a:lnTo>
                <a:lnTo>
                  <a:pt x="4447" y="66688"/>
                </a:lnTo>
                <a:lnTo>
                  <a:pt x="5717" y="62560"/>
                </a:lnTo>
                <a:lnTo>
                  <a:pt x="7306" y="57796"/>
                </a:lnTo>
                <a:lnTo>
                  <a:pt x="9211" y="53668"/>
                </a:lnTo>
                <a:lnTo>
                  <a:pt x="11435" y="49857"/>
                </a:lnTo>
                <a:lnTo>
                  <a:pt x="13976" y="45729"/>
                </a:lnTo>
                <a:lnTo>
                  <a:pt x="16517" y="41601"/>
                </a:lnTo>
                <a:lnTo>
                  <a:pt x="19058" y="38107"/>
                </a:lnTo>
                <a:lnTo>
                  <a:pt x="21917" y="34614"/>
                </a:lnTo>
                <a:lnTo>
                  <a:pt x="24776" y="31121"/>
                </a:lnTo>
                <a:lnTo>
                  <a:pt x="27635" y="27945"/>
                </a:lnTo>
                <a:lnTo>
                  <a:pt x="31446" y="24452"/>
                </a:lnTo>
                <a:lnTo>
                  <a:pt x="34623" y="21594"/>
                </a:lnTo>
                <a:lnTo>
                  <a:pt x="38117" y="18736"/>
                </a:lnTo>
                <a:lnTo>
                  <a:pt x="41929" y="16195"/>
                </a:lnTo>
                <a:lnTo>
                  <a:pt x="45740" y="13655"/>
                </a:lnTo>
                <a:lnTo>
                  <a:pt x="49870" y="11432"/>
                </a:lnTo>
                <a:lnTo>
                  <a:pt x="53999" y="9527"/>
                </a:lnTo>
                <a:lnTo>
                  <a:pt x="58129" y="7304"/>
                </a:lnTo>
                <a:lnTo>
                  <a:pt x="62258" y="5716"/>
                </a:lnTo>
                <a:lnTo>
                  <a:pt x="67023" y="4128"/>
                </a:lnTo>
                <a:lnTo>
                  <a:pt x="71470" y="2858"/>
                </a:lnTo>
                <a:lnTo>
                  <a:pt x="75917" y="1905"/>
                </a:lnTo>
                <a:lnTo>
                  <a:pt x="80681" y="952"/>
                </a:lnTo>
                <a:lnTo>
                  <a:pt x="85446" y="317"/>
                </a:lnTo>
                <a:lnTo>
                  <a:pt x="90211" y="0"/>
                </a:lnTo>
                <a:close/>
              </a:path>
            </a:pathLst>
          </a:custGeom>
          <a:solidFill>
            <a:srgbClr val="3D6869"/>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lstStyle/>
          <a:p>
            <a:endParaRPr lang="zh-CN" altLang="en-US"/>
          </a:p>
        </p:txBody>
      </p:sp>
      <p:sp>
        <p:nvSpPr>
          <p:cNvPr id="8" name="矩形 7">
            <a:extLst>
              <a:ext uri="{FF2B5EF4-FFF2-40B4-BE49-F238E27FC236}">
                <a16:creationId xmlns:a16="http://schemas.microsoft.com/office/drawing/2014/main" id="{2BFF64C7-98FA-464A-AE90-08786A8D7C70}"/>
              </a:ext>
            </a:extLst>
          </p:cNvPr>
          <p:cNvSpPr/>
          <p:nvPr/>
        </p:nvSpPr>
        <p:spPr>
          <a:xfrm>
            <a:off x="11651350" y="6339382"/>
            <a:ext cx="404928" cy="421078"/>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altLang="zh-TW" sz="2400" b="1" dirty="0"/>
              <a:t>1</a:t>
            </a:r>
            <a:endParaRPr lang="zh-TW" altLang="en-US" sz="2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099"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0" name="矩形 3"/>
          <p:cNvSpPr>
            <a:spLocks noChangeArrowheads="1"/>
          </p:cNvSpPr>
          <p:nvPr/>
        </p:nvSpPr>
        <p:spPr bwMode="auto">
          <a:xfrm>
            <a:off x="0" y="0"/>
            <a:ext cx="12192000" cy="2117725"/>
          </a:xfrm>
          <a:prstGeom prst="rect">
            <a:avLst/>
          </a:prstGeom>
          <a:solidFill>
            <a:srgbClr val="FF4664"/>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1" name="矩形 4"/>
          <p:cNvSpPr>
            <a:spLocks noChangeArrowheads="1"/>
          </p:cNvSpPr>
          <p:nvPr/>
        </p:nvSpPr>
        <p:spPr bwMode="auto">
          <a:xfrm>
            <a:off x="0" y="4740275"/>
            <a:ext cx="12192000" cy="2117725"/>
          </a:xfrm>
          <a:prstGeom prst="rect">
            <a:avLst/>
          </a:prstGeom>
          <a:solidFill>
            <a:srgbClr val="FFA146"/>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2" name="矩形 10"/>
          <p:cNvSpPr>
            <a:spLocks noChangeArrowheads="1"/>
          </p:cNvSpPr>
          <p:nvPr/>
        </p:nvSpPr>
        <p:spPr bwMode="auto">
          <a:xfrm>
            <a:off x="317500" y="198656"/>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3" name="文本框 1"/>
          <p:cNvSpPr>
            <a:spLocks noChangeArrowheads="1"/>
          </p:cNvSpPr>
          <p:nvPr/>
        </p:nvSpPr>
        <p:spPr bwMode="auto">
          <a:xfrm>
            <a:off x="806126" y="423089"/>
            <a:ext cx="26462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TW" altLang="en-US" sz="4800" b="1" i="0" u="none" strike="noStrike" kern="1200" cap="none" spc="0" normalizeH="0" baseline="0" noProof="0" dirty="0">
                <a:ln>
                  <a:noFill/>
                </a:ln>
                <a:solidFill>
                  <a:srgbClr val="3D6869"/>
                </a:solidFill>
                <a:effectLst/>
                <a:uLnTx/>
                <a:uFillTx/>
                <a:latin typeface="微軟正黑體" panose="020B0604030504040204" pitchFamily="34" charset="-120"/>
                <a:ea typeface="微軟正黑體" panose="020B0604030504040204" pitchFamily="34" charset="-120"/>
                <a:cs typeface="+mn-cs"/>
                <a:sym typeface="Broadway" panose="02020500000000000000" pitchFamily="18" charset="0"/>
              </a:rPr>
              <a:t>相關規定</a:t>
            </a:r>
            <a:endParaRPr kumimoji="0" lang="zh-CN" altLang="en-US" sz="4800" b="1" i="0" u="none" strike="noStrike" kern="1200" cap="none" spc="0" normalizeH="0" baseline="0" noProof="0" dirty="0">
              <a:ln>
                <a:noFill/>
              </a:ln>
              <a:solidFill>
                <a:srgbClr val="3D6869"/>
              </a:solidFill>
              <a:effectLst/>
              <a:uLnTx/>
              <a:uFillTx/>
              <a:latin typeface="微軟正黑體" panose="020B0604030504040204" pitchFamily="34" charset="-120"/>
              <a:ea typeface="微軟正黑體" panose="020B0604030504040204" pitchFamily="34" charset="-120"/>
              <a:cs typeface="+mn-cs"/>
              <a:sym typeface="Broadway" panose="02020500000000000000" pitchFamily="18" charset="0"/>
            </a:endParaRPr>
          </a:p>
        </p:txBody>
      </p:sp>
      <p:sp>
        <p:nvSpPr>
          <p:cNvPr id="4108" name="TextBox 4"/>
          <p:cNvSpPr>
            <a:spLocks noChangeArrowheads="1"/>
          </p:cNvSpPr>
          <p:nvPr/>
        </p:nvSpPr>
        <p:spPr bwMode="auto">
          <a:xfrm>
            <a:off x="908179" y="1392803"/>
            <a:ext cx="10226352" cy="4406334"/>
          </a:xfrm>
          <a:prstGeom prst="rect">
            <a:avLst/>
          </a:prstGeom>
          <a:noFill/>
          <a:ln w="28575">
            <a:solidFill>
              <a:schemeClr val="accent2">
                <a:lumMod val="60000"/>
                <a:lumOff val="40000"/>
              </a:schemeClr>
            </a:solidFill>
            <a:prstDash val="solid"/>
            <a:bevel/>
            <a:headEnd/>
            <a:tailEnd/>
          </a:ln>
          <a:extLst>
            <a:ext uri="{909E8E84-426E-40DD-AFC4-6F175D3DCCD1}">
              <a14:hiddenFill xmlns:a14="http://schemas.microsoft.com/office/drawing/2010/main">
                <a:solidFill>
                  <a:srgbClr val="FFFFFF"/>
                </a:solidFill>
              </a14:hiddenFill>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TW" altLang="en-US" sz="3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sym typeface="Franklin Gothic Book" pitchFamily="34" charset="0"/>
              </a:rPr>
              <a:t>本公司工作人員利益衝突迴避要點</a:t>
            </a:r>
            <a:endParaRPr kumimoji="0" lang="en-US" altLang="zh-TW" sz="36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sym typeface="Franklin Gothic Book"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TW" altLang="en-US" sz="3200" b="1" i="0" u="sng"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微軟正黑體" panose="020B0604030504040204" pitchFamily="34" charset="-120"/>
                <a:ea typeface="微軟正黑體" panose="020B0604030504040204" pitchFamily="34" charset="-120"/>
                <a:cs typeface="+mn-cs"/>
                <a:sym typeface="Franklin Gothic Book" pitchFamily="34" charset="0"/>
              </a:rPr>
              <a:t>第</a:t>
            </a:r>
            <a:r>
              <a:rPr kumimoji="0" lang="en-US" altLang="zh-TW" sz="3200" b="1" i="0" u="sng"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微軟正黑體" panose="020B0604030504040204" pitchFamily="34" charset="-120"/>
                <a:ea typeface="微軟正黑體" panose="020B0604030504040204" pitchFamily="34" charset="-120"/>
                <a:cs typeface="+mn-cs"/>
                <a:sym typeface="Franklin Gothic Book" pitchFamily="34" charset="0"/>
              </a:rPr>
              <a:t>12</a:t>
            </a:r>
            <a:r>
              <a:rPr kumimoji="0" lang="zh-TW" altLang="en-US" sz="3200" b="1" i="0" u="sng"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微軟正黑體" panose="020B0604030504040204" pitchFamily="34" charset="-120"/>
                <a:ea typeface="微軟正黑體" panose="020B0604030504040204" pitchFamily="34" charset="-120"/>
                <a:cs typeface="+mn-cs"/>
                <a:sym typeface="Franklin Gothic Book" pitchFamily="34" charset="0"/>
              </a:rPr>
              <a:t>點</a:t>
            </a:r>
            <a:endParaRPr kumimoji="0" lang="en-US" altLang="zh-TW" sz="3200" b="1" i="0" u="sng"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微軟正黑體" panose="020B0604030504040204" pitchFamily="34" charset="-120"/>
              <a:ea typeface="微軟正黑體" panose="020B0604030504040204" pitchFamily="34" charset="-120"/>
              <a:cs typeface="+mn-cs"/>
              <a:sym typeface="Franklin Gothic Book" pitchFamily="34" charset="0"/>
            </a:endParaRPr>
          </a:p>
          <a:p>
            <a:pPr marL="457200" marR="0" lvl="0" indent="-457200" algn="just" defTabSz="914400" rtl="0" eaLnBrk="1" fontAlgn="base" latinLnBrk="0" hangingPunct="1">
              <a:lnSpc>
                <a:spcPts val="4000"/>
              </a:lnSpc>
              <a:spcBef>
                <a:spcPts val="600"/>
              </a:spcBef>
              <a:spcAft>
                <a:spcPct val="0"/>
              </a:spcAft>
              <a:buClrTx/>
              <a:buSzTx/>
              <a:buFont typeface="Arial" panose="020B0604020202020204" pitchFamily="34" charset="0"/>
              <a:buChar char="•"/>
              <a:tabLst/>
              <a:defRPr/>
            </a:pPr>
            <a:r>
              <a:rPr kumimoji="0" lang="zh-TW" altLang="zh-TW" sz="32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工作人員依本要點</a:t>
            </a:r>
            <a:r>
              <a:rPr kumimoji="0" lang="zh-TW" altLang="zh-TW" sz="32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應申報或迴避事項，而未誠實申報或迴避，經查獲屬實</a:t>
            </a:r>
            <a:r>
              <a:rPr kumimoji="0" lang="zh-TW" altLang="zh-TW" sz="32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，記</a:t>
            </a:r>
            <a:r>
              <a:rPr kumimoji="0" lang="zh-TW" altLang="zh-TW" sz="3200" b="1" i="0" u="none" strike="noStrike" kern="1200" cap="none" spc="0" normalizeH="0" baseline="0" noProof="0" dirty="0">
                <a:ln>
                  <a:noFill/>
                </a:ln>
                <a:solidFill>
                  <a:srgbClr val="000000"/>
                </a:solidFill>
                <a:effectLst>
                  <a:outerShdw blurRad="38100" dist="38100" dir="2700000" algn="tl">
                    <a:srgbClr val="000000">
                      <a:alpha val="43137"/>
                    </a:srgbClr>
                  </a:outerShdw>
                </a:effectLst>
                <a:highlight>
                  <a:srgbClr val="FFFF00"/>
                </a:highlight>
                <a:uLnTx/>
                <a:uFillTx/>
                <a:latin typeface="標楷體" panose="03000509000000000000" pitchFamily="65" charset="-120"/>
                <a:ea typeface="標楷體" panose="03000509000000000000" pitchFamily="65" charset="-120"/>
                <a:cs typeface="+mn-cs"/>
              </a:rPr>
              <a:t>申誡一次</a:t>
            </a:r>
            <a:r>
              <a:rPr kumimoji="0" lang="zh-TW" altLang="zh-TW" sz="32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，並</a:t>
            </a:r>
            <a:r>
              <a:rPr kumimoji="0" lang="zh-TW" altLang="zh-TW" sz="3200" b="1" i="0" u="none" strike="noStrike" kern="1200" cap="none" spc="0" normalizeH="0" baseline="0" noProof="0" dirty="0">
                <a:ln>
                  <a:noFill/>
                </a:ln>
                <a:solidFill>
                  <a:srgbClr val="000000"/>
                </a:solidFill>
                <a:effectLst>
                  <a:outerShdw blurRad="38100" dist="38100" dir="2700000" algn="tl">
                    <a:srgbClr val="000000">
                      <a:alpha val="43137"/>
                    </a:srgbClr>
                  </a:outerShdw>
                </a:effectLst>
                <a:highlight>
                  <a:srgbClr val="FFFF00"/>
                </a:highlight>
                <a:uLnTx/>
                <a:uFillTx/>
                <a:latin typeface="標楷體" panose="03000509000000000000" pitchFamily="65" charset="-120"/>
                <a:ea typeface="標楷體" panose="03000509000000000000" pitchFamily="65" charset="-120"/>
                <a:cs typeface="+mn-cs"/>
              </a:rPr>
              <a:t>調整工作或調離本職</a:t>
            </a:r>
            <a:r>
              <a:rPr kumimoji="0" lang="zh-TW" altLang="zh-TW" sz="32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。工作人員有違反本要點之行為，應按情節輕重，依有關規定，分別予以懲處。</a:t>
            </a:r>
            <a:endParaRPr kumimoji="0" lang="en-US" altLang="zh-TW" sz="32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a:p>
            <a:pPr marL="457200" marR="0" lvl="0" indent="-457200" algn="l" defTabSz="914400" rtl="0" eaLnBrk="1" fontAlgn="base" latinLnBrk="0" hangingPunct="1">
              <a:lnSpc>
                <a:spcPts val="4000"/>
              </a:lnSpc>
              <a:spcBef>
                <a:spcPts val="600"/>
              </a:spcBef>
              <a:spcAft>
                <a:spcPct val="0"/>
              </a:spcAft>
              <a:buClrTx/>
              <a:buSzTx/>
              <a:buFont typeface="Arial" panose="020B0604020202020204" pitchFamily="34" charset="0"/>
              <a:buChar char="•"/>
              <a:tabLst/>
              <a:defRPr/>
            </a:pPr>
            <a:r>
              <a:rPr kumimoji="0" lang="zh-TW" altLang="zh-TW" sz="32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違反本要點其有觸犯刑事法令者，移送司法機關處理。</a:t>
            </a:r>
            <a:endParaRPr kumimoji="0" lang="en-US" altLang="zh-TW" sz="32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a:p>
            <a:pPr marL="457200" marR="0" lvl="0" indent="-457200" algn="l" defTabSz="914400" rtl="0" eaLnBrk="1" fontAlgn="base" latinLnBrk="0" hangingPunct="1">
              <a:lnSpc>
                <a:spcPts val="4000"/>
              </a:lnSpc>
              <a:spcBef>
                <a:spcPts val="600"/>
              </a:spcBef>
              <a:spcAft>
                <a:spcPct val="0"/>
              </a:spcAft>
              <a:buClrTx/>
              <a:buSzTx/>
              <a:buFont typeface="Arial" panose="020B0604020202020204" pitchFamily="34" charset="0"/>
              <a:buChar char="•"/>
              <a:tabLst/>
              <a:defRPr/>
            </a:pPr>
            <a:r>
              <a:rPr kumimoji="0" lang="zh-TW" altLang="zh-TW" sz="32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該管</a:t>
            </a:r>
            <a:r>
              <a:rPr kumimoji="0" lang="zh-TW" altLang="zh-TW" sz="3200" b="1" i="0" u="sng"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直屬長官知情而不依法處置者，應受懲處</a:t>
            </a:r>
            <a:r>
              <a:rPr kumimoji="0" lang="zh-TW" altLang="zh-TW" sz="32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a:t>
            </a:r>
            <a:endParaRPr kumimoji="0" lang="en-US" altLang="zh-TW" sz="32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標楷體" panose="03000509000000000000" pitchFamily="65" charset="-120"/>
              <a:ea typeface="標楷體" panose="03000509000000000000" pitchFamily="65" charset="-120"/>
              <a:cs typeface="+mn-cs"/>
              <a:sym typeface="Franklin Gothic Book" pitchFamily="34" charset="0"/>
            </a:endParaRPr>
          </a:p>
        </p:txBody>
      </p:sp>
      <p:pic>
        <p:nvPicPr>
          <p:cNvPr id="13" name="Picture 2" descr="D:\法規\陽光法案\利益衝突\利衝宣導資料\圖例\case-study.png">
            <a:extLst>
              <a:ext uri="{FF2B5EF4-FFF2-40B4-BE49-F238E27FC236}">
                <a16:creationId xmlns:a16="http://schemas.microsoft.com/office/drawing/2014/main" id="{5DE686D6-327A-4E4F-830F-5C951E1D8908}"/>
              </a:ext>
            </a:extLst>
          </p:cNvPr>
          <p:cNvPicPr>
            <a:picLocks noChangeAspect="1" noChangeArrowheads="1"/>
          </p:cNvPicPr>
          <p:nvPr/>
        </p:nvPicPr>
        <p:blipFill>
          <a:blip r:embed="rId2" cstate="print"/>
          <a:srcRect/>
          <a:stretch>
            <a:fillRect/>
          </a:stretch>
        </p:blipFill>
        <p:spPr bwMode="auto">
          <a:xfrm>
            <a:off x="10713687" y="455584"/>
            <a:ext cx="990977" cy="990977"/>
          </a:xfrm>
          <a:prstGeom prst="rect">
            <a:avLst/>
          </a:prstGeom>
          <a:noFill/>
        </p:spPr>
      </p:pic>
      <p:sp>
        <p:nvSpPr>
          <p:cNvPr id="10" name="矩形 9">
            <a:extLst>
              <a:ext uri="{FF2B5EF4-FFF2-40B4-BE49-F238E27FC236}">
                <a16:creationId xmlns:a16="http://schemas.microsoft.com/office/drawing/2014/main" id="{B65718AA-97BE-4E56-90CA-37E2778ACF1A}"/>
              </a:ext>
            </a:extLst>
          </p:cNvPr>
          <p:cNvSpPr/>
          <p:nvPr/>
        </p:nvSpPr>
        <p:spPr>
          <a:xfrm>
            <a:off x="11327363" y="5940713"/>
            <a:ext cx="503423" cy="523501"/>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altLang="zh-TW" sz="2400" b="1" dirty="0"/>
              <a:t>10</a:t>
            </a:r>
            <a:endParaRPr lang="zh-TW" altLang="en-US" sz="2400" b="1" dirty="0"/>
          </a:p>
        </p:txBody>
      </p:sp>
    </p:spTree>
    <p:extLst>
      <p:ext uri="{BB962C8B-B14F-4D97-AF65-F5344CB8AC3E}">
        <p14:creationId xmlns:p14="http://schemas.microsoft.com/office/powerpoint/2010/main" val="2864198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099"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0" name="矩形 3"/>
          <p:cNvSpPr>
            <a:spLocks noChangeArrowheads="1"/>
          </p:cNvSpPr>
          <p:nvPr/>
        </p:nvSpPr>
        <p:spPr bwMode="auto">
          <a:xfrm>
            <a:off x="0" y="0"/>
            <a:ext cx="12192000" cy="2117725"/>
          </a:xfrm>
          <a:prstGeom prst="rect">
            <a:avLst/>
          </a:prstGeom>
          <a:solidFill>
            <a:srgbClr val="FF4664"/>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1" name="矩形 4"/>
          <p:cNvSpPr>
            <a:spLocks noChangeArrowheads="1"/>
          </p:cNvSpPr>
          <p:nvPr/>
        </p:nvSpPr>
        <p:spPr bwMode="auto">
          <a:xfrm>
            <a:off x="0" y="4740275"/>
            <a:ext cx="12192000" cy="2117725"/>
          </a:xfrm>
          <a:prstGeom prst="rect">
            <a:avLst/>
          </a:prstGeom>
          <a:solidFill>
            <a:srgbClr val="FFA146"/>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2" name="矩形 10"/>
          <p:cNvSpPr>
            <a:spLocks noChangeArrowheads="1"/>
          </p:cNvSpPr>
          <p:nvPr/>
        </p:nvSpPr>
        <p:spPr bwMode="auto">
          <a:xfrm>
            <a:off x="317500" y="198656"/>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3" name="文本框 1"/>
          <p:cNvSpPr>
            <a:spLocks noChangeArrowheads="1"/>
          </p:cNvSpPr>
          <p:nvPr/>
        </p:nvSpPr>
        <p:spPr bwMode="auto">
          <a:xfrm>
            <a:off x="2796120" y="395942"/>
            <a:ext cx="89200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TW" altLang="en-US" sz="4800" b="1" dirty="0">
                <a:solidFill>
                  <a:srgbClr val="427172"/>
                </a:solidFill>
                <a:latin typeface="微軟正黑體" panose="020B0604030504040204" pitchFamily="34" charset="-120"/>
                <a:ea typeface="微軟正黑體" panose="020B0604030504040204" pitchFamily="34" charset="-120"/>
                <a:sym typeface="微软雅黑" panose="020B0503020204020204" pitchFamily="34" charset="-122"/>
              </a:rPr>
              <a:t>某加油站長辦理採購未利益迴避</a:t>
            </a:r>
            <a:endParaRPr lang="zh-CN" altLang="en-US" sz="4800" b="1" dirty="0">
              <a:solidFill>
                <a:srgbClr val="427172"/>
              </a:solidFill>
              <a:latin typeface="微軟正黑體" panose="020B0604030504040204" pitchFamily="34" charset="-120"/>
              <a:ea typeface="微軟正黑體" panose="020B0604030504040204" pitchFamily="34" charset="-120"/>
              <a:sym typeface="宋体" panose="02010600030101010101" pitchFamily="2" charset="-122"/>
            </a:endParaRPr>
          </a:p>
        </p:txBody>
      </p:sp>
      <p:sp>
        <p:nvSpPr>
          <p:cNvPr id="14" name="文字方塊 10">
            <a:extLst>
              <a:ext uri="{FF2B5EF4-FFF2-40B4-BE49-F238E27FC236}">
                <a16:creationId xmlns:a16="http://schemas.microsoft.com/office/drawing/2014/main" id="{8592E8B0-AE1D-4047-A776-46078986D84B}"/>
              </a:ext>
            </a:extLst>
          </p:cNvPr>
          <p:cNvSpPr txBox="1"/>
          <p:nvPr/>
        </p:nvSpPr>
        <p:spPr>
          <a:xfrm>
            <a:off x="980333" y="1881241"/>
            <a:ext cx="8238374" cy="2076410"/>
          </a:xfrm>
          <a:prstGeom prst="foldedCorner">
            <a:avLst/>
          </a:prstGeom>
          <a:solidFill>
            <a:schemeClr val="accent6">
              <a:lumMod val="40000"/>
              <a:lumOff val="60000"/>
            </a:schemeClr>
          </a:solidFill>
          <a:ln w="9525">
            <a:noFill/>
          </a:ln>
          <a:effectLst>
            <a:outerShdw blurRad="63500" sx="102000" sy="102000" algn="ctr" rotWithShape="0">
              <a:prstClr val="black">
                <a:alpha val="4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432000" marR="0" lvl="0" indent="-432000" algn="just" fontAlgn="auto">
              <a:lnSpc>
                <a:spcPts val="5000"/>
              </a:lnSpc>
              <a:spcBef>
                <a:spcPts val="0"/>
              </a:spcBef>
              <a:spcAft>
                <a:spcPts val="0"/>
              </a:spcAft>
              <a:buClrTx/>
              <a:buSzTx/>
              <a:buFont typeface="新細明體" panose="02020500000000000000" pitchFamily="18" charset="-120"/>
              <a:buChar char="•"/>
              <a:tabLst>
                <a:tab pos="457200" algn="l"/>
              </a:tabLst>
              <a:defRPr kumimoji="0" sz="3400" b="0" i="0" u="none" strike="noStrike" cap="none" spc="0" normalizeH="0" baseline="0">
                <a:ln>
                  <a:noFill/>
                </a:ln>
                <a:solidFill>
                  <a:prstClr val="black"/>
                </a:solidFill>
                <a:effectLst/>
                <a:uLnTx/>
                <a:uFillTx/>
                <a:latin typeface="標楷體" panose="03000509000000000000" pitchFamily="65" charset="-120"/>
                <a:ea typeface="標楷體" panose="03000509000000000000" pitchFamily="65" charset="-120"/>
              </a:defRPr>
            </a:lvl1pPr>
          </a:lstStyle>
          <a:p>
            <a:pPr marL="0" indent="0">
              <a:lnSpc>
                <a:spcPts val="4200"/>
              </a:lnSpc>
              <a:buNone/>
            </a:pPr>
            <a:r>
              <a:rPr lang="zh-TW" altLang="en-US" sz="3200" dirty="0"/>
              <a:t>某加油站有美化站容需要</a:t>
            </a:r>
            <a:r>
              <a:rPr lang="zh-TW" altLang="en-US" sz="3200" dirty="0">
                <a:latin typeface="Times New Roman" panose="02020603050405020304" pitchFamily="18" charset="0"/>
                <a:cs typeface="Times New Roman" panose="02020603050405020304" pitchFamily="18" charset="0"/>
              </a:rPr>
              <a:t>，因站長</a:t>
            </a:r>
            <a:r>
              <a:rPr lang="en-US" altLang="zh-TW" sz="3200" dirty="0">
                <a:latin typeface="Times New Roman" panose="02020603050405020304" pitchFamily="18" charset="0"/>
                <a:cs typeface="Times New Roman" panose="02020603050405020304" pitchFamily="18" charset="0"/>
              </a:rPr>
              <a:t>A</a:t>
            </a:r>
            <a:r>
              <a:rPr lang="zh-TW" altLang="en-US" sz="3200" dirty="0">
                <a:latin typeface="Times New Roman" panose="02020603050405020304" pitchFamily="18" charset="0"/>
                <a:cs typeface="Times New Roman" panose="02020603050405020304" pitchFamily="18" charset="0"/>
              </a:rPr>
              <a:t>之兒子</a:t>
            </a:r>
            <a:r>
              <a:rPr lang="en-US" altLang="zh-TW" sz="3200" dirty="0">
                <a:latin typeface="Times New Roman" panose="02020603050405020304" pitchFamily="18" charset="0"/>
                <a:cs typeface="Times New Roman" panose="02020603050405020304" pitchFamily="18" charset="0"/>
              </a:rPr>
              <a:t>B</a:t>
            </a:r>
            <a:r>
              <a:rPr lang="zh-TW" altLang="en-US" sz="3200" dirty="0">
                <a:latin typeface="Times New Roman" panose="02020603050405020304" pitchFamily="18" charset="0"/>
                <a:cs typeface="Times New Roman" panose="02020603050405020304" pitchFamily="18" charset="0"/>
              </a:rPr>
              <a:t>會修剪，且價格便宜，遂由甲公司</a:t>
            </a:r>
            <a:r>
              <a:rPr lang="en-US" altLang="zh-TW" sz="3200" dirty="0">
                <a:latin typeface="Times New Roman" panose="02020603050405020304" pitchFamily="18" charset="0"/>
                <a:cs typeface="Times New Roman" panose="02020603050405020304" pitchFamily="18" charset="0"/>
              </a:rPr>
              <a:t>(</a:t>
            </a:r>
            <a:r>
              <a:rPr lang="zh-TW" altLang="en-US" sz="3200" dirty="0">
                <a:latin typeface="Times New Roman" panose="02020603050405020304" pitchFamily="18" charset="0"/>
                <a:cs typeface="Times New Roman" panose="02020603050405020304" pitchFamily="18" charset="0"/>
              </a:rPr>
              <a:t>負責人為兒子</a:t>
            </a:r>
            <a:r>
              <a:rPr lang="en-US" altLang="zh-TW" sz="3200" dirty="0">
                <a:latin typeface="Times New Roman" panose="02020603050405020304" pitchFamily="18" charset="0"/>
                <a:cs typeface="Times New Roman" panose="02020603050405020304" pitchFamily="18" charset="0"/>
              </a:rPr>
              <a:t>B)</a:t>
            </a:r>
            <a:r>
              <a:rPr lang="zh-TW" altLang="en-US" sz="3200" dirty="0">
                <a:latin typeface="Times New Roman" panose="02020603050405020304" pitchFamily="18" charset="0"/>
                <a:cs typeface="Times New Roman" panose="02020603050405020304" pitchFamily="18" charset="0"/>
              </a:rPr>
              <a:t>承攬加油站之修剪花木購案，且</a:t>
            </a:r>
            <a:r>
              <a:rPr lang="en-US" altLang="zh-TW" sz="3200" b="1" dirty="0">
                <a:effectLst>
                  <a:outerShdw blurRad="38100" dist="38100" dir="2700000" algn="tl">
                    <a:srgbClr val="000000">
                      <a:alpha val="43137"/>
                    </a:srgbClr>
                  </a:outerShdw>
                </a:effectLst>
                <a:highlight>
                  <a:srgbClr val="FFFF00"/>
                </a:highlight>
                <a:latin typeface="微軟正黑體" panose="020B0604030504040204" pitchFamily="34" charset="-120"/>
                <a:ea typeface="微軟正黑體" panose="020B0604030504040204" pitchFamily="34" charset="-120"/>
              </a:rPr>
              <a:t>A</a:t>
            </a:r>
            <a:r>
              <a:rPr lang="zh-TW" altLang="en-US" sz="3200" b="1" dirty="0">
                <a:effectLst>
                  <a:outerShdw blurRad="38100" dist="38100" dir="2700000" algn="tl">
                    <a:srgbClr val="000000">
                      <a:alpha val="43137"/>
                    </a:srgbClr>
                  </a:outerShdw>
                </a:effectLst>
                <a:highlight>
                  <a:srgbClr val="FFFF00"/>
                </a:highlight>
                <a:latin typeface="微軟正黑體" panose="020B0604030504040204" pitchFamily="34" charset="-120"/>
                <a:ea typeface="微軟正黑體" panose="020B0604030504040204" pitchFamily="34" charset="-120"/>
              </a:rPr>
              <a:t>參與申購之核定及主驗職務</a:t>
            </a:r>
            <a:r>
              <a:rPr lang="zh-TW" altLang="en-US" sz="3200" dirty="0"/>
              <a:t>。</a:t>
            </a:r>
            <a:endParaRPr lang="en-US" altLang="zh-TW" sz="3200" dirty="0"/>
          </a:p>
        </p:txBody>
      </p:sp>
      <p:sp>
        <p:nvSpPr>
          <p:cNvPr id="13" name="文字方塊 12">
            <a:extLst>
              <a:ext uri="{FF2B5EF4-FFF2-40B4-BE49-F238E27FC236}">
                <a16:creationId xmlns:a16="http://schemas.microsoft.com/office/drawing/2014/main" id="{D0D7659A-BBD8-4D63-B348-374F25445025}"/>
              </a:ext>
            </a:extLst>
          </p:cNvPr>
          <p:cNvSpPr txBox="1"/>
          <p:nvPr/>
        </p:nvSpPr>
        <p:spPr>
          <a:xfrm>
            <a:off x="907432" y="1299063"/>
            <a:ext cx="1888687" cy="664224"/>
          </a:xfrm>
          <a:prstGeom prst="roundRect">
            <a:avLst/>
          </a:prstGeom>
          <a:solidFill>
            <a:schemeClr val="accent6">
              <a:lumMod val="75000"/>
            </a:schemeClr>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0" fontAlgn="base" latinLnBrk="0" hangingPunct="0">
              <a:lnSpc>
                <a:spcPts val="3600"/>
              </a:lnSpc>
              <a:spcBef>
                <a:spcPct val="0"/>
              </a:spcBef>
              <a:spcAft>
                <a:spcPct val="0"/>
              </a:spcAft>
              <a:buClrTx/>
              <a:buSzTx/>
              <a:buFontTx/>
              <a:buNone/>
              <a:tabLst/>
              <a:defRPr/>
            </a:pPr>
            <a:r>
              <a:rPr kumimoji="0" lang="zh-TW" altLang="en-US" sz="3200"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rPr>
              <a:t>案情摘要</a:t>
            </a:r>
          </a:p>
        </p:txBody>
      </p:sp>
      <p:sp>
        <p:nvSpPr>
          <p:cNvPr id="23" name="文本框 4">
            <a:extLst>
              <a:ext uri="{FF2B5EF4-FFF2-40B4-BE49-F238E27FC236}">
                <a16:creationId xmlns:a16="http://schemas.microsoft.com/office/drawing/2014/main" id="{D8E9A94D-44CD-4583-B6A5-6C024E1C4AEE}"/>
              </a:ext>
            </a:extLst>
          </p:cNvPr>
          <p:cNvSpPr>
            <a:spLocks noChangeArrowheads="1"/>
          </p:cNvSpPr>
          <p:nvPr/>
        </p:nvSpPr>
        <p:spPr bwMode="auto">
          <a:xfrm>
            <a:off x="748684" y="413887"/>
            <a:ext cx="2047436" cy="769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TW" altLang="en-US" sz="4800" b="1" i="0" u="none" strike="noStrike" kern="1200" cap="none" spc="0" normalizeH="0" baseline="0" noProof="0" dirty="0">
                <a:ln>
                  <a:noFill/>
                </a:ln>
                <a:solidFill>
                  <a:srgbClr val="427172"/>
                </a:solidFill>
                <a:effectLst/>
                <a:uLnTx/>
                <a:uFillTx/>
                <a:latin typeface="微軟正黑體" panose="020B0604030504040204" pitchFamily="34" charset="-120"/>
                <a:ea typeface="微軟正黑體" panose="020B0604030504040204" pitchFamily="34" charset="-120"/>
                <a:cs typeface="+mn-cs"/>
                <a:sym typeface="Microsoft New Tai Lue" panose="020B0502040204020203" pitchFamily="34" charset="0"/>
              </a:rPr>
              <a:t>案例</a:t>
            </a:r>
            <a:r>
              <a:rPr lang="zh-TW" altLang="en-US" sz="4800" b="1" dirty="0">
                <a:solidFill>
                  <a:srgbClr val="427172"/>
                </a:solidFill>
                <a:latin typeface="微軟正黑體" panose="020B0604030504040204" pitchFamily="34" charset="-120"/>
                <a:ea typeface="微軟正黑體" panose="020B0604030504040204" pitchFamily="34" charset="-120"/>
                <a:sym typeface="Microsoft New Tai Lue" panose="020B0502040204020203" pitchFamily="34" charset="0"/>
              </a:rPr>
              <a:t>二</a:t>
            </a:r>
            <a:endParaRPr kumimoji="0" lang="en-US" altLang="zh-TW" sz="4800" b="1" i="0" u="none" strike="noStrike" kern="1200" cap="none" spc="0" normalizeH="0" baseline="0" noProof="0" dirty="0">
              <a:ln>
                <a:noFill/>
              </a:ln>
              <a:solidFill>
                <a:srgbClr val="427172"/>
              </a:solidFill>
              <a:effectLst/>
              <a:uLnTx/>
              <a:uFillTx/>
              <a:latin typeface="微軟正黑體" panose="020B0604030504040204" pitchFamily="34" charset="-120"/>
              <a:ea typeface="微軟正黑體" panose="020B0604030504040204" pitchFamily="34" charset="-120"/>
              <a:cs typeface="+mn-cs"/>
              <a:sym typeface="Microsoft New Tai Lue" panose="020B0502040204020203" pitchFamily="34" charset="0"/>
            </a:endParaRPr>
          </a:p>
        </p:txBody>
      </p:sp>
      <p:sp>
        <p:nvSpPr>
          <p:cNvPr id="19" name="文字方塊 10">
            <a:extLst>
              <a:ext uri="{FF2B5EF4-FFF2-40B4-BE49-F238E27FC236}">
                <a16:creationId xmlns:a16="http://schemas.microsoft.com/office/drawing/2014/main" id="{BCDB5A8D-E5EA-4A04-A6D5-E65FFE67C2E3}"/>
              </a:ext>
            </a:extLst>
          </p:cNvPr>
          <p:cNvSpPr txBox="1"/>
          <p:nvPr/>
        </p:nvSpPr>
        <p:spPr>
          <a:xfrm>
            <a:off x="2796120" y="4740274"/>
            <a:ext cx="8487529" cy="1630681"/>
          </a:xfrm>
          <a:prstGeom prst="foldedCorner">
            <a:avLst/>
          </a:prstGeom>
          <a:solidFill>
            <a:schemeClr val="accent1">
              <a:lumMod val="40000"/>
              <a:lumOff val="60000"/>
            </a:schemeClr>
          </a:solidFill>
          <a:ln w="9525">
            <a:noFill/>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432000" marR="0" lvl="0" indent="-432000" algn="just" fontAlgn="auto">
              <a:lnSpc>
                <a:spcPts val="5000"/>
              </a:lnSpc>
              <a:spcBef>
                <a:spcPts val="0"/>
              </a:spcBef>
              <a:spcAft>
                <a:spcPts val="0"/>
              </a:spcAft>
              <a:buClrTx/>
              <a:buSzTx/>
              <a:buFont typeface="新細明體" panose="02020500000000000000" pitchFamily="18" charset="-120"/>
              <a:buChar char="•"/>
              <a:tabLst>
                <a:tab pos="457200" algn="l"/>
              </a:tabLst>
              <a:defRPr kumimoji="0" sz="3400" b="0" i="0" u="none" strike="noStrike" cap="none" spc="0" normalizeH="0" baseline="0">
                <a:ln>
                  <a:noFill/>
                </a:ln>
                <a:solidFill>
                  <a:prstClr val="black"/>
                </a:solidFill>
                <a:effectLst/>
                <a:uLnTx/>
                <a:uFillTx/>
                <a:latin typeface="標楷體" panose="03000509000000000000" pitchFamily="65" charset="-120"/>
                <a:ea typeface="標楷體" panose="03000509000000000000" pitchFamily="65" charset="-120"/>
              </a:defRPr>
            </a:lvl1pPr>
          </a:lstStyle>
          <a:p>
            <a:pPr eaLnBrk="1" hangingPunct="1">
              <a:lnSpc>
                <a:spcPts val="4000"/>
              </a:lnSpc>
              <a:spcAft>
                <a:spcPts val="600"/>
              </a:spcAft>
              <a:buFont typeface="Arial" panose="020B0604020202020204" pitchFamily="34" charset="0"/>
              <a:buChar char="•"/>
            </a:pPr>
            <a:r>
              <a:rPr lang="en-US" altLang="zh-TW" sz="3000" dirty="0">
                <a:latin typeface="Times New Roman" panose="02020603050405020304" pitchFamily="18" charset="0"/>
                <a:cs typeface="Times New Roman" panose="02020603050405020304" pitchFamily="18" charset="0"/>
                <a:sym typeface="微软雅黑" panose="020B0503020204020204" pitchFamily="34" charset="-122"/>
              </a:rPr>
              <a:t>A</a:t>
            </a:r>
            <a:r>
              <a:rPr lang="zh-TW" altLang="en-US" sz="3000" dirty="0">
                <a:latin typeface="Times New Roman" panose="02020603050405020304" pitchFamily="18" charset="0"/>
                <a:cs typeface="Times New Roman" panose="02020603050405020304" pitchFamily="18" charset="0"/>
                <a:sym typeface="微软雅黑" panose="020B0503020204020204" pitchFamily="34" charset="-122"/>
              </a:rPr>
              <a:t>站長與兒子</a:t>
            </a:r>
            <a:r>
              <a:rPr lang="en-US" altLang="zh-TW" sz="3000" dirty="0">
                <a:latin typeface="Times New Roman" panose="02020603050405020304" pitchFamily="18" charset="0"/>
                <a:cs typeface="Times New Roman" panose="02020603050405020304" pitchFamily="18" charset="0"/>
                <a:sym typeface="微软雅黑" panose="020B0503020204020204" pitchFamily="34" charset="-122"/>
              </a:rPr>
              <a:t>B</a:t>
            </a:r>
            <a:r>
              <a:rPr lang="zh-TW" altLang="en-US" sz="3000" dirty="0">
                <a:latin typeface="Times New Roman" panose="02020603050405020304" pitchFamily="18" charset="0"/>
                <a:cs typeface="Times New Roman" panose="02020603050405020304" pitchFamily="18" charset="0"/>
                <a:sym typeface="微软雅黑" panose="020B0503020204020204" pitchFamily="34" charset="-122"/>
              </a:rPr>
              <a:t>為</a:t>
            </a:r>
            <a:r>
              <a:rPr lang="zh-TW" altLang="en-US" sz="2800" b="1" dirty="0">
                <a:effectLst>
                  <a:outerShdw blurRad="38100" dist="38100" dir="2700000" algn="tl">
                    <a:srgbClr val="000000">
                      <a:alpha val="43137"/>
                    </a:srgbClr>
                  </a:outerShdw>
                </a:effectLst>
                <a:highlight>
                  <a:srgbClr val="FFFF00"/>
                </a:highlight>
                <a:latin typeface="微軟正黑體" panose="020B0604030504040204" pitchFamily="34" charset="-120"/>
                <a:ea typeface="微軟正黑體" panose="020B0604030504040204" pitchFamily="34" charset="-120"/>
                <a:sym typeface="微软雅黑" panose="020B0503020204020204" pitchFamily="34" charset="-122"/>
              </a:rPr>
              <a:t>二親等直系血親</a:t>
            </a:r>
            <a:r>
              <a:rPr lang="zh-TW" altLang="en-US" sz="3000" dirty="0">
                <a:latin typeface="Times New Roman" panose="02020603050405020304" pitchFamily="18" charset="0"/>
                <a:cs typeface="Times New Roman" panose="02020603050405020304" pitchFamily="18" charset="0"/>
                <a:sym typeface="微软雅黑" panose="020B0503020204020204" pitchFamily="34" charset="-122"/>
              </a:rPr>
              <a:t>，</a:t>
            </a:r>
            <a:r>
              <a:rPr lang="zh-TW" altLang="en-US" sz="3000" b="1" dirty="0">
                <a:solidFill>
                  <a:srgbClr val="FF0000"/>
                </a:solidFill>
                <a:latin typeface="Times New Roman" panose="02020603050405020304" pitchFamily="18" charset="0"/>
                <a:cs typeface="Times New Roman" panose="02020603050405020304" pitchFamily="18" charset="0"/>
                <a:sym typeface="微软雅黑" panose="020B0503020204020204" pitchFamily="34" charset="-122"/>
              </a:rPr>
              <a:t>涉及採購有關事項之利益時，應自行迴避</a:t>
            </a:r>
            <a:r>
              <a:rPr lang="zh-TW" altLang="en-US" sz="3000" dirty="0">
                <a:latin typeface="Times New Roman" panose="02020603050405020304" pitchFamily="18" charset="0"/>
                <a:cs typeface="Times New Roman" panose="02020603050405020304" pitchFamily="18" charset="0"/>
                <a:sym typeface="微软雅黑" panose="020B0503020204020204" pitchFamily="34" charset="-122"/>
              </a:rPr>
              <a:t>，惟未迴避。</a:t>
            </a:r>
            <a:endParaRPr lang="en-US" altLang="zh-TW" sz="3000" dirty="0">
              <a:latin typeface="Times New Roman" panose="02020603050405020304" pitchFamily="18" charset="0"/>
              <a:cs typeface="Times New Roman" panose="02020603050405020304" pitchFamily="18" charset="0"/>
              <a:sym typeface="微软雅黑" panose="020B0503020204020204" pitchFamily="34" charset="-122"/>
            </a:endParaRPr>
          </a:p>
          <a:p>
            <a:pPr eaLnBrk="1" hangingPunct="1">
              <a:lnSpc>
                <a:spcPts val="3600"/>
              </a:lnSpc>
              <a:buFont typeface="Arial" panose="020B0604020202020204" pitchFamily="34" charset="0"/>
              <a:buChar char="•"/>
            </a:pPr>
            <a:r>
              <a:rPr lang="zh-TW" altLang="en-US" sz="3000" dirty="0">
                <a:latin typeface="Times New Roman" panose="02020603050405020304" pitchFamily="18" charset="0"/>
                <a:cs typeface="Times New Roman" panose="02020603050405020304" pitchFamily="18" charset="0"/>
                <a:sym typeface="微软雅黑" panose="020B0503020204020204" pitchFamily="34" charset="-122"/>
              </a:rPr>
              <a:t>核處</a:t>
            </a:r>
            <a:r>
              <a:rPr lang="en-US" altLang="zh-TW" sz="3000" dirty="0">
                <a:latin typeface="Times New Roman" panose="02020603050405020304" pitchFamily="18" charset="0"/>
                <a:cs typeface="Times New Roman" panose="02020603050405020304" pitchFamily="18" charset="0"/>
                <a:sym typeface="微软雅黑" panose="020B0503020204020204" pitchFamily="34" charset="-122"/>
              </a:rPr>
              <a:t>A</a:t>
            </a:r>
            <a:r>
              <a:rPr lang="zh-TW" altLang="en-US" sz="30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sym typeface="微软雅黑" panose="020B0503020204020204" pitchFamily="34" charset="-122"/>
              </a:rPr>
              <a:t>申誡</a:t>
            </a:r>
            <a:r>
              <a:rPr lang="en-US" altLang="zh-TW" sz="30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sym typeface="微软雅黑" panose="020B0503020204020204" pitchFamily="34" charset="-122"/>
              </a:rPr>
              <a:t>1</a:t>
            </a:r>
            <a:r>
              <a:rPr lang="zh-TW" altLang="en-US" sz="30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sym typeface="微软雅黑" panose="020B0503020204020204" pitchFamily="34" charset="-122"/>
              </a:rPr>
              <a:t>次</a:t>
            </a:r>
            <a:r>
              <a:rPr lang="zh-TW" altLang="en-US" sz="3000" dirty="0">
                <a:latin typeface="Times New Roman" panose="02020603050405020304" pitchFamily="18" charset="0"/>
                <a:cs typeface="Times New Roman" panose="02020603050405020304" pitchFamily="18" charset="0"/>
                <a:sym typeface="微软雅黑" panose="020B0503020204020204" pitchFamily="34" charset="-122"/>
              </a:rPr>
              <a:t>，並擇適當時機</a:t>
            </a:r>
            <a:r>
              <a:rPr lang="zh-TW" altLang="en-US" sz="3000" b="1" dirty="0">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sym typeface="微软雅黑" panose="020B0503020204020204" pitchFamily="34" charset="-122"/>
              </a:rPr>
              <a:t>調離原站</a:t>
            </a:r>
            <a:r>
              <a:rPr lang="zh-TW" altLang="en-US" sz="3000" dirty="0">
                <a:latin typeface="Times New Roman" panose="02020603050405020304" pitchFamily="18" charset="0"/>
                <a:cs typeface="Times New Roman" panose="02020603050405020304" pitchFamily="18" charset="0"/>
                <a:sym typeface="微软雅黑" panose="020B0503020204020204" pitchFamily="34" charset="-122"/>
              </a:rPr>
              <a:t>。</a:t>
            </a:r>
            <a:endParaRPr lang="en-US" altLang="zh-TW" sz="3000" dirty="0">
              <a:latin typeface="Times New Roman" panose="02020603050405020304" pitchFamily="18" charset="0"/>
              <a:cs typeface="Times New Roman" panose="02020603050405020304" pitchFamily="18" charset="0"/>
            </a:endParaRPr>
          </a:p>
        </p:txBody>
      </p:sp>
      <p:sp>
        <p:nvSpPr>
          <p:cNvPr id="18" name="文字方塊 17">
            <a:extLst>
              <a:ext uri="{FF2B5EF4-FFF2-40B4-BE49-F238E27FC236}">
                <a16:creationId xmlns:a16="http://schemas.microsoft.com/office/drawing/2014/main" id="{73174D45-7FC8-49E8-9AD6-44909A3C5BE3}"/>
              </a:ext>
            </a:extLst>
          </p:cNvPr>
          <p:cNvSpPr txBox="1"/>
          <p:nvPr/>
        </p:nvSpPr>
        <p:spPr>
          <a:xfrm>
            <a:off x="2796120" y="4153829"/>
            <a:ext cx="1888107" cy="672012"/>
          </a:xfrm>
          <a:prstGeom prst="roundRect">
            <a:avLst/>
          </a:prstGeom>
          <a:solidFill>
            <a:schemeClr val="accent1">
              <a:lumMod val="75000"/>
            </a:schemeClr>
          </a:solidFill>
          <a:ln w="63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zh-TW" altLang="en-US" sz="3200" b="1" dirty="0">
                <a:solidFill>
                  <a:prstClr val="white"/>
                </a:solidFill>
                <a:latin typeface="標楷體" panose="03000509000000000000" pitchFamily="65" charset="-120"/>
                <a:ea typeface="標楷體" panose="03000509000000000000" pitchFamily="65" charset="-120"/>
              </a:rPr>
              <a:t>查處結果</a:t>
            </a:r>
          </a:p>
        </p:txBody>
      </p:sp>
      <p:pic>
        <p:nvPicPr>
          <p:cNvPr id="20" name="圖片 19">
            <a:extLst>
              <a:ext uri="{FF2B5EF4-FFF2-40B4-BE49-F238E27FC236}">
                <a16:creationId xmlns:a16="http://schemas.microsoft.com/office/drawing/2014/main" id="{CDD7685E-C9E1-45E6-84F2-9FA641ACF28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9377893" y="1881241"/>
            <a:ext cx="2338293" cy="1806408"/>
          </a:xfrm>
          <a:prstGeom prst="rect">
            <a:avLst/>
          </a:prstGeom>
        </p:spPr>
      </p:pic>
      <p:pic>
        <p:nvPicPr>
          <p:cNvPr id="21" name="圖片 20">
            <a:extLst>
              <a:ext uri="{FF2B5EF4-FFF2-40B4-BE49-F238E27FC236}">
                <a16:creationId xmlns:a16="http://schemas.microsoft.com/office/drawing/2014/main" id="{9B1A9CA6-7FD3-42E7-ADA1-07BB68B075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37949">
            <a:off x="682521" y="4339634"/>
            <a:ext cx="1834235" cy="12241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矩形 14">
            <a:extLst>
              <a:ext uri="{FF2B5EF4-FFF2-40B4-BE49-F238E27FC236}">
                <a16:creationId xmlns:a16="http://schemas.microsoft.com/office/drawing/2014/main" id="{C4993769-9643-40EB-932A-11AD8E0592F1}"/>
              </a:ext>
            </a:extLst>
          </p:cNvPr>
          <p:cNvSpPr/>
          <p:nvPr/>
        </p:nvSpPr>
        <p:spPr>
          <a:xfrm>
            <a:off x="11327363" y="5940713"/>
            <a:ext cx="503423" cy="523501"/>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altLang="zh-TW" sz="2400" b="1" dirty="0"/>
              <a:t>11</a:t>
            </a:r>
            <a:endParaRPr lang="zh-TW" altLang="en-US" sz="2400" b="1" dirty="0"/>
          </a:p>
        </p:txBody>
      </p:sp>
    </p:spTree>
    <p:extLst>
      <p:ext uri="{BB962C8B-B14F-4D97-AF65-F5344CB8AC3E}">
        <p14:creationId xmlns:p14="http://schemas.microsoft.com/office/powerpoint/2010/main" val="3144165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4"/>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7411" name="矩形 3"/>
          <p:cNvSpPr>
            <a:spLocks noChangeArrowheads="1"/>
          </p:cNvSpPr>
          <p:nvPr/>
        </p:nvSpPr>
        <p:spPr bwMode="auto">
          <a:xfrm>
            <a:off x="0" y="2622550"/>
            <a:ext cx="12192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7412" name="文本框 7"/>
          <p:cNvSpPr>
            <a:spLocks noChangeArrowheads="1"/>
          </p:cNvSpPr>
          <p:nvPr/>
        </p:nvSpPr>
        <p:spPr bwMode="auto">
          <a:xfrm>
            <a:off x="1058863" y="2297113"/>
            <a:ext cx="2606675"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3800" b="1">
                <a:solidFill>
                  <a:srgbClr val="427172"/>
                </a:solidFill>
                <a:latin typeface="Broadway" panose="02020500000000000000" pitchFamily="18" charset="0"/>
                <a:ea typeface="华文隶书" panose="02010800040101010101" pitchFamily="2" charset="-122"/>
                <a:sym typeface="Microsoft New Tai Lue" panose="020B0502040204020203" pitchFamily="34" charset="0"/>
              </a:rPr>
              <a:t>03</a:t>
            </a:r>
            <a:endParaRPr lang="zh-CN" altLang="en-US" sz="13800" b="1">
              <a:solidFill>
                <a:srgbClr val="427172"/>
              </a:solidFill>
              <a:latin typeface="Broadway" panose="02020500000000000000" pitchFamily="18" charset="0"/>
              <a:ea typeface="华文隶书" panose="02010800040101010101" pitchFamily="2" charset="-122"/>
              <a:sym typeface="Microsoft New Tai Lue" panose="020B0502040204020203" pitchFamily="34" charset="0"/>
            </a:endParaRPr>
          </a:p>
        </p:txBody>
      </p:sp>
      <p:sp>
        <p:nvSpPr>
          <p:cNvPr id="17413" name="矩形 8"/>
          <p:cNvSpPr>
            <a:spLocks noChangeArrowheads="1"/>
          </p:cNvSpPr>
          <p:nvPr/>
        </p:nvSpPr>
        <p:spPr bwMode="auto">
          <a:xfrm>
            <a:off x="3665538" y="2966541"/>
            <a:ext cx="816567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TW" altLang="en-US" sz="5400" b="1" dirty="0">
                <a:solidFill>
                  <a:srgbClr val="427172"/>
                </a:solidFill>
                <a:latin typeface="標楷體" panose="03000509000000000000" pitchFamily="65" charset="-120"/>
                <a:ea typeface="標楷體" panose="03000509000000000000" pitchFamily="65" charset="-120"/>
                <a:sym typeface="微软雅黑" panose="020B0503020204020204" pitchFamily="34" charset="-122"/>
              </a:rPr>
              <a:t>關係人交易、補助之限制</a:t>
            </a:r>
            <a:endParaRPr lang="en-US" altLang="zh-TW" sz="5400" b="1" dirty="0">
              <a:solidFill>
                <a:srgbClr val="427172"/>
              </a:solidFill>
              <a:latin typeface="標楷體" panose="03000509000000000000" pitchFamily="65" charset="-120"/>
              <a:ea typeface="標楷體" panose="03000509000000000000" pitchFamily="65" charset="-120"/>
              <a:sym typeface="微软雅黑" panose="020B0503020204020204" pitchFamily="34" charset="-122"/>
            </a:endParaRPr>
          </a:p>
        </p:txBody>
      </p:sp>
      <p:sp>
        <p:nvSpPr>
          <p:cNvPr id="6" name="矩形 5">
            <a:extLst>
              <a:ext uri="{FF2B5EF4-FFF2-40B4-BE49-F238E27FC236}">
                <a16:creationId xmlns:a16="http://schemas.microsoft.com/office/drawing/2014/main" id="{CD26DC14-010E-44C0-8960-B1751B785582}"/>
              </a:ext>
            </a:extLst>
          </p:cNvPr>
          <p:cNvSpPr/>
          <p:nvPr/>
        </p:nvSpPr>
        <p:spPr>
          <a:xfrm>
            <a:off x="11327363" y="5940713"/>
            <a:ext cx="503423" cy="523501"/>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altLang="zh-TW" sz="2400" b="1" dirty="0"/>
              <a:t>12</a:t>
            </a:r>
            <a:endParaRPr lang="zh-TW" altLang="en-US" sz="24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099"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0" name="矩形 3"/>
          <p:cNvSpPr>
            <a:spLocks noChangeArrowheads="1"/>
          </p:cNvSpPr>
          <p:nvPr/>
        </p:nvSpPr>
        <p:spPr bwMode="auto">
          <a:xfrm>
            <a:off x="0" y="0"/>
            <a:ext cx="12192000" cy="2117725"/>
          </a:xfrm>
          <a:prstGeom prst="rect">
            <a:avLst/>
          </a:prstGeom>
          <a:solidFill>
            <a:srgbClr val="FF4664"/>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1" name="矩形 4"/>
          <p:cNvSpPr>
            <a:spLocks noChangeArrowheads="1"/>
          </p:cNvSpPr>
          <p:nvPr/>
        </p:nvSpPr>
        <p:spPr bwMode="auto">
          <a:xfrm>
            <a:off x="0" y="4740275"/>
            <a:ext cx="12192000" cy="2117725"/>
          </a:xfrm>
          <a:prstGeom prst="rect">
            <a:avLst/>
          </a:prstGeom>
          <a:solidFill>
            <a:srgbClr val="FFA146"/>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2" name="矩形 10"/>
          <p:cNvSpPr>
            <a:spLocks noChangeArrowheads="1"/>
          </p:cNvSpPr>
          <p:nvPr/>
        </p:nvSpPr>
        <p:spPr bwMode="auto">
          <a:xfrm>
            <a:off x="415976" y="224922"/>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3" name="文本框 1"/>
          <p:cNvSpPr>
            <a:spLocks noChangeArrowheads="1"/>
          </p:cNvSpPr>
          <p:nvPr/>
        </p:nvSpPr>
        <p:spPr bwMode="auto">
          <a:xfrm>
            <a:off x="806125" y="423089"/>
            <a:ext cx="97001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eaLnBrk="1" hangingPunct="1">
              <a:defRPr/>
            </a:pPr>
            <a:r>
              <a:rPr kumimoji="0" lang="zh-TW" altLang="en-US" sz="4800" b="1" i="0" u="none" strike="noStrike" kern="1200" cap="none" spc="0" normalizeH="0" baseline="0" noProof="0" dirty="0">
                <a:ln>
                  <a:noFill/>
                </a:ln>
                <a:solidFill>
                  <a:srgbClr val="3D6869"/>
                </a:solidFill>
                <a:effectLst/>
                <a:uLnTx/>
                <a:uFillTx/>
                <a:latin typeface="微軟正黑體" panose="020B0604030504040204" pitchFamily="34" charset="-120"/>
                <a:ea typeface="微軟正黑體" panose="020B0604030504040204" pitchFamily="34" charset="-120"/>
                <a:cs typeface="+mn-cs"/>
                <a:sym typeface="Broadway" panose="02020500000000000000" pitchFamily="18" charset="0"/>
              </a:rPr>
              <a:t>相關規定</a:t>
            </a:r>
            <a:r>
              <a:rPr kumimoji="0" lang="en-US" altLang="zh-TW" sz="4800" b="1" i="0" u="none" strike="noStrike" kern="1200" cap="none" spc="0" normalizeH="0" baseline="0" noProof="0" dirty="0">
                <a:ln>
                  <a:noFill/>
                </a:ln>
                <a:solidFill>
                  <a:srgbClr val="3D6869"/>
                </a:solidFill>
                <a:effectLst/>
                <a:uLnTx/>
                <a:uFillTx/>
                <a:latin typeface="微軟正黑體" panose="020B0604030504040204" pitchFamily="34" charset="-120"/>
                <a:ea typeface="微軟正黑體" panose="020B0604030504040204" pitchFamily="34" charset="-120"/>
                <a:cs typeface="+mn-cs"/>
                <a:sym typeface="Broadway" panose="02020500000000000000" pitchFamily="18" charset="0"/>
              </a:rPr>
              <a:t>-</a:t>
            </a:r>
            <a:r>
              <a:rPr lang="zh-TW" altLang="en-US" sz="4800" b="1" dirty="0">
                <a:solidFill>
                  <a:srgbClr val="3D6869"/>
                </a:solidFill>
                <a:latin typeface="微軟正黑體" panose="020B0604030504040204" pitchFamily="34" charset="-120"/>
                <a:ea typeface="微軟正黑體" panose="020B0604030504040204" pitchFamily="34" charset="-120"/>
                <a:sym typeface="Franklin Gothic Book" pitchFamily="34" charset="0"/>
              </a:rPr>
              <a:t>公職人員利益衝突迴避法</a:t>
            </a:r>
            <a:endParaRPr lang="zh-CN" altLang="en-US" sz="4800" b="1" dirty="0">
              <a:solidFill>
                <a:srgbClr val="3D6869"/>
              </a:solidFill>
              <a:latin typeface="微軟正黑體" panose="020B0604030504040204" pitchFamily="34" charset="-120"/>
              <a:ea typeface="微軟正黑體" panose="020B0604030504040204" pitchFamily="34" charset="-120"/>
              <a:sym typeface="Broadway" panose="02020500000000000000" pitchFamily="18" charset="0"/>
            </a:endParaRPr>
          </a:p>
        </p:txBody>
      </p:sp>
      <p:grpSp>
        <p:nvGrpSpPr>
          <p:cNvPr id="2" name="群組 1">
            <a:extLst>
              <a:ext uri="{FF2B5EF4-FFF2-40B4-BE49-F238E27FC236}">
                <a16:creationId xmlns:a16="http://schemas.microsoft.com/office/drawing/2014/main" id="{7F604DC9-6FDF-4A2E-938A-2F1D1538553C}"/>
              </a:ext>
            </a:extLst>
          </p:cNvPr>
          <p:cNvGrpSpPr/>
          <p:nvPr/>
        </p:nvGrpSpPr>
        <p:grpSpPr>
          <a:xfrm>
            <a:off x="1108841" y="1128681"/>
            <a:ext cx="9245733" cy="1109832"/>
            <a:chOff x="1684525" y="1555857"/>
            <a:chExt cx="7809196" cy="1109832"/>
          </a:xfrm>
        </p:grpSpPr>
        <p:pic>
          <p:nvPicPr>
            <p:cNvPr id="11" name="圖片 10">
              <a:extLst>
                <a:ext uri="{FF2B5EF4-FFF2-40B4-BE49-F238E27FC236}">
                  <a16:creationId xmlns:a16="http://schemas.microsoft.com/office/drawing/2014/main" id="{17599B67-D485-439B-AE63-78FEEA50256F}"/>
                </a:ext>
              </a:extLst>
            </p:cNvPr>
            <p:cNvPicPr>
              <a:picLocks noChangeAspect="1"/>
            </p:cNvPicPr>
            <p:nvPr/>
          </p:nvPicPr>
          <p:blipFill>
            <a:blip r:embed="rId2"/>
            <a:stretch>
              <a:fillRect/>
            </a:stretch>
          </p:blipFill>
          <p:spPr>
            <a:xfrm>
              <a:off x="5900586" y="1555857"/>
              <a:ext cx="1100092" cy="1100092"/>
            </a:xfrm>
            <a:prstGeom prst="rect">
              <a:avLst/>
            </a:prstGeom>
          </p:spPr>
        </p:pic>
        <p:pic>
          <p:nvPicPr>
            <p:cNvPr id="16" name="圖片 15">
              <a:extLst>
                <a:ext uri="{FF2B5EF4-FFF2-40B4-BE49-F238E27FC236}">
                  <a16:creationId xmlns:a16="http://schemas.microsoft.com/office/drawing/2014/main" id="{AF3B3094-838B-45C8-BBE7-74334235100A}"/>
                </a:ext>
              </a:extLst>
            </p:cNvPr>
            <p:cNvPicPr>
              <a:picLocks noChangeAspect="1"/>
            </p:cNvPicPr>
            <p:nvPr/>
          </p:nvPicPr>
          <p:blipFill>
            <a:blip r:embed="rId2"/>
            <a:stretch>
              <a:fillRect/>
            </a:stretch>
          </p:blipFill>
          <p:spPr>
            <a:xfrm rot="10800000">
              <a:off x="4538996" y="1562316"/>
              <a:ext cx="1103373" cy="1103373"/>
            </a:xfrm>
            <a:prstGeom prst="rect">
              <a:avLst/>
            </a:prstGeom>
          </p:spPr>
        </p:pic>
        <p:pic>
          <p:nvPicPr>
            <p:cNvPr id="17" name="圖片 16">
              <a:extLst>
                <a:ext uri="{FF2B5EF4-FFF2-40B4-BE49-F238E27FC236}">
                  <a16:creationId xmlns:a16="http://schemas.microsoft.com/office/drawing/2014/main" id="{BB29639B-B583-48F5-A6E6-CF53A6E1B179}"/>
                </a:ext>
              </a:extLst>
            </p:cNvPr>
            <p:cNvPicPr>
              <a:picLocks noChangeAspect="1"/>
            </p:cNvPicPr>
            <p:nvPr/>
          </p:nvPicPr>
          <p:blipFill>
            <a:blip r:embed="rId3"/>
            <a:stretch>
              <a:fillRect/>
            </a:stretch>
          </p:blipFill>
          <p:spPr>
            <a:xfrm>
              <a:off x="5384153" y="1689839"/>
              <a:ext cx="764067" cy="764067"/>
            </a:xfrm>
            <a:prstGeom prst="rect">
              <a:avLst/>
            </a:prstGeom>
          </p:spPr>
        </p:pic>
        <p:sp>
          <p:nvSpPr>
            <p:cNvPr id="18" name="Google Shape;1415;p55">
              <a:extLst>
                <a:ext uri="{FF2B5EF4-FFF2-40B4-BE49-F238E27FC236}">
                  <a16:creationId xmlns:a16="http://schemas.microsoft.com/office/drawing/2014/main" id="{3051C1FD-2D3C-4695-884B-FE8116F6EA2C}"/>
                </a:ext>
              </a:extLst>
            </p:cNvPr>
            <p:cNvSpPr txBox="1">
              <a:spLocks/>
            </p:cNvSpPr>
            <p:nvPr/>
          </p:nvSpPr>
          <p:spPr>
            <a:xfrm>
              <a:off x="1684525" y="1947187"/>
              <a:ext cx="3182423" cy="388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Montserrat"/>
                <a:buNone/>
                <a:defRPr sz="2000" b="1" i="0" u="none" strike="noStrike" cap="none">
                  <a:solidFill>
                    <a:schemeClr val="dk1"/>
                  </a:solidFill>
                  <a:latin typeface="Kalam"/>
                  <a:ea typeface="Kalam"/>
                  <a:cs typeface="Kalam"/>
                  <a:sym typeface="Kalam"/>
                </a:defRPr>
              </a:lvl1pPr>
              <a:lvl2pPr marL="914400" marR="0" lvl="1"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2pPr>
              <a:lvl3pPr marL="1371600" marR="0" lvl="2"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3pPr>
              <a:lvl4pPr marL="1828800" marR="0" lvl="3"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4pPr>
              <a:lvl5pPr marL="2286000" marR="0" lvl="4"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5pPr>
              <a:lvl6pPr marL="2743200" marR="0" lvl="5"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6pPr>
              <a:lvl7pPr marL="3200400" marR="0" lvl="6"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7pPr>
              <a:lvl8pPr marL="3657600" marR="0" lvl="7"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8pPr>
              <a:lvl9pPr marL="4114800" marR="0" lvl="8"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9pPr>
            </a:lstStyle>
            <a:p>
              <a:pPr marL="0" indent="0"/>
              <a:r>
                <a:rPr lang="zh-TW" altLang="en-US" sz="2800" dirty="0">
                  <a:latin typeface="微軟正黑體" panose="020B0604030504040204" pitchFamily="34" charset="-120"/>
                  <a:ea typeface="微軟正黑體" panose="020B0604030504040204" pitchFamily="34" charset="-120"/>
                </a:rPr>
                <a:t>公職人員或其關係人</a:t>
              </a:r>
              <a:endParaRPr lang="en-US" sz="2800" dirty="0">
                <a:latin typeface="微軟正黑體" panose="020B0604030504040204" pitchFamily="34" charset="-120"/>
                <a:ea typeface="微軟正黑體" panose="020B0604030504040204" pitchFamily="34" charset="-120"/>
              </a:endParaRPr>
            </a:p>
          </p:txBody>
        </p:sp>
        <p:sp>
          <p:nvSpPr>
            <p:cNvPr id="19" name="Google Shape;1415;p55">
              <a:extLst>
                <a:ext uri="{FF2B5EF4-FFF2-40B4-BE49-F238E27FC236}">
                  <a16:creationId xmlns:a16="http://schemas.microsoft.com/office/drawing/2014/main" id="{74F70699-BC29-42BA-9943-C09AC6604BA0}"/>
                </a:ext>
              </a:extLst>
            </p:cNvPr>
            <p:cNvSpPr txBox="1">
              <a:spLocks/>
            </p:cNvSpPr>
            <p:nvPr/>
          </p:nvSpPr>
          <p:spPr>
            <a:xfrm>
              <a:off x="6821465" y="1789133"/>
              <a:ext cx="2672256" cy="76973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Montserrat"/>
                <a:buNone/>
                <a:defRPr sz="2000" b="1" i="0" u="none" strike="noStrike" cap="none">
                  <a:solidFill>
                    <a:schemeClr val="dk1"/>
                  </a:solidFill>
                  <a:latin typeface="Kalam"/>
                  <a:ea typeface="Kalam"/>
                  <a:cs typeface="Kalam"/>
                  <a:sym typeface="Kalam"/>
                </a:defRPr>
              </a:lvl1pPr>
              <a:lvl2pPr marL="914400" marR="0" lvl="1"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2pPr>
              <a:lvl3pPr marL="1371600" marR="0" lvl="2"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3pPr>
              <a:lvl4pPr marL="1828800" marR="0" lvl="3"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4pPr>
              <a:lvl5pPr marL="2286000" marR="0" lvl="4"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5pPr>
              <a:lvl6pPr marL="2743200" marR="0" lvl="5"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6pPr>
              <a:lvl7pPr marL="3200400" marR="0" lvl="6"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7pPr>
              <a:lvl8pPr marL="3657600" marR="0" lvl="7"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8pPr>
              <a:lvl9pPr marL="4114800" marR="0" lvl="8"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9pPr>
            </a:lstStyle>
            <a:p>
              <a:pPr marL="0" indent="0"/>
              <a:r>
                <a:rPr lang="zh-TW" altLang="en-US" sz="2800" dirty="0">
                  <a:latin typeface="微軟正黑體" panose="020B0604030504040204" pitchFamily="34" charset="-120"/>
                  <a:ea typeface="微軟正黑體" panose="020B0604030504040204" pitchFamily="34" charset="-120"/>
                </a:rPr>
                <a:t>公職人員服務或受其監督</a:t>
              </a:r>
              <a:r>
                <a:rPr lang="zh-TW" altLang="en-US" sz="2800" dirty="0">
                  <a:solidFill>
                    <a:srgbClr val="FF0000"/>
                  </a:solidFill>
                  <a:latin typeface="微軟正黑體" panose="020B0604030504040204" pitchFamily="34" charset="-120"/>
                  <a:ea typeface="微軟正黑體" panose="020B0604030504040204" pitchFamily="34" charset="-120"/>
                </a:rPr>
                <a:t>機關團體</a:t>
              </a:r>
              <a:endParaRPr lang="en-US" sz="2800" dirty="0">
                <a:solidFill>
                  <a:srgbClr val="FF0000"/>
                </a:solidFill>
                <a:latin typeface="微軟正黑體" panose="020B0604030504040204" pitchFamily="34" charset="-120"/>
                <a:ea typeface="微軟正黑體" panose="020B0604030504040204" pitchFamily="34" charset="-120"/>
              </a:endParaRPr>
            </a:p>
          </p:txBody>
        </p:sp>
      </p:grpSp>
      <p:sp>
        <p:nvSpPr>
          <p:cNvPr id="20" name="Google Shape;1415;p55">
            <a:extLst>
              <a:ext uri="{FF2B5EF4-FFF2-40B4-BE49-F238E27FC236}">
                <a16:creationId xmlns:a16="http://schemas.microsoft.com/office/drawing/2014/main" id="{EA31B84A-468C-4D3B-A9BF-A66566D13E02}"/>
              </a:ext>
            </a:extLst>
          </p:cNvPr>
          <p:cNvSpPr txBox="1">
            <a:spLocks/>
          </p:cNvSpPr>
          <p:nvPr/>
        </p:nvSpPr>
        <p:spPr>
          <a:xfrm>
            <a:off x="1313272" y="2344947"/>
            <a:ext cx="10172711" cy="388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Montserrat"/>
              <a:buNone/>
              <a:defRPr sz="2000" b="1" i="0" u="none" strike="noStrike" cap="none">
                <a:solidFill>
                  <a:schemeClr val="dk1"/>
                </a:solidFill>
                <a:latin typeface="Kalam"/>
                <a:ea typeface="Kalam"/>
                <a:cs typeface="Kalam"/>
                <a:sym typeface="Kalam"/>
              </a:defRPr>
            </a:lvl1pPr>
            <a:lvl2pPr marL="914400" marR="0" lvl="1"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2pPr>
            <a:lvl3pPr marL="1371600" marR="0" lvl="2"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3pPr>
            <a:lvl4pPr marL="1828800" marR="0" lvl="3"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4pPr>
            <a:lvl5pPr marL="2286000" marR="0" lvl="4"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5pPr>
            <a:lvl6pPr marL="2743200" marR="0" lvl="5"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6pPr>
            <a:lvl7pPr marL="3200400" marR="0" lvl="6"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7pPr>
            <a:lvl8pPr marL="3657600" marR="0" lvl="7"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8pPr>
            <a:lvl9pPr marL="4114800" marR="0" lvl="8"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9pPr>
          </a:lstStyle>
          <a:p>
            <a:pPr marL="0" indent="0">
              <a:lnSpc>
                <a:spcPts val="100"/>
              </a:lnSpc>
            </a:pPr>
            <a:r>
              <a:rPr lang="zh-TW" altLang="en-US" sz="2800" dirty="0">
                <a:latin typeface="微軟正黑體" panose="020B0604030504040204" pitchFamily="34" charset="-120"/>
                <a:ea typeface="微軟正黑體" panose="020B0604030504040204" pitchFamily="34" charset="-120"/>
              </a:rPr>
              <a:t>原則：</a:t>
            </a:r>
            <a:r>
              <a:rPr lang="zh-TW" altLang="en-US" sz="2800" dirty="0">
                <a:solidFill>
                  <a:srgbClr val="FF0000"/>
                </a:solidFill>
                <a:latin typeface="微軟正黑體" panose="020B0604030504040204" pitchFamily="34" charset="-120"/>
                <a:ea typeface="微軟正黑體" panose="020B0604030504040204" pitchFamily="34" charset="-120"/>
              </a:rPr>
              <a:t>不得</a:t>
            </a:r>
            <a:r>
              <a:rPr lang="zh-TW" altLang="en-US" sz="2800" dirty="0">
                <a:latin typeface="微軟正黑體" panose="020B0604030504040204" pitchFamily="34" charset="-120"/>
                <a:ea typeface="微軟正黑體" panose="020B0604030504040204" pitchFamily="34" charset="-120"/>
              </a:rPr>
              <a:t>「補助、買賣、承攬或其他具有對價之交易行為」。</a:t>
            </a:r>
            <a:endParaRPr lang="en-US" sz="2800" dirty="0">
              <a:latin typeface="微軟正黑體" panose="020B0604030504040204" pitchFamily="34" charset="-120"/>
              <a:ea typeface="微軟正黑體" panose="020B0604030504040204" pitchFamily="34" charset="-120"/>
            </a:endParaRPr>
          </a:p>
        </p:txBody>
      </p:sp>
      <p:sp>
        <p:nvSpPr>
          <p:cNvPr id="21" name="Google Shape;1415;p55">
            <a:extLst>
              <a:ext uri="{FF2B5EF4-FFF2-40B4-BE49-F238E27FC236}">
                <a16:creationId xmlns:a16="http://schemas.microsoft.com/office/drawing/2014/main" id="{26B18D89-09FA-4077-85AF-4E4DC2A7ADB6}"/>
              </a:ext>
            </a:extLst>
          </p:cNvPr>
          <p:cNvSpPr txBox="1">
            <a:spLocks/>
          </p:cNvSpPr>
          <p:nvPr/>
        </p:nvSpPr>
        <p:spPr>
          <a:xfrm>
            <a:off x="1313272" y="2907261"/>
            <a:ext cx="7480323" cy="388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Montserrat"/>
              <a:buNone/>
              <a:defRPr sz="2000" b="1" i="0" u="none" strike="noStrike" cap="none">
                <a:solidFill>
                  <a:schemeClr val="dk1"/>
                </a:solidFill>
                <a:latin typeface="Kalam"/>
                <a:ea typeface="Kalam"/>
                <a:cs typeface="Kalam"/>
                <a:sym typeface="Kalam"/>
              </a:defRPr>
            </a:lvl1pPr>
            <a:lvl2pPr marL="914400" marR="0" lvl="1"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2pPr>
            <a:lvl3pPr marL="1371600" marR="0" lvl="2"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3pPr>
            <a:lvl4pPr marL="1828800" marR="0" lvl="3"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4pPr>
            <a:lvl5pPr marL="2286000" marR="0" lvl="4"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5pPr>
            <a:lvl6pPr marL="2743200" marR="0" lvl="5"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6pPr>
            <a:lvl7pPr marL="3200400" marR="0" lvl="6"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7pPr>
            <a:lvl8pPr marL="3657600" marR="0" lvl="7"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8pPr>
            <a:lvl9pPr marL="4114800" marR="0" lvl="8"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9pPr>
          </a:lstStyle>
          <a:p>
            <a:pPr marL="0" indent="0" algn="l"/>
            <a:r>
              <a:rPr lang="zh-TW" altLang="en-US" sz="2800" dirty="0">
                <a:latin typeface="微軟正黑體" panose="020B0604030504040204" pitchFamily="34" charset="-120"/>
                <a:ea typeface="微軟正黑體" panose="020B0604030504040204" pitchFamily="34" charset="-120"/>
              </a:rPr>
              <a:t>例外：</a:t>
            </a:r>
            <a:r>
              <a:rPr lang="zh-TW" altLang="en-US" sz="2800" dirty="0">
                <a:solidFill>
                  <a:srgbClr val="00B0F0"/>
                </a:solidFill>
                <a:latin typeface="微軟正黑體" panose="020B0604030504040204" pitchFamily="34" charset="-120"/>
                <a:ea typeface="微軟正黑體" panose="020B0604030504040204" pitchFamily="34" charset="-120"/>
              </a:rPr>
              <a:t>允許</a:t>
            </a:r>
            <a:r>
              <a:rPr lang="zh-TW" altLang="en-US" sz="2800" dirty="0">
                <a:latin typeface="微軟正黑體" panose="020B0604030504040204" pitchFamily="34" charset="-120"/>
                <a:ea typeface="微軟正黑體" panose="020B0604030504040204" pitchFamily="34" charset="-120"/>
              </a:rPr>
              <a:t>下列 </a:t>
            </a:r>
            <a:r>
              <a:rPr lang="en-US" altLang="zh-TW" sz="2800" dirty="0">
                <a:latin typeface="微軟正黑體" panose="020B0604030504040204" pitchFamily="34" charset="-120"/>
                <a:ea typeface="微軟正黑體" panose="020B0604030504040204" pitchFamily="34" charset="-120"/>
              </a:rPr>
              <a:t>6</a:t>
            </a:r>
            <a:r>
              <a:rPr lang="zh-TW" altLang="en-US" sz="2800" dirty="0">
                <a:latin typeface="微軟正黑體" panose="020B0604030504040204" pitchFamily="34" charset="-120"/>
                <a:ea typeface="微軟正黑體" panose="020B0604030504040204" pitchFamily="34" charset="-120"/>
              </a:rPr>
              <a:t> 種情形，不受禁止規範</a:t>
            </a:r>
            <a:endParaRPr lang="en-US" sz="2800" dirty="0">
              <a:latin typeface="微軟正黑體" panose="020B0604030504040204" pitchFamily="34" charset="-120"/>
              <a:ea typeface="微軟正黑體" panose="020B0604030504040204" pitchFamily="34" charset="-120"/>
            </a:endParaRPr>
          </a:p>
        </p:txBody>
      </p:sp>
      <p:grpSp>
        <p:nvGrpSpPr>
          <p:cNvPr id="22" name="Google Shape;2105;p72">
            <a:extLst>
              <a:ext uri="{FF2B5EF4-FFF2-40B4-BE49-F238E27FC236}">
                <a16:creationId xmlns:a16="http://schemas.microsoft.com/office/drawing/2014/main" id="{FA0F7D64-C388-4013-A59A-69E098D9B28A}"/>
              </a:ext>
            </a:extLst>
          </p:cNvPr>
          <p:cNvGrpSpPr/>
          <p:nvPr/>
        </p:nvGrpSpPr>
        <p:grpSpPr>
          <a:xfrm>
            <a:off x="9479259" y="3295761"/>
            <a:ext cx="508187" cy="612088"/>
            <a:chOff x="3109710" y="2095807"/>
            <a:chExt cx="543632" cy="654709"/>
          </a:xfrm>
          <a:solidFill>
            <a:schemeClr val="accent5">
              <a:lumMod val="75000"/>
            </a:schemeClr>
          </a:solidFill>
        </p:grpSpPr>
        <p:sp>
          <p:nvSpPr>
            <p:cNvPr id="23" name="Google Shape;2106;p72">
              <a:extLst>
                <a:ext uri="{FF2B5EF4-FFF2-40B4-BE49-F238E27FC236}">
                  <a16:creationId xmlns:a16="http://schemas.microsoft.com/office/drawing/2014/main" id="{18277697-276B-4F65-88C4-3918E7892CCD}"/>
                </a:ext>
              </a:extLst>
            </p:cNvPr>
            <p:cNvSpPr/>
            <p:nvPr/>
          </p:nvSpPr>
          <p:spPr>
            <a:xfrm>
              <a:off x="3142731" y="2110703"/>
              <a:ext cx="495734" cy="625462"/>
            </a:xfrm>
            <a:custGeom>
              <a:avLst/>
              <a:gdLst/>
              <a:ahLst/>
              <a:cxnLst/>
              <a:rect l="l" t="t" r="r" b="b"/>
              <a:pathLst>
                <a:path w="28255" h="35649" extrusionOk="0">
                  <a:moveTo>
                    <a:pt x="15285" y="1"/>
                  </a:moveTo>
                  <a:cubicBezTo>
                    <a:pt x="12303" y="1"/>
                    <a:pt x="9447" y="1102"/>
                    <a:pt x="7230" y="3143"/>
                  </a:cubicBezTo>
                  <a:cubicBezTo>
                    <a:pt x="4574" y="5615"/>
                    <a:pt x="3836" y="9119"/>
                    <a:pt x="7414" y="11258"/>
                  </a:cubicBezTo>
                  <a:cubicBezTo>
                    <a:pt x="7488" y="11332"/>
                    <a:pt x="7562" y="11406"/>
                    <a:pt x="7562" y="11516"/>
                  </a:cubicBezTo>
                  <a:cubicBezTo>
                    <a:pt x="10712" y="11516"/>
                    <a:pt x="12194" y="7521"/>
                    <a:pt x="15279" y="7521"/>
                  </a:cubicBezTo>
                  <a:cubicBezTo>
                    <a:pt x="15373" y="7521"/>
                    <a:pt x="15469" y="7525"/>
                    <a:pt x="15566" y="7533"/>
                  </a:cubicBezTo>
                  <a:cubicBezTo>
                    <a:pt x="17115" y="7680"/>
                    <a:pt x="18369" y="8787"/>
                    <a:pt x="18148" y="10373"/>
                  </a:cubicBezTo>
                  <a:cubicBezTo>
                    <a:pt x="18116" y="10501"/>
                    <a:pt x="18000" y="10601"/>
                    <a:pt x="17874" y="10601"/>
                  </a:cubicBezTo>
                  <a:cubicBezTo>
                    <a:pt x="17854" y="10601"/>
                    <a:pt x="17835" y="10599"/>
                    <a:pt x="17816" y="10594"/>
                  </a:cubicBezTo>
                  <a:cubicBezTo>
                    <a:pt x="17668" y="12143"/>
                    <a:pt x="15750" y="13029"/>
                    <a:pt x="14312" y="13250"/>
                  </a:cubicBezTo>
                  <a:cubicBezTo>
                    <a:pt x="12652" y="13471"/>
                    <a:pt x="10660" y="13066"/>
                    <a:pt x="9295" y="14246"/>
                  </a:cubicBezTo>
                  <a:cubicBezTo>
                    <a:pt x="8078" y="15242"/>
                    <a:pt x="8004" y="16828"/>
                    <a:pt x="8594" y="18156"/>
                  </a:cubicBezTo>
                  <a:cubicBezTo>
                    <a:pt x="8631" y="18156"/>
                    <a:pt x="8668" y="18156"/>
                    <a:pt x="8705" y="18193"/>
                  </a:cubicBezTo>
                  <a:cubicBezTo>
                    <a:pt x="9496" y="19140"/>
                    <a:pt x="10502" y="19444"/>
                    <a:pt x="11616" y="19444"/>
                  </a:cubicBezTo>
                  <a:cubicBezTo>
                    <a:pt x="13619" y="19444"/>
                    <a:pt x="15970" y="18460"/>
                    <a:pt x="18043" y="18460"/>
                  </a:cubicBezTo>
                  <a:cubicBezTo>
                    <a:pt x="18634" y="18460"/>
                    <a:pt x="19202" y="18540"/>
                    <a:pt x="19734" y="18746"/>
                  </a:cubicBezTo>
                  <a:cubicBezTo>
                    <a:pt x="21910" y="19594"/>
                    <a:pt x="22758" y="21770"/>
                    <a:pt x="21578" y="23799"/>
                  </a:cubicBezTo>
                  <a:cubicBezTo>
                    <a:pt x="20204" y="26230"/>
                    <a:pt x="16945" y="27719"/>
                    <a:pt x="14181" y="27719"/>
                  </a:cubicBezTo>
                  <a:cubicBezTo>
                    <a:pt x="14051" y="27719"/>
                    <a:pt x="13922" y="27716"/>
                    <a:pt x="13795" y="27709"/>
                  </a:cubicBezTo>
                  <a:cubicBezTo>
                    <a:pt x="10512" y="27561"/>
                    <a:pt x="8373" y="24906"/>
                    <a:pt x="6086" y="22914"/>
                  </a:cubicBezTo>
                  <a:cubicBezTo>
                    <a:pt x="6012" y="22877"/>
                    <a:pt x="5975" y="22803"/>
                    <a:pt x="5975" y="22729"/>
                  </a:cubicBezTo>
                  <a:lnTo>
                    <a:pt x="5902" y="22729"/>
                  </a:lnTo>
                  <a:cubicBezTo>
                    <a:pt x="5902" y="22840"/>
                    <a:pt x="5828" y="22914"/>
                    <a:pt x="5717" y="22951"/>
                  </a:cubicBezTo>
                  <a:cubicBezTo>
                    <a:pt x="3652" y="23725"/>
                    <a:pt x="1697" y="26344"/>
                    <a:pt x="1033" y="28484"/>
                  </a:cubicBezTo>
                  <a:cubicBezTo>
                    <a:pt x="0" y="31693"/>
                    <a:pt x="2951" y="33647"/>
                    <a:pt x="5607" y="34643"/>
                  </a:cubicBezTo>
                  <a:cubicBezTo>
                    <a:pt x="7570" y="35315"/>
                    <a:pt x="9630" y="35649"/>
                    <a:pt x="11692" y="35649"/>
                  </a:cubicBezTo>
                  <a:cubicBezTo>
                    <a:pt x="14047" y="35649"/>
                    <a:pt x="16405" y="35213"/>
                    <a:pt x="18627" y="34348"/>
                  </a:cubicBezTo>
                  <a:cubicBezTo>
                    <a:pt x="23090" y="32652"/>
                    <a:pt x="26853" y="29074"/>
                    <a:pt x="27590" y="24168"/>
                  </a:cubicBezTo>
                  <a:cubicBezTo>
                    <a:pt x="28254" y="19705"/>
                    <a:pt x="25709" y="15279"/>
                    <a:pt x="21246" y="14098"/>
                  </a:cubicBezTo>
                  <a:cubicBezTo>
                    <a:pt x="20800" y="13961"/>
                    <a:pt x="20897" y="13312"/>
                    <a:pt x="21328" y="13312"/>
                  </a:cubicBezTo>
                  <a:cubicBezTo>
                    <a:pt x="21361" y="13312"/>
                    <a:pt x="21395" y="13316"/>
                    <a:pt x="21430" y="13324"/>
                  </a:cubicBezTo>
                  <a:cubicBezTo>
                    <a:pt x="23754" y="11479"/>
                    <a:pt x="25008" y="7828"/>
                    <a:pt x="24123" y="4951"/>
                  </a:cubicBezTo>
                  <a:cubicBezTo>
                    <a:pt x="23127" y="1631"/>
                    <a:pt x="18848" y="156"/>
                    <a:pt x="15713" y="8"/>
                  </a:cubicBezTo>
                  <a:cubicBezTo>
                    <a:pt x="15570" y="3"/>
                    <a:pt x="15427" y="1"/>
                    <a:pt x="15285" y="1"/>
                  </a:cubicBezTo>
                  <a:close/>
                </a:path>
              </a:pathLst>
            </a:custGeom>
            <a:grp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24" name="Google Shape;2107;p72">
              <a:extLst>
                <a:ext uri="{FF2B5EF4-FFF2-40B4-BE49-F238E27FC236}">
                  <a16:creationId xmlns:a16="http://schemas.microsoft.com/office/drawing/2014/main" id="{4FC2863E-1B37-4EBA-80A4-78F4323D99F7}"/>
                </a:ext>
              </a:extLst>
            </p:cNvPr>
            <p:cNvSpPr/>
            <p:nvPr/>
          </p:nvSpPr>
          <p:spPr>
            <a:xfrm>
              <a:off x="3109710" y="2095807"/>
              <a:ext cx="543632" cy="654709"/>
            </a:xfrm>
            <a:custGeom>
              <a:avLst/>
              <a:gdLst/>
              <a:ahLst/>
              <a:cxnLst/>
              <a:rect l="l" t="t" r="r" b="b"/>
              <a:pathLst>
                <a:path w="30985" h="37316" extrusionOk="0">
                  <a:moveTo>
                    <a:pt x="17134" y="0"/>
                  </a:moveTo>
                  <a:cubicBezTo>
                    <a:pt x="13246" y="0"/>
                    <a:pt x="9571" y="1790"/>
                    <a:pt x="7194" y="4878"/>
                  </a:cubicBezTo>
                  <a:cubicBezTo>
                    <a:pt x="5165" y="7533"/>
                    <a:pt x="5792" y="10742"/>
                    <a:pt x="8558" y="12476"/>
                  </a:cubicBezTo>
                  <a:cubicBezTo>
                    <a:pt x="8558" y="12550"/>
                    <a:pt x="8632" y="12660"/>
                    <a:pt x="8706" y="12697"/>
                  </a:cubicBezTo>
                  <a:cubicBezTo>
                    <a:pt x="9104" y="12834"/>
                    <a:pt x="9491" y="12895"/>
                    <a:pt x="9868" y="12895"/>
                  </a:cubicBezTo>
                  <a:cubicBezTo>
                    <a:pt x="10817" y="12895"/>
                    <a:pt x="11708" y="12504"/>
                    <a:pt x="12579" y="11923"/>
                  </a:cubicBezTo>
                  <a:cubicBezTo>
                    <a:pt x="13169" y="11554"/>
                    <a:pt x="13648" y="11074"/>
                    <a:pt x="14202" y="10632"/>
                  </a:cubicBezTo>
                  <a:cubicBezTo>
                    <a:pt x="14893" y="10070"/>
                    <a:pt x="16533" y="9167"/>
                    <a:pt x="17789" y="9167"/>
                  </a:cubicBezTo>
                  <a:cubicBezTo>
                    <a:pt x="18677" y="9167"/>
                    <a:pt x="19372" y="9619"/>
                    <a:pt x="19403" y="10964"/>
                  </a:cubicBezTo>
                  <a:cubicBezTo>
                    <a:pt x="18148" y="14910"/>
                    <a:pt x="13021" y="12255"/>
                    <a:pt x="10513" y="14652"/>
                  </a:cubicBezTo>
                  <a:cubicBezTo>
                    <a:pt x="9001" y="16128"/>
                    <a:pt x="8964" y="18783"/>
                    <a:pt x="10550" y="20185"/>
                  </a:cubicBezTo>
                  <a:cubicBezTo>
                    <a:pt x="10612" y="20231"/>
                    <a:pt x="10680" y="20252"/>
                    <a:pt x="10744" y="20252"/>
                  </a:cubicBezTo>
                  <a:cubicBezTo>
                    <a:pt x="10833" y="20252"/>
                    <a:pt x="10913" y="20212"/>
                    <a:pt x="10956" y="20148"/>
                  </a:cubicBezTo>
                  <a:cubicBezTo>
                    <a:pt x="11604" y="20772"/>
                    <a:pt x="12408" y="20988"/>
                    <a:pt x="13296" y="20988"/>
                  </a:cubicBezTo>
                  <a:cubicBezTo>
                    <a:pt x="15329" y="20988"/>
                    <a:pt x="17802" y="19851"/>
                    <a:pt x="19861" y="19851"/>
                  </a:cubicBezTo>
                  <a:cubicBezTo>
                    <a:pt x="20894" y="19851"/>
                    <a:pt x="21822" y="20137"/>
                    <a:pt x="22538" y="20996"/>
                  </a:cubicBezTo>
                  <a:cubicBezTo>
                    <a:pt x="25515" y="24619"/>
                    <a:pt x="18899" y="27754"/>
                    <a:pt x="15887" y="27754"/>
                  </a:cubicBezTo>
                  <a:cubicBezTo>
                    <a:pt x="15802" y="27754"/>
                    <a:pt x="15719" y="27752"/>
                    <a:pt x="15640" y="27746"/>
                  </a:cubicBezTo>
                  <a:cubicBezTo>
                    <a:pt x="12579" y="27525"/>
                    <a:pt x="10735" y="24833"/>
                    <a:pt x="8411" y="23136"/>
                  </a:cubicBezTo>
                  <a:cubicBezTo>
                    <a:pt x="8344" y="23085"/>
                    <a:pt x="8275" y="23064"/>
                    <a:pt x="8209" y="23064"/>
                  </a:cubicBezTo>
                  <a:cubicBezTo>
                    <a:pt x="7986" y="23064"/>
                    <a:pt x="7801" y="23314"/>
                    <a:pt x="7857" y="23542"/>
                  </a:cubicBezTo>
                  <a:cubicBezTo>
                    <a:pt x="7857" y="23615"/>
                    <a:pt x="7894" y="23689"/>
                    <a:pt x="7968" y="23726"/>
                  </a:cubicBezTo>
                  <a:cubicBezTo>
                    <a:pt x="10292" y="25718"/>
                    <a:pt x="12394" y="28374"/>
                    <a:pt x="15677" y="28558"/>
                  </a:cubicBezTo>
                  <a:cubicBezTo>
                    <a:pt x="15802" y="28564"/>
                    <a:pt x="15928" y="28568"/>
                    <a:pt x="16055" y="28568"/>
                  </a:cubicBezTo>
                  <a:cubicBezTo>
                    <a:pt x="18821" y="28568"/>
                    <a:pt x="22085" y="27045"/>
                    <a:pt x="23460" y="24611"/>
                  </a:cubicBezTo>
                  <a:cubicBezTo>
                    <a:pt x="24603" y="22583"/>
                    <a:pt x="23792" y="20406"/>
                    <a:pt x="21616" y="19558"/>
                  </a:cubicBezTo>
                  <a:cubicBezTo>
                    <a:pt x="21085" y="19352"/>
                    <a:pt x="20517" y="19272"/>
                    <a:pt x="19926" y="19272"/>
                  </a:cubicBezTo>
                  <a:cubicBezTo>
                    <a:pt x="17843" y="19272"/>
                    <a:pt x="15478" y="20269"/>
                    <a:pt x="13468" y="20269"/>
                  </a:cubicBezTo>
                  <a:cubicBezTo>
                    <a:pt x="12366" y="20269"/>
                    <a:pt x="11371" y="19969"/>
                    <a:pt x="10587" y="19042"/>
                  </a:cubicBezTo>
                  <a:cubicBezTo>
                    <a:pt x="10550" y="19005"/>
                    <a:pt x="10513" y="18968"/>
                    <a:pt x="10476" y="18968"/>
                  </a:cubicBezTo>
                  <a:cubicBezTo>
                    <a:pt x="9886" y="17677"/>
                    <a:pt x="9960" y="16054"/>
                    <a:pt x="11177" y="15058"/>
                  </a:cubicBezTo>
                  <a:cubicBezTo>
                    <a:pt x="12579" y="13878"/>
                    <a:pt x="14534" y="14283"/>
                    <a:pt x="16194" y="14062"/>
                  </a:cubicBezTo>
                  <a:cubicBezTo>
                    <a:pt x="17632" y="13878"/>
                    <a:pt x="19550" y="12992"/>
                    <a:pt x="19698" y="11443"/>
                  </a:cubicBezTo>
                  <a:cubicBezTo>
                    <a:pt x="19717" y="11448"/>
                    <a:pt x="19736" y="11450"/>
                    <a:pt x="19756" y="11450"/>
                  </a:cubicBezTo>
                  <a:cubicBezTo>
                    <a:pt x="19882" y="11450"/>
                    <a:pt x="19998" y="11350"/>
                    <a:pt x="20030" y="11222"/>
                  </a:cubicBezTo>
                  <a:cubicBezTo>
                    <a:pt x="20288" y="9636"/>
                    <a:pt x="19034" y="8529"/>
                    <a:pt x="17485" y="8382"/>
                  </a:cubicBezTo>
                  <a:cubicBezTo>
                    <a:pt x="17386" y="8374"/>
                    <a:pt x="17288" y="8370"/>
                    <a:pt x="17193" y="8370"/>
                  </a:cubicBezTo>
                  <a:cubicBezTo>
                    <a:pt x="14075" y="8370"/>
                    <a:pt x="12593" y="12328"/>
                    <a:pt x="9444" y="12328"/>
                  </a:cubicBezTo>
                  <a:cubicBezTo>
                    <a:pt x="9444" y="12255"/>
                    <a:pt x="9370" y="12181"/>
                    <a:pt x="9296" y="12107"/>
                  </a:cubicBezTo>
                  <a:cubicBezTo>
                    <a:pt x="5681" y="9968"/>
                    <a:pt x="6456" y="6464"/>
                    <a:pt x="9112" y="3992"/>
                  </a:cubicBezTo>
                  <a:cubicBezTo>
                    <a:pt x="11329" y="1951"/>
                    <a:pt x="14185" y="850"/>
                    <a:pt x="17167" y="850"/>
                  </a:cubicBezTo>
                  <a:cubicBezTo>
                    <a:pt x="17309" y="850"/>
                    <a:pt x="17452" y="852"/>
                    <a:pt x="17595" y="857"/>
                  </a:cubicBezTo>
                  <a:cubicBezTo>
                    <a:pt x="20694" y="1005"/>
                    <a:pt x="25009" y="2480"/>
                    <a:pt x="26005" y="5800"/>
                  </a:cubicBezTo>
                  <a:cubicBezTo>
                    <a:pt x="26890" y="8677"/>
                    <a:pt x="25636" y="12328"/>
                    <a:pt x="23312" y="14173"/>
                  </a:cubicBezTo>
                  <a:cubicBezTo>
                    <a:pt x="23277" y="14165"/>
                    <a:pt x="23243" y="14161"/>
                    <a:pt x="23210" y="14161"/>
                  </a:cubicBezTo>
                  <a:cubicBezTo>
                    <a:pt x="22779" y="14161"/>
                    <a:pt x="22682" y="14810"/>
                    <a:pt x="23128" y="14947"/>
                  </a:cubicBezTo>
                  <a:cubicBezTo>
                    <a:pt x="27591" y="16091"/>
                    <a:pt x="30136" y="20554"/>
                    <a:pt x="29472" y="25017"/>
                  </a:cubicBezTo>
                  <a:cubicBezTo>
                    <a:pt x="28735" y="29923"/>
                    <a:pt x="24935" y="33501"/>
                    <a:pt x="20509" y="35197"/>
                  </a:cubicBezTo>
                  <a:cubicBezTo>
                    <a:pt x="18267" y="36062"/>
                    <a:pt x="15910" y="36498"/>
                    <a:pt x="13555" y="36498"/>
                  </a:cubicBezTo>
                  <a:cubicBezTo>
                    <a:pt x="11493" y="36498"/>
                    <a:pt x="9432" y="36164"/>
                    <a:pt x="7452" y="35492"/>
                  </a:cubicBezTo>
                  <a:cubicBezTo>
                    <a:pt x="4833" y="34496"/>
                    <a:pt x="1882" y="32542"/>
                    <a:pt x="2878" y="29333"/>
                  </a:cubicBezTo>
                  <a:cubicBezTo>
                    <a:pt x="3579" y="27193"/>
                    <a:pt x="5534" y="24574"/>
                    <a:pt x="7599" y="23800"/>
                  </a:cubicBezTo>
                  <a:cubicBezTo>
                    <a:pt x="7710" y="23763"/>
                    <a:pt x="7784" y="23689"/>
                    <a:pt x="7784" y="23578"/>
                  </a:cubicBezTo>
                  <a:cubicBezTo>
                    <a:pt x="7784" y="23418"/>
                    <a:pt x="7672" y="23313"/>
                    <a:pt x="7521" y="23313"/>
                  </a:cubicBezTo>
                  <a:cubicBezTo>
                    <a:pt x="7499" y="23313"/>
                    <a:pt x="7476" y="23315"/>
                    <a:pt x="7452" y="23320"/>
                  </a:cubicBezTo>
                  <a:cubicBezTo>
                    <a:pt x="3505" y="24464"/>
                    <a:pt x="1" y="30439"/>
                    <a:pt x="3247" y="33833"/>
                  </a:cubicBezTo>
                  <a:cubicBezTo>
                    <a:pt x="5686" y="36364"/>
                    <a:pt x="9460" y="37316"/>
                    <a:pt x="13163" y="37316"/>
                  </a:cubicBezTo>
                  <a:cubicBezTo>
                    <a:pt x="15396" y="37316"/>
                    <a:pt x="17603" y="36970"/>
                    <a:pt x="19476" y="36414"/>
                  </a:cubicBezTo>
                  <a:cubicBezTo>
                    <a:pt x="24714" y="34828"/>
                    <a:pt x="29435" y="30845"/>
                    <a:pt x="30284" y="25201"/>
                  </a:cubicBezTo>
                  <a:cubicBezTo>
                    <a:pt x="30985" y="20517"/>
                    <a:pt x="28439" y="15869"/>
                    <a:pt x="23976" y="14357"/>
                  </a:cubicBezTo>
                  <a:cubicBezTo>
                    <a:pt x="26485" y="12476"/>
                    <a:pt x="27554" y="8898"/>
                    <a:pt x="26890" y="5874"/>
                  </a:cubicBezTo>
                  <a:cubicBezTo>
                    <a:pt x="26042" y="2001"/>
                    <a:pt x="21136" y="193"/>
                    <a:pt x="17595" y="9"/>
                  </a:cubicBezTo>
                  <a:cubicBezTo>
                    <a:pt x="17441" y="3"/>
                    <a:pt x="17288" y="0"/>
                    <a:pt x="17134" y="0"/>
                  </a:cubicBezTo>
                  <a:close/>
                </a:path>
              </a:pathLst>
            </a:custGeom>
            <a:grp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grpSp>
      <p:grpSp>
        <p:nvGrpSpPr>
          <p:cNvPr id="25" name="Google Shape;2112;p72">
            <a:extLst>
              <a:ext uri="{FF2B5EF4-FFF2-40B4-BE49-F238E27FC236}">
                <a16:creationId xmlns:a16="http://schemas.microsoft.com/office/drawing/2014/main" id="{E400E863-45EB-4679-B35C-E7D1036B4A7A}"/>
              </a:ext>
            </a:extLst>
          </p:cNvPr>
          <p:cNvGrpSpPr/>
          <p:nvPr/>
        </p:nvGrpSpPr>
        <p:grpSpPr>
          <a:xfrm>
            <a:off x="2329314" y="3371347"/>
            <a:ext cx="336369" cy="597735"/>
            <a:chOff x="938363" y="2111352"/>
            <a:chExt cx="359830" cy="639357"/>
          </a:xfrm>
          <a:solidFill>
            <a:srgbClr val="FF3399"/>
          </a:solidFill>
        </p:grpSpPr>
        <p:sp>
          <p:nvSpPr>
            <p:cNvPr id="26" name="Google Shape;2113;p72">
              <a:extLst>
                <a:ext uri="{FF2B5EF4-FFF2-40B4-BE49-F238E27FC236}">
                  <a16:creationId xmlns:a16="http://schemas.microsoft.com/office/drawing/2014/main" id="{CB61F307-D8E1-4687-A374-A0DD89C9CB99}"/>
                </a:ext>
              </a:extLst>
            </p:cNvPr>
            <p:cNvSpPr/>
            <p:nvPr/>
          </p:nvSpPr>
          <p:spPr>
            <a:xfrm>
              <a:off x="952592" y="2125582"/>
              <a:ext cx="308073" cy="609408"/>
            </a:xfrm>
            <a:custGeom>
              <a:avLst/>
              <a:gdLst/>
              <a:ahLst/>
              <a:cxnLst/>
              <a:rect l="l" t="t" r="r" b="b"/>
              <a:pathLst>
                <a:path w="17559" h="34734" extrusionOk="0">
                  <a:moveTo>
                    <a:pt x="14070" y="0"/>
                  </a:moveTo>
                  <a:cubicBezTo>
                    <a:pt x="11676" y="0"/>
                    <a:pt x="9552" y="1792"/>
                    <a:pt x="7599" y="3070"/>
                  </a:cubicBezTo>
                  <a:cubicBezTo>
                    <a:pt x="5681" y="4250"/>
                    <a:pt x="3800" y="5431"/>
                    <a:pt x="1919" y="6611"/>
                  </a:cubicBezTo>
                  <a:cubicBezTo>
                    <a:pt x="407" y="7570"/>
                    <a:pt x="1" y="9304"/>
                    <a:pt x="665" y="10927"/>
                  </a:cubicBezTo>
                  <a:cubicBezTo>
                    <a:pt x="886" y="11517"/>
                    <a:pt x="1181" y="12070"/>
                    <a:pt x="1513" y="12623"/>
                  </a:cubicBezTo>
                  <a:cubicBezTo>
                    <a:pt x="2177" y="13619"/>
                    <a:pt x="2472" y="14099"/>
                    <a:pt x="3763" y="14136"/>
                  </a:cubicBezTo>
                  <a:cubicBezTo>
                    <a:pt x="3889" y="14139"/>
                    <a:pt x="4000" y="14142"/>
                    <a:pt x="4100" y="14142"/>
                  </a:cubicBezTo>
                  <a:cubicBezTo>
                    <a:pt x="4937" y="14142"/>
                    <a:pt x="4948" y="13983"/>
                    <a:pt x="5607" y="13324"/>
                  </a:cubicBezTo>
                  <a:lnTo>
                    <a:pt x="6677" y="12254"/>
                  </a:lnTo>
                  <a:cubicBezTo>
                    <a:pt x="7452" y="11443"/>
                    <a:pt x="8263" y="10668"/>
                    <a:pt x="9075" y="9820"/>
                  </a:cubicBezTo>
                  <a:cubicBezTo>
                    <a:pt x="9124" y="9787"/>
                    <a:pt x="9189" y="9769"/>
                    <a:pt x="9255" y="9769"/>
                  </a:cubicBezTo>
                  <a:cubicBezTo>
                    <a:pt x="9336" y="9769"/>
                    <a:pt x="9419" y="9796"/>
                    <a:pt x="9480" y="9857"/>
                  </a:cubicBezTo>
                  <a:cubicBezTo>
                    <a:pt x="9562" y="9761"/>
                    <a:pt x="9680" y="9716"/>
                    <a:pt x="9797" y="9716"/>
                  </a:cubicBezTo>
                  <a:cubicBezTo>
                    <a:pt x="9996" y="9716"/>
                    <a:pt x="10195" y="9846"/>
                    <a:pt x="10218" y="10078"/>
                  </a:cubicBezTo>
                  <a:cubicBezTo>
                    <a:pt x="10587" y="15095"/>
                    <a:pt x="10993" y="20222"/>
                    <a:pt x="9665" y="25127"/>
                  </a:cubicBezTo>
                  <a:cubicBezTo>
                    <a:pt x="8927" y="27783"/>
                    <a:pt x="6198" y="31840"/>
                    <a:pt x="9222" y="33906"/>
                  </a:cubicBezTo>
                  <a:cubicBezTo>
                    <a:pt x="10159" y="34531"/>
                    <a:pt x="11207" y="34733"/>
                    <a:pt x="12274" y="34733"/>
                  </a:cubicBezTo>
                  <a:cubicBezTo>
                    <a:pt x="12719" y="34733"/>
                    <a:pt x="13167" y="34698"/>
                    <a:pt x="13611" y="34644"/>
                  </a:cubicBezTo>
                  <a:cubicBezTo>
                    <a:pt x="14349" y="34607"/>
                    <a:pt x="15124" y="34496"/>
                    <a:pt x="15861" y="34238"/>
                  </a:cubicBezTo>
                  <a:cubicBezTo>
                    <a:pt x="16710" y="33832"/>
                    <a:pt x="17521" y="32467"/>
                    <a:pt x="17521" y="31472"/>
                  </a:cubicBezTo>
                  <a:cubicBezTo>
                    <a:pt x="17558" y="30181"/>
                    <a:pt x="17005" y="28742"/>
                    <a:pt x="16820" y="27414"/>
                  </a:cubicBezTo>
                  <a:cubicBezTo>
                    <a:pt x="16636" y="26086"/>
                    <a:pt x="16489" y="24722"/>
                    <a:pt x="16378" y="23394"/>
                  </a:cubicBezTo>
                  <a:cubicBezTo>
                    <a:pt x="16120" y="20738"/>
                    <a:pt x="16083" y="18045"/>
                    <a:pt x="16193" y="15353"/>
                  </a:cubicBezTo>
                  <a:cubicBezTo>
                    <a:pt x="16341" y="12771"/>
                    <a:pt x="16710" y="10226"/>
                    <a:pt x="17005" y="7681"/>
                  </a:cubicBezTo>
                  <a:cubicBezTo>
                    <a:pt x="17337" y="4914"/>
                    <a:pt x="17079" y="1299"/>
                    <a:pt x="14349" y="9"/>
                  </a:cubicBezTo>
                  <a:cubicBezTo>
                    <a:pt x="14256" y="3"/>
                    <a:pt x="14163" y="0"/>
                    <a:pt x="14070" y="0"/>
                  </a:cubicBezTo>
                  <a:close/>
                </a:path>
              </a:pathLst>
            </a:custGeom>
            <a:grp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accent2">
                    <a:lumMod val="50000"/>
                  </a:schemeClr>
                </a:solidFill>
              </a:endParaRPr>
            </a:p>
          </p:txBody>
        </p:sp>
        <p:sp>
          <p:nvSpPr>
            <p:cNvPr id="27" name="Google Shape;2114;p72">
              <a:extLst>
                <a:ext uri="{FF2B5EF4-FFF2-40B4-BE49-F238E27FC236}">
                  <a16:creationId xmlns:a16="http://schemas.microsoft.com/office/drawing/2014/main" id="{B59F31AA-A5D8-434F-9DA8-D12A22999C8E}"/>
                </a:ext>
              </a:extLst>
            </p:cNvPr>
            <p:cNvSpPr/>
            <p:nvPr/>
          </p:nvSpPr>
          <p:spPr>
            <a:xfrm>
              <a:off x="938363" y="2111352"/>
              <a:ext cx="359830" cy="639357"/>
            </a:xfrm>
            <a:custGeom>
              <a:avLst/>
              <a:gdLst/>
              <a:ahLst/>
              <a:cxnLst/>
              <a:rect l="l" t="t" r="r" b="b"/>
              <a:pathLst>
                <a:path w="20509" h="36441" extrusionOk="0">
                  <a:moveTo>
                    <a:pt x="14881" y="811"/>
                  </a:moveTo>
                  <a:cubicBezTo>
                    <a:pt x="14974" y="811"/>
                    <a:pt x="15067" y="814"/>
                    <a:pt x="15160" y="820"/>
                  </a:cubicBezTo>
                  <a:cubicBezTo>
                    <a:pt x="17853" y="2110"/>
                    <a:pt x="18148" y="5725"/>
                    <a:pt x="17816" y="8492"/>
                  </a:cubicBezTo>
                  <a:cubicBezTo>
                    <a:pt x="17521" y="11037"/>
                    <a:pt x="17152" y="13582"/>
                    <a:pt x="17004" y="16127"/>
                  </a:cubicBezTo>
                  <a:cubicBezTo>
                    <a:pt x="16894" y="18819"/>
                    <a:pt x="16931" y="21512"/>
                    <a:pt x="17152" y="24205"/>
                  </a:cubicBezTo>
                  <a:cubicBezTo>
                    <a:pt x="17263" y="25533"/>
                    <a:pt x="17410" y="26897"/>
                    <a:pt x="17631" y="28188"/>
                  </a:cubicBezTo>
                  <a:cubicBezTo>
                    <a:pt x="17816" y="29516"/>
                    <a:pt x="18332" y="30955"/>
                    <a:pt x="18332" y="32283"/>
                  </a:cubicBezTo>
                  <a:cubicBezTo>
                    <a:pt x="18295" y="33278"/>
                    <a:pt x="17484" y="34643"/>
                    <a:pt x="16672" y="35049"/>
                  </a:cubicBezTo>
                  <a:cubicBezTo>
                    <a:pt x="15935" y="35270"/>
                    <a:pt x="15160" y="35418"/>
                    <a:pt x="14422" y="35455"/>
                  </a:cubicBezTo>
                  <a:cubicBezTo>
                    <a:pt x="13967" y="35521"/>
                    <a:pt x="13508" y="35561"/>
                    <a:pt x="13054" y="35561"/>
                  </a:cubicBezTo>
                  <a:cubicBezTo>
                    <a:pt x="12000" y="35561"/>
                    <a:pt x="10972" y="35347"/>
                    <a:pt x="10070" y="34754"/>
                  </a:cubicBezTo>
                  <a:cubicBezTo>
                    <a:pt x="7009" y="32688"/>
                    <a:pt x="9738" y="28631"/>
                    <a:pt x="10513" y="25975"/>
                  </a:cubicBezTo>
                  <a:cubicBezTo>
                    <a:pt x="11841" y="21069"/>
                    <a:pt x="11435" y="15906"/>
                    <a:pt x="11066" y="10926"/>
                  </a:cubicBezTo>
                  <a:cubicBezTo>
                    <a:pt x="11043" y="10693"/>
                    <a:pt x="10842" y="10548"/>
                    <a:pt x="10642" y="10548"/>
                  </a:cubicBezTo>
                  <a:cubicBezTo>
                    <a:pt x="10525" y="10548"/>
                    <a:pt x="10409" y="10596"/>
                    <a:pt x="10328" y="10705"/>
                  </a:cubicBezTo>
                  <a:cubicBezTo>
                    <a:pt x="10264" y="10640"/>
                    <a:pt x="10175" y="10601"/>
                    <a:pt x="10090" y="10601"/>
                  </a:cubicBezTo>
                  <a:cubicBezTo>
                    <a:pt x="10028" y="10601"/>
                    <a:pt x="9969" y="10622"/>
                    <a:pt x="9922" y="10668"/>
                  </a:cubicBezTo>
                  <a:cubicBezTo>
                    <a:pt x="9111" y="11442"/>
                    <a:pt x="8300" y="12254"/>
                    <a:pt x="7488" y="13065"/>
                  </a:cubicBezTo>
                  <a:lnTo>
                    <a:pt x="6381" y="14135"/>
                  </a:lnTo>
                  <a:cubicBezTo>
                    <a:pt x="5722" y="14794"/>
                    <a:pt x="5711" y="14953"/>
                    <a:pt x="4874" y="14953"/>
                  </a:cubicBezTo>
                  <a:cubicBezTo>
                    <a:pt x="4775" y="14953"/>
                    <a:pt x="4663" y="14950"/>
                    <a:pt x="4537" y="14947"/>
                  </a:cubicBezTo>
                  <a:cubicBezTo>
                    <a:pt x="3246" y="14910"/>
                    <a:pt x="2951" y="14430"/>
                    <a:pt x="2324" y="13434"/>
                  </a:cubicBezTo>
                  <a:cubicBezTo>
                    <a:pt x="1955" y="12881"/>
                    <a:pt x="1660" y="12328"/>
                    <a:pt x="1439" y="11738"/>
                  </a:cubicBezTo>
                  <a:cubicBezTo>
                    <a:pt x="775" y="10115"/>
                    <a:pt x="1181" y="8381"/>
                    <a:pt x="2693" y="7422"/>
                  </a:cubicBezTo>
                  <a:lnTo>
                    <a:pt x="8410" y="3881"/>
                  </a:lnTo>
                  <a:cubicBezTo>
                    <a:pt x="10363" y="2603"/>
                    <a:pt x="12487" y="811"/>
                    <a:pt x="14881" y="811"/>
                  </a:cubicBezTo>
                  <a:close/>
                  <a:moveTo>
                    <a:pt x="13996" y="1"/>
                  </a:moveTo>
                  <a:cubicBezTo>
                    <a:pt x="13878" y="1"/>
                    <a:pt x="13795" y="97"/>
                    <a:pt x="13795" y="192"/>
                  </a:cubicBezTo>
                  <a:cubicBezTo>
                    <a:pt x="11177" y="598"/>
                    <a:pt x="8742" y="2774"/>
                    <a:pt x="6640" y="4102"/>
                  </a:cubicBezTo>
                  <a:cubicBezTo>
                    <a:pt x="4869" y="5172"/>
                    <a:pt x="2914" y="6168"/>
                    <a:pt x="1291" y="7459"/>
                  </a:cubicBezTo>
                  <a:cubicBezTo>
                    <a:pt x="295" y="8233"/>
                    <a:pt x="0" y="8713"/>
                    <a:pt x="148" y="9967"/>
                  </a:cubicBezTo>
                  <a:cubicBezTo>
                    <a:pt x="332" y="11848"/>
                    <a:pt x="2029" y="15684"/>
                    <a:pt x="4095" y="16238"/>
                  </a:cubicBezTo>
                  <a:cubicBezTo>
                    <a:pt x="4253" y="16277"/>
                    <a:pt x="4400" y="16296"/>
                    <a:pt x="4538" y="16296"/>
                  </a:cubicBezTo>
                  <a:cubicBezTo>
                    <a:pt x="5168" y="16296"/>
                    <a:pt x="5609" y="15910"/>
                    <a:pt x="6123" y="15426"/>
                  </a:cubicBezTo>
                  <a:cubicBezTo>
                    <a:pt x="7599" y="14098"/>
                    <a:pt x="8927" y="12549"/>
                    <a:pt x="10218" y="11074"/>
                  </a:cubicBezTo>
                  <a:cubicBezTo>
                    <a:pt x="10513" y="14983"/>
                    <a:pt x="10808" y="18967"/>
                    <a:pt x="10254" y="22877"/>
                  </a:cubicBezTo>
                  <a:cubicBezTo>
                    <a:pt x="9959" y="24795"/>
                    <a:pt x="9443" y="26676"/>
                    <a:pt x="8742" y="28483"/>
                  </a:cubicBezTo>
                  <a:cubicBezTo>
                    <a:pt x="8300" y="29664"/>
                    <a:pt x="7746" y="30881"/>
                    <a:pt x="7746" y="32172"/>
                  </a:cubicBezTo>
                  <a:cubicBezTo>
                    <a:pt x="7820" y="34459"/>
                    <a:pt x="9627" y="35971"/>
                    <a:pt x="11804" y="36303"/>
                  </a:cubicBezTo>
                  <a:cubicBezTo>
                    <a:pt x="12281" y="36389"/>
                    <a:pt x="12891" y="36440"/>
                    <a:pt x="13552" y="36440"/>
                  </a:cubicBezTo>
                  <a:cubicBezTo>
                    <a:pt x="15443" y="36440"/>
                    <a:pt x="17762" y="36021"/>
                    <a:pt x="18664" y="34791"/>
                  </a:cubicBezTo>
                  <a:cubicBezTo>
                    <a:pt x="19291" y="33942"/>
                    <a:pt x="19254" y="32947"/>
                    <a:pt x="19107" y="31951"/>
                  </a:cubicBezTo>
                  <a:cubicBezTo>
                    <a:pt x="18849" y="30143"/>
                    <a:pt x="18443" y="28373"/>
                    <a:pt x="18222" y="26565"/>
                  </a:cubicBezTo>
                  <a:cubicBezTo>
                    <a:pt x="17742" y="22582"/>
                    <a:pt x="17631" y="18561"/>
                    <a:pt x="17927" y="14541"/>
                  </a:cubicBezTo>
                  <a:cubicBezTo>
                    <a:pt x="18222" y="10631"/>
                    <a:pt x="20509" y="2037"/>
                    <a:pt x="15381" y="303"/>
                  </a:cubicBezTo>
                  <a:cubicBezTo>
                    <a:pt x="15345" y="229"/>
                    <a:pt x="15308" y="156"/>
                    <a:pt x="15234" y="156"/>
                  </a:cubicBezTo>
                  <a:lnTo>
                    <a:pt x="14976" y="156"/>
                  </a:lnTo>
                  <a:cubicBezTo>
                    <a:pt x="14681" y="82"/>
                    <a:pt x="14349" y="45"/>
                    <a:pt x="14054" y="8"/>
                  </a:cubicBezTo>
                  <a:cubicBezTo>
                    <a:pt x="14034" y="3"/>
                    <a:pt x="14015" y="1"/>
                    <a:pt x="13996" y="1"/>
                  </a:cubicBezTo>
                  <a:close/>
                </a:path>
              </a:pathLst>
            </a:custGeom>
            <a:grp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dirty="0">
                <a:solidFill>
                  <a:schemeClr val="accent2">
                    <a:lumMod val="50000"/>
                  </a:schemeClr>
                </a:solidFill>
              </a:endParaRPr>
            </a:p>
          </p:txBody>
        </p:sp>
      </p:grpSp>
      <p:grpSp>
        <p:nvGrpSpPr>
          <p:cNvPr id="28" name="Google Shape;2126;p72">
            <a:extLst>
              <a:ext uri="{FF2B5EF4-FFF2-40B4-BE49-F238E27FC236}">
                <a16:creationId xmlns:a16="http://schemas.microsoft.com/office/drawing/2014/main" id="{636C009D-C4EC-481E-935F-0C8AC693AA43}"/>
              </a:ext>
            </a:extLst>
          </p:cNvPr>
          <p:cNvGrpSpPr/>
          <p:nvPr/>
        </p:nvGrpSpPr>
        <p:grpSpPr>
          <a:xfrm>
            <a:off x="5336785" y="3401665"/>
            <a:ext cx="435645" cy="591896"/>
            <a:chOff x="2570551" y="2117230"/>
            <a:chExt cx="466030" cy="633111"/>
          </a:xfrm>
          <a:solidFill>
            <a:srgbClr val="FFFF00"/>
          </a:solidFill>
        </p:grpSpPr>
        <p:sp>
          <p:nvSpPr>
            <p:cNvPr id="29" name="Google Shape;2127;p72">
              <a:extLst>
                <a:ext uri="{FF2B5EF4-FFF2-40B4-BE49-F238E27FC236}">
                  <a16:creationId xmlns:a16="http://schemas.microsoft.com/office/drawing/2014/main" id="{EDF2B179-8339-49A4-A644-AF0DF848D973}"/>
                </a:ext>
              </a:extLst>
            </p:cNvPr>
            <p:cNvSpPr/>
            <p:nvPr/>
          </p:nvSpPr>
          <p:spPr>
            <a:xfrm>
              <a:off x="2617223" y="2131951"/>
              <a:ext cx="414185" cy="604618"/>
            </a:xfrm>
            <a:custGeom>
              <a:avLst/>
              <a:gdLst/>
              <a:ahLst/>
              <a:cxnLst/>
              <a:rect l="l" t="t" r="r" b="b"/>
              <a:pathLst>
                <a:path w="23607" h="34461" extrusionOk="0">
                  <a:moveTo>
                    <a:pt x="11943" y="0"/>
                  </a:moveTo>
                  <a:cubicBezTo>
                    <a:pt x="7187" y="0"/>
                    <a:pt x="2026" y="1966"/>
                    <a:pt x="517" y="6580"/>
                  </a:cubicBezTo>
                  <a:cubicBezTo>
                    <a:pt x="74" y="7871"/>
                    <a:pt x="0" y="9273"/>
                    <a:pt x="332" y="10600"/>
                  </a:cubicBezTo>
                  <a:cubicBezTo>
                    <a:pt x="517" y="11338"/>
                    <a:pt x="1033" y="12482"/>
                    <a:pt x="1660" y="12961"/>
                  </a:cubicBezTo>
                  <a:lnTo>
                    <a:pt x="4168" y="13883"/>
                  </a:lnTo>
                  <a:cubicBezTo>
                    <a:pt x="4832" y="13662"/>
                    <a:pt x="5386" y="13219"/>
                    <a:pt x="5791" y="12666"/>
                  </a:cubicBezTo>
                  <a:cubicBezTo>
                    <a:pt x="7451" y="10895"/>
                    <a:pt x="8447" y="9383"/>
                    <a:pt x="10697" y="8350"/>
                  </a:cubicBezTo>
                  <a:cubicBezTo>
                    <a:pt x="10728" y="8330"/>
                    <a:pt x="10759" y="8321"/>
                    <a:pt x="10788" y="8321"/>
                  </a:cubicBezTo>
                  <a:cubicBezTo>
                    <a:pt x="10864" y="8321"/>
                    <a:pt x="10929" y="8381"/>
                    <a:pt x="10955" y="8461"/>
                  </a:cubicBezTo>
                  <a:cubicBezTo>
                    <a:pt x="11715" y="8192"/>
                    <a:pt x="12510" y="8018"/>
                    <a:pt x="13291" y="8018"/>
                  </a:cubicBezTo>
                  <a:cubicBezTo>
                    <a:pt x="14330" y="8018"/>
                    <a:pt x="15346" y="8325"/>
                    <a:pt x="16230" y="9125"/>
                  </a:cubicBezTo>
                  <a:cubicBezTo>
                    <a:pt x="17742" y="10490"/>
                    <a:pt x="17705" y="12555"/>
                    <a:pt x="16709" y="14252"/>
                  </a:cubicBezTo>
                  <a:cubicBezTo>
                    <a:pt x="15271" y="16760"/>
                    <a:pt x="12394" y="18273"/>
                    <a:pt x="9996" y="19711"/>
                  </a:cubicBezTo>
                  <a:cubicBezTo>
                    <a:pt x="7008" y="21518"/>
                    <a:pt x="3799" y="23363"/>
                    <a:pt x="2029" y="26498"/>
                  </a:cubicBezTo>
                  <a:cubicBezTo>
                    <a:pt x="922" y="28453"/>
                    <a:pt x="111" y="31736"/>
                    <a:pt x="2398" y="33211"/>
                  </a:cubicBezTo>
                  <a:cubicBezTo>
                    <a:pt x="3836" y="34133"/>
                    <a:pt x="5717" y="34096"/>
                    <a:pt x="7340" y="34133"/>
                  </a:cubicBezTo>
                  <a:cubicBezTo>
                    <a:pt x="10005" y="34219"/>
                    <a:pt x="12713" y="34461"/>
                    <a:pt x="15397" y="34461"/>
                  </a:cubicBezTo>
                  <a:cubicBezTo>
                    <a:pt x="16169" y="34461"/>
                    <a:pt x="16939" y="34441"/>
                    <a:pt x="17705" y="34391"/>
                  </a:cubicBezTo>
                  <a:cubicBezTo>
                    <a:pt x="20287" y="34244"/>
                    <a:pt x="22095" y="33027"/>
                    <a:pt x="22500" y="30297"/>
                  </a:cubicBezTo>
                  <a:cubicBezTo>
                    <a:pt x="22722" y="28637"/>
                    <a:pt x="23201" y="25207"/>
                    <a:pt x="20877" y="24801"/>
                  </a:cubicBezTo>
                  <a:cubicBezTo>
                    <a:pt x="20683" y="24763"/>
                    <a:pt x="20477" y="24746"/>
                    <a:pt x="20262" y="24746"/>
                  </a:cubicBezTo>
                  <a:cubicBezTo>
                    <a:pt x="18609" y="24746"/>
                    <a:pt x="16453" y="25770"/>
                    <a:pt x="15049" y="26129"/>
                  </a:cubicBezTo>
                  <a:cubicBezTo>
                    <a:pt x="13168" y="26609"/>
                    <a:pt x="11250" y="27088"/>
                    <a:pt x="9332" y="27494"/>
                  </a:cubicBezTo>
                  <a:cubicBezTo>
                    <a:pt x="9299" y="27507"/>
                    <a:pt x="9267" y="27513"/>
                    <a:pt x="9237" y="27513"/>
                  </a:cubicBezTo>
                  <a:cubicBezTo>
                    <a:pt x="9101" y="27513"/>
                    <a:pt x="9007" y="27387"/>
                    <a:pt x="9037" y="27236"/>
                  </a:cubicBezTo>
                  <a:cubicBezTo>
                    <a:pt x="8668" y="27125"/>
                    <a:pt x="8595" y="26645"/>
                    <a:pt x="8890" y="26461"/>
                  </a:cubicBezTo>
                  <a:cubicBezTo>
                    <a:pt x="13980" y="23400"/>
                    <a:pt x="19254" y="19932"/>
                    <a:pt x="21504" y="14178"/>
                  </a:cubicBezTo>
                  <a:cubicBezTo>
                    <a:pt x="23607" y="8867"/>
                    <a:pt x="21763" y="1822"/>
                    <a:pt x="15640" y="420"/>
                  </a:cubicBezTo>
                  <a:cubicBezTo>
                    <a:pt x="14491" y="145"/>
                    <a:pt x="13232" y="0"/>
                    <a:pt x="11943" y="0"/>
                  </a:cubicBezTo>
                  <a:close/>
                </a:path>
              </a:pathLst>
            </a:custGeom>
            <a:grp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dirty="0"/>
            </a:p>
          </p:txBody>
        </p:sp>
        <p:sp>
          <p:nvSpPr>
            <p:cNvPr id="30" name="Google Shape;2128;p72">
              <a:extLst>
                <a:ext uri="{FF2B5EF4-FFF2-40B4-BE49-F238E27FC236}">
                  <a16:creationId xmlns:a16="http://schemas.microsoft.com/office/drawing/2014/main" id="{BDDA6A2D-7193-47B9-AD99-1C89C7A80121}"/>
                </a:ext>
              </a:extLst>
            </p:cNvPr>
            <p:cNvSpPr/>
            <p:nvPr/>
          </p:nvSpPr>
          <p:spPr>
            <a:xfrm>
              <a:off x="2570551" y="2117230"/>
              <a:ext cx="466030" cy="633111"/>
            </a:xfrm>
            <a:custGeom>
              <a:avLst/>
              <a:gdLst/>
              <a:ahLst/>
              <a:cxnLst/>
              <a:rect l="l" t="t" r="r" b="b"/>
              <a:pathLst>
                <a:path w="26562" h="36085" extrusionOk="0">
                  <a:moveTo>
                    <a:pt x="14673" y="822"/>
                  </a:moveTo>
                  <a:cubicBezTo>
                    <a:pt x="15938" y="822"/>
                    <a:pt x="17172" y="960"/>
                    <a:pt x="18300" y="1222"/>
                  </a:cubicBezTo>
                  <a:cubicBezTo>
                    <a:pt x="24423" y="2661"/>
                    <a:pt x="26267" y="9706"/>
                    <a:pt x="24201" y="15017"/>
                  </a:cubicBezTo>
                  <a:cubicBezTo>
                    <a:pt x="21914" y="20771"/>
                    <a:pt x="16640" y="24239"/>
                    <a:pt x="11550" y="27300"/>
                  </a:cubicBezTo>
                  <a:cubicBezTo>
                    <a:pt x="11255" y="27484"/>
                    <a:pt x="11328" y="27964"/>
                    <a:pt x="11660" y="28075"/>
                  </a:cubicBezTo>
                  <a:cubicBezTo>
                    <a:pt x="11627" y="28207"/>
                    <a:pt x="11771" y="28339"/>
                    <a:pt x="11934" y="28339"/>
                  </a:cubicBezTo>
                  <a:cubicBezTo>
                    <a:pt x="11953" y="28339"/>
                    <a:pt x="11973" y="28337"/>
                    <a:pt x="11992" y="28333"/>
                  </a:cubicBezTo>
                  <a:cubicBezTo>
                    <a:pt x="13910" y="27927"/>
                    <a:pt x="15791" y="27448"/>
                    <a:pt x="17709" y="26968"/>
                  </a:cubicBezTo>
                  <a:cubicBezTo>
                    <a:pt x="19113" y="26609"/>
                    <a:pt x="21269" y="25585"/>
                    <a:pt x="22922" y="25585"/>
                  </a:cubicBezTo>
                  <a:cubicBezTo>
                    <a:pt x="23137" y="25585"/>
                    <a:pt x="23343" y="25602"/>
                    <a:pt x="23537" y="25640"/>
                  </a:cubicBezTo>
                  <a:cubicBezTo>
                    <a:pt x="25824" y="26046"/>
                    <a:pt x="25418" y="29476"/>
                    <a:pt x="25160" y="31136"/>
                  </a:cubicBezTo>
                  <a:cubicBezTo>
                    <a:pt x="24755" y="33866"/>
                    <a:pt x="22947" y="35120"/>
                    <a:pt x="20328" y="35267"/>
                  </a:cubicBezTo>
                  <a:cubicBezTo>
                    <a:pt x="19608" y="35306"/>
                    <a:pt x="18884" y="35322"/>
                    <a:pt x="18158" y="35322"/>
                  </a:cubicBezTo>
                  <a:cubicBezTo>
                    <a:pt x="15429" y="35322"/>
                    <a:pt x="12673" y="35096"/>
                    <a:pt x="9964" y="35009"/>
                  </a:cubicBezTo>
                  <a:cubicBezTo>
                    <a:pt x="8377" y="34935"/>
                    <a:pt x="6459" y="35009"/>
                    <a:pt x="5058" y="34087"/>
                  </a:cubicBezTo>
                  <a:cubicBezTo>
                    <a:pt x="2771" y="32612"/>
                    <a:pt x="3546" y="29329"/>
                    <a:pt x="4652" y="27374"/>
                  </a:cubicBezTo>
                  <a:cubicBezTo>
                    <a:pt x="6459" y="24239"/>
                    <a:pt x="9632" y="22394"/>
                    <a:pt x="12656" y="20587"/>
                  </a:cubicBezTo>
                  <a:cubicBezTo>
                    <a:pt x="15054" y="19148"/>
                    <a:pt x="17931" y="17599"/>
                    <a:pt x="19369" y="15091"/>
                  </a:cubicBezTo>
                  <a:cubicBezTo>
                    <a:pt x="20365" y="13394"/>
                    <a:pt x="20365" y="11366"/>
                    <a:pt x="18853" y="9964"/>
                  </a:cubicBezTo>
                  <a:cubicBezTo>
                    <a:pt x="17981" y="9177"/>
                    <a:pt x="16961" y="8868"/>
                    <a:pt x="15908" y="8868"/>
                  </a:cubicBezTo>
                  <a:cubicBezTo>
                    <a:pt x="15135" y="8868"/>
                    <a:pt x="14343" y="9035"/>
                    <a:pt x="13578" y="9300"/>
                  </a:cubicBezTo>
                  <a:cubicBezTo>
                    <a:pt x="13578" y="9220"/>
                    <a:pt x="13502" y="9160"/>
                    <a:pt x="13431" y="9160"/>
                  </a:cubicBezTo>
                  <a:cubicBezTo>
                    <a:pt x="13404" y="9160"/>
                    <a:pt x="13378" y="9169"/>
                    <a:pt x="13357" y="9189"/>
                  </a:cubicBezTo>
                  <a:cubicBezTo>
                    <a:pt x="11070" y="10222"/>
                    <a:pt x="10074" y="11734"/>
                    <a:pt x="8451" y="13505"/>
                  </a:cubicBezTo>
                  <a:cubicBezTo>
                    <a:pt x="8046" y="14058"/>
                    <a:pt x="7492" y="14501"/>
                    <a:pt x="6865" y="14722"/>
                  </a:cubicBezTo>
                  <a:lnTo>
                    <a:pt x="4320" y="13800"/>
                  </a:lnTo>
                  <a:cubicBezTo>
                    <a:pt x="3693" y="13321"/>
                    <a:pt x="3214" y="12177"/>
                    <a:pt x="2992" y="11439"/>
                  </a:cubicBezTo>
                  <a:cubicBezTo>
                    <a:pt x="2697" y="10112"/>
                    <a:pt x="2734" y="8710"/>
                    <a:pt x="3177" y="7456"/>
                  </a:cubicBezTo>
                  <a:cubicBezTo>
                    <a:pt x="4693" y="2790"/>
                    <a:pt x="9898" y="822"/>
                    <a:pt x="14673" y="822"/>
                  </a:cubicBezTo>
                  <a:close/>
                  <a:moveTo>
                    <a:pt x="14768" y="0"/>
                  </a:moveTo>
                  <a:cubicBezTo>
                    <a:pt x="7731" y="0"/>
                    <a:pt x="1" y="4495"/>
                    <a:pt x="2291" y="11882"/>
                  </a:cubicBezTo>
                  <a:cubicBezTo>
                    <a:pt x="2843" y="13605"/>
                    <a:pt x="4360" y="15489"/>
                    <a:pt x="6271" y="15489"/>
                  </a:cubicBezTo>
                  <a:cubicBezTo>
                    <a:pt x="6406" y="15489"/>
                    <a:pt x="6542" y="15479"/>
                    <a:pt x="6681" y="15460"/>
                  </a:cubicBezTo>
                  <a:cubicBezTo>
                    <a:pt x="7714" y="15349"/>
                    <a:pt x="8414" y="14685"/>
                    <a:pt x="9041" y="13948"/>
                  </a:cubicBezTo>
                  <a:cubicBezTo>
                    <a:pt x="10148" y="12583"/>
                    <a:pt x="11107" y="11329"/>
                    <a:pt x="12398" y="10259"/>
                  </a:cubicBezTo>
                  <a:cubicBezTo>
                    <a:pt x="12468" y="10329"/>
                    <a:pt x="12538" y="10355"/>
                    <a:pt x="12618" y="10355"/>
                  </a:cubicBezTo>
                  <a:cubicBezTo>
                    <a:pt x="12664" y="10355"/>
                    <a:pt x="12713" y="10346"/>
                    <a:pt x="12767" y="10333"/>
                  </a:cubicBezTo>
                  <a:cubicBezTo>
                    <a:pt x="13636" y="9939"/>
                    <a:pt x="14730" y="9641"/>
                    <a:pt x="15779" y="9641"/>
                  </a:cubicBezTo>
                  <a:cubicBezTo>
                    <a:pt x="17090" y="9641"/>
                    <a:pt x="18328" y="10107"/>
                    <a:pt x="18964" y="11439"/>
                  </a:cubicBezTo>
                  <a:cubicBezTo>
                    <a:pt x="20181" y="13948"/>
                    <a:pt x="17562" y="16234"/>
                    <a:pt x="15828" y="17562"/>
                  </a:cubicBezTo>
                  <a:cubicBezTo>
                    <a:pt x="13357" y="19444"/>
                    <a:pt x="10443" y="20734"/>
                    <a:pt x="7972" y="22616"/>
                  </a:cubicBezTo>
                  <a:cubicBezTo>
                    <a:pt x="5058" y="24829"/>
                    <a:pt x="521" y="30325"/>
                    <a:pt x="3767" y="34050"/>
                  </a:cubicBezTo>
                  <a:cubicBezTo>
                    <a:pt x="5021" y="35489"/>
                    <a:pt x="7123" y="35673"/>
                    <a:pt x="8931" y="35784"/>
                  </a:cubicBezTo>
                  <a:cubicBezTo>
                    <a:pt x="12177" y="35931"/>
                    <a:pt x="15496" y="36042"/>
                    <a:pt x="18779" y="36079"/>
                  </a:cubicBezTo>
                  <a:cubicBezTo>
                    <a:pt x="18963" y="36082"/>
                    <a:pt x="19150" y="36084"/>
                    <a:pt x="19337" y="36084"/>
                  </a:cubicBezTo>
                  <a:cubicBezTo>
                    <a:pt x="21252" y="36084"/>
                    <a:pt x="23297" y="35863"/>
                    <a:pt x="24607" y="34419"/>
                  </a:cubicBezTo>
                  <a:cubicBezTo>
                    <a:pt x="26046" y="32833"/>
                    <a:pt x="26156" y="30435"/>
                    <a:pt x="26119" y="28407"/>
                  </a:cubicBezTo>
                  <a:cubicBezTo>
                    <a:pt x="26049" y="26460"/>
                    <a:pt x="25299" y="24820"/>
                    <a:pt x="23186" y="24820"/>
                  </a:cubicBezTo>
                  <a:cubicBezTo>
                    <a:pt x="23097" y="24820"/>
                    <a:pt x="23005" y="24823"/>
                    <a:pt x="22910" y="24829"/>
                  </a:cubicBezTo>
                  <a:cubicBezTo>
                    <a:pt x="21398" y="24903"/>
                    <a:pt x="19812" y="25530"/>
                    <a:pt x="18300" y="25935"/>
                  </a:cubicBezTo>
                  <a:cubicBezTo>
                    <a:pt x="16418" y="26452"/>
                    <a:pt x="14574" y="26968"/>
                    <a:pt x="12730" y="27521"/>
                  </a:cubicBezTo>
                  <a:cubicBezTo>
                    <a:pt x="17377" y="24755"/>
                    <a:pt x="21988" y="21472"/>
                    <a:pt x="24386" y="16493"/>
                  </a:cubicBezTo>
                  <a:cubicBezTo>
                    <a:pt x="26562" y="11993"/>
                    <a:pt x="26451" y="6275"/>
                    <a:pt x="22652" y="2661"/>
                  </a:cubicBezTo>
                  <a:cubicBezTo>
                    <a:pt x="20735" y="844"/>
                    <a:pt x="17816" y="0"/>
                    <a:pt x="14768" y="0"/>
                  </a:cubicBezTo>
                  <a:close/>
                </a:path>
              </a:pathLst>
            </a:custGeom>
            <a:grp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grpSp>
      <p:sp>
        <p:nvSpPr>
          <p:cNvPr id="31" name="Google Shape;1402;p55">
            <a:extLst>
              <a:ext uri="{FF2B5EF4-FFF2-40B4-BE49-F238E27FC236}">
                <a16:creationId xmlns:a16="http://schemas.microsoft.com/office/drawing/2014/main" id="{B5E13B70-9B21-45FF-893D-48CDE23C0A82}"/>
              </a:ext>
            </a:extLst>
          </p:cNvPr>
          <p:cNvSpPr txBox="1">
            <a:spLocks/>
          </p:cNvSpPr>
          <p:nvPr/>
        </p:nvSpPr>
        <p:spPr>
          <a:xfrm>
            <a:off x="1075893" y="4044669"/>
            <a:ext cx="2451078" cy="947210"/>
          </a:xfrm>
          <a:prstGeom prst="rect">
            <a:avLst/>
          </a:prstGeom>
        </p:spPr>
        <p:txBody>
          <a:bodyPr spcFirstLastPara="1" wrap="square" lIns="91425" tIns="91425" rIns="91425" bIns="91425" anchor="t" anchorCtr="0">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indent="-108000" algn="just">
              <a:lnSpc>
                <a:spcPts val="3200"/>
              </a:lnSpc>
              <a:spcBef>
                <a:spcPts val="0"/>
              </a:spcBef>
            </a:pPr>
            <a:r>
              <a:rPr lang="zh-TW" altLang="en-US" sz="2400" dirty="0">
                <a:latin typeface="微軟正黑體" panose="020B0604030504040204" pitchFamily="34" charset="-120"/>
                <a:ea typeface="微軟正黑體" panose="020B0604030504040204" pitchFamily="34" charset="-120"/>
              </a:rPr>
              <a:t>依</a:t>
            </a:r>
            <a:r>
              <a:rPr lang="zh-TW" altLang="en-US" sz="2400" b="1" dirty="0">
                <a:latin typeface="微軟正黑體" panose="020B0604030504040204" pitchFamily="34" charset="-120"/>
                <a:ea typeface="微軟正黑體" panose="020B0604030504040204" pitchFamily="34" charset="-120"/>
              </a:rPr>
              <a:t>政府採購法</a:t>
            </a:r>
            <a:r>
              <a:rPr lang="zh-TW" altLang="en-US" sz="2400" dirty="0">
                <a:latin typeface="微軟正黑體" panose="020B0604030504040204" pitchFamily="34" charset="-120"/>
                <a:ea typeface="微軟正黑體" panose="020B0604030504040204" pitchFamily="34" charset="-120"/>
              </a:rPr>
              <a:t>以</a:t>
            </a:r>
            <a:r>
              <a:rPr lang="zh-TW" altLang="en-US" sz="2400" b="1" dirty="0">
                <a:solidFill>
                  <a:srgbClr val="FF3399"/>
                </a:solidFill>
                <a:latin typeface="微軟正黑體" panose="020B0604030504040204" pitchFamily="34" charset="-120"/>
                <a:ea typeface="微軟正黑體" panose="020B0604030504040204" pitchFamily="34" charset="-120"/>
              </a:rPr>
              <a:t>公告</a:t>
            </a:r>
            <a:r>
              <a:rPr lang="zh-TW" altLang="en-US" sz="2400" dirty="0">
                <a:latin typeface="微軟正黑體" panose="020B0604030504040204" pitchFamily="34" charset="-120"/>
                <a:ea typeface="微軟正黑體" panose="020B0604030504040204" pitchFamily="34" charset="-120"/>
              </a:rPr>
              <a:t>辦理採購。</a:t>
            </a:r>
          </a:p>
        </p:txBody>
      </p:sp>
      <p:sp>
        <p:nvSpPr>
          <p:cNvPr id="32" name="Google Shape;1419;p55">
            <a:extLst>
              <a:ext uri="{FF2B5EF4-FFF2-40B4-BE49-F238E27FC236}">
                <a16:creationId xmlns:a16="http://schemas.microsoft.com/office/drawing/2014/main" id="{4C343123-6C06-4013-9677-F3E872E06733}"/>
              </a:ext>
            </a:extLst>
          </p:cNvPr>
          <p:cNvSpPr txBox="1">
            <a:spLocks/>
          </p:cNvSpPr>
          <p:nvPr/>
        </p:nvSpPr>
        <p:spPr>
          <a:xfrm>
            <a:off x="3999289" y="4037841"/>
            <a:ext cx="3110638" cy="2141175"/>
          </a:xfrm>
          <a:prstGeom prst="rect">
            <a:avLst/>
          </a:prstGeom>
        </p:spPr>
        <p:txBody>
          <a:bodyPr spcFirstLastPara="1" wrap="square" lIns="91425" tIns="91425" rIns="91425" bIns="91425" anchor="t" anchorCtr="0">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indent="-108000" algn="just">
              <a:lnSpc>
                <a:spcPts val="3200"/>
              </a:lnSpc>
              <a:spcBef>
                <a:spcPts val="0"/>
              </a:spcBef>
            </a:pPr>
            <a:r>
              <a:rPr lang="zh-TW" altLang="en-US" sz="2400" dirty="0">
                <a:latin typeface="微軟正黑體" panose="020B0604030504040204" pitchFamily="34" charset="-120"/>
                <a:ea typeface="微軟正黑體" panose="020B0604030504040204" pitchFamily="34" charset="-120"/>
              </a:rPr>
              <a:t>依法令經</a:t>
            </a:r>
            <a:r>
              <a:rPr lang="zh-TW" altLang="en-US" sz="2400" b="1" dirty="0">
                <a:solidFill>
                  <a:srgbClr val="FF3399"/>
                </a:solidFill>
                <a:latin typeface="微軟正黑體" panose="020B0604030504040204" pitchFamily="34" charset="-120"/>
                <a:ea typeface="微軟正黑體" panose="020B0604030504040204" pitchFamily="34" charset="-120"/>
              </a:rPr>
              <a:t>公平競爭</a:t>
            </a:r>
            <a:r>
              <a:rPr lang="zh-TW" altLang="en-US" sz="2400" dirty="0">
                <a:latin typeface="微軟正黑體" panose="020B0604030504040204" pitchFamily="34" charset="-120"/>
                <a:ea typeface="微軟正黑體" panose="020B0604030504040204" pitchFamily="34" charset="-120"/>
              </a:rPr>
              <a:t>，以公告辦理採購。</a:t>
            </a:r>
          </a:p>
          <a:p>
            <a:pPr marL="72000" indent="-72000" algn="just">
              <a:lnSpc>
                <a:spcPts val="3000"/>
              </a:lnSpc>
              <a:spcBef>
                <a:spcPts val="600"/>
              </a:spcBef>
            </a:pPr>
            <a:r>
              <a:rPr lang="en-US" altLang="zh-TW" sz="2400" b="1" dirty="0">
                <a:solidFill>
                  <a:schemeClr val="accent2">
                    <a:lumMod val="50000"/>
                  </a:schemeClr>
                </a:solidFill>
                <a:latin typeface="微軟正黑體" panose="020B0604030504040204" pitchFamily="34" charset="-120"/>
                <a:ea typeface="微軟正黑體" panose="020B0604030504040204" pitchFamily="34" charset="-120"/>
              </a:rPr>
              <a:t>Ex</a:t>
            </a:r>
            <a:r>
              <a:rPr lang="zh-TW" altLang="en-US" sz="2400" b="1" dirty="0">
                <a:solidFill>
                  <a:schemeClr val="accent2">
                    <a:lumMod val="50000"/>
                  </a:schemeClr>
                </a:solidFill>
                <a:latin typeface="微軟正黑體" panose="020B0604030504040204" pitchFamily="34" charset="-120"/>
                <a:ea typeface="微軟正黑體" panose="020B0604030504040204" pitchFamily="34" charset="-120"/>
              </a:rPr>
              <a:t>：向財政部國產署標租國有非公用土地</a:t>
            </a:r>
          </a:p>
        </p:txBody>
      </p:sp>
      <p:sp>
        <p:nvSpPr>
          <p:cNvPr id="33" name="Google Shape;1423;p55">
            <a:extLst>
              <a:ext uri="{FF2B5EF4-FFF2-40B4-BE49-F238E27FC236}">
                <a16:creationId xmlns:a16="http://schemas.microsoft.com/office/drawing/2014/main" id="{942B1817-5327-47D2-B76B-1B745234F1E1}"/>
              </a:ext>
            </a:extLst>
          </p:cNvPr>
          <p:cNvSpPr txBox="1">
            <a:spLocks/>
          </p:cNvSpPr>
          <p:nvPr/>
        </p:nvSpPr>
        <p:spPr>
          <a:xfrm>
            <a:off x="7613585" y="3954387"/>
            <a:ext cx="3913698" cy="2338671"/>
          </a:xfrm>
          <a:prstGeom prst="rect">
            <a:avLst/>
          </a:prstGeom>
        </p:spPr>
        <p:txBody>
          <a:bodyPr spcFirstLastPara="1" wrap="square" lIns="91425" tIns="91425" rIns="91425" bIns="91425" anchor="t" anchorCtr="0">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indent="-108000" algn="just">
              <a:lnSpc>
                <a:spcPts val="3000"/>
              </a:lnSpc>
              <a:spcBef>
                <a:spcPts val="0"/>
              </a:spcBef>
            </a:pPr>
            <a:r>
              <a:rPr lang="zh-TW" altLang="en-US" sz="2400" dirty="0">
                <a:latin typeface="微軟正黑體" panose="020B0604030504040204" pitchFamily="34" charset="-120"/>
                <a:ea typeface="微軟正黑體" panose="020B0604030504040204" pitchFamily="34" charset="-120"/>
              </a:rPr>
              <a:t>基於</a:t>
            </a:r>
            <a:r>
              <a:rPr lang="zh-TW" altLang="en-US" sz="2400" b="1" dirty="0">
                <a:solidFill>
                  <a:srgbClr val="FF3399"/>
                </a:solidFill>
                <a:latin typeface="微軟正黑體" panose="020B0604030504040204" pitchFamily="34" charset="-120"/>
                <a:ea typeface="微軟正黑體" panose="020B0604030504040204" pitchFamily="34" charset="-120"/>
              </a:rPr>
              <a:t>法定身分</a:t>
            </a:r>
            <a:r>
              <a:rPr lang="zh-TW" altLang="en-US" sz="2400" dirty="0">
                <a:latin typeface="微軟正黑體" panose="020B0604030504040204" pitchFamily="34" charset="-120"/>
                <a:ea typeface="微軟正黑體" panose="020B0604030504040204" pitchFamily="34" charset="-120"/>
              </a:rPr>
              <a:t>依法令申請、對於關係人依法令以</a:t>
            </a:r>
            <a:r>
              <a:rPr lang="zh-TW" altLang="en-US" sz="2400" b="1" dirty="0">
                <a:solidFill>
                  <a:srgbClr val="FF3399"/>
                </a:solidFill>
                <a:latin typeface="微軟正黑體" panose="020B0604030504040204" pitchFamily="34" charset="-120"/>
                <a:ea typeface="微軟正黑體" panose="020B0604030504040204" pitchFamily="34" charset="-120"/>
              </a:rPr>
              <a:t>公開公平</a:t>
            </a:r>
            <a:r>
              <a:rPr lang="zh-TW" altLang="en-US" sz="2400" dirty="0">
                <a:latin typeface="微軟正黑體" panose="020B0604030504040204" pitchFamily="34" charset="-120"/>
                <a:ea typeface="微軟正黑體" panose="020B0604030504040204" pitchFamily="34" charset="-120"/>
              </a:rPr>
              <a:t>方式，或</a:t>
            </a:r>
            <a:r>
              <a:rPr lang="zh-TW" altLang="en-US" sz="2400" b="1" dirty="0">
                <a:solidFill>
                  <a:srgbClr val="FF3399"/>
                </a:solidFill>
                <a:latin typeface="微軟正黑體" panose="020B0604030504040204" pitchFamily="34" charset="-120"/>
                <a:ea typeface="微軟正黑體" panose="020B0604030504040204" pitchFamily="34" charset="-120"/>
              </a:rPr>
              <a:t>禁止反不利公益</a:t>
            </a:r>
            <a:r>
              <a:rPr lang="zh-TW" altLang="en-US" sz="2400" dirty="0">
                <a:latin typeface="微軟正黑體" panose="020B0604030504040204" pitchFamily="34" charset="-120"/>
                <a:ea typeface="微軟正黑體" panose="020B0604030504040204" pitchFamily="34" charset="-120"/>
              </a:rPr>
              <a:t>之補助。</a:t>
            </a:r>
            <a:endParaRPr lang="en-US" altLang="zh-TW" sz="2400" dirty="0">
              <a:latin typeface="微軟正黑體" panose="020B0604030504040204" pitchFamily="34" charset="-120"/>
              <a:ea typeface="微軟正黑體" panose="020B0604030504040204" pitchFamily="34" charset="-120"/>
            </a:endParaRPr>
          </a:p>
          <a:p>
            <a:pPr marL="72000" indent="-72000" algn="just">
              <a:lnSpc>
                <a:spcPts val="2600"/>
              </a:lnSpc>
              <a:spcBef>
                <a:spcPts val="600"/>
              </a:spcBef>
            </a:pPr>
            <a:r>
              <a:rPr lang="en-US" altLang="zh-TW" sz="2400" b="1" dirty="0">
                <a:solidFill>
                  <a:schemeClr val="accent2">
                    <a:lumMod val="50000"/>
                  </a:schemeClr>
                </a:solidFill>
                <a:latin typeface="微軟正黑體" panose="020B0604030504040204" pitchFamily="34" charset="-120"/>
                <a:ea typeface="微軟正黑體" panose="020B0604030504040204" pitchFamily="34" charset="-120"/>
              </a:rPr>
              <a:t>Ex</a:t>
            </a:r>
            <a:r>
              <a:rPr lang="zh-TW" altLang="en-US" sz="2400" b="1" dirty="0">
                <a:solidFill>
                  <a:schemeClr val="accent2">
                    <a:lumMod val="50000"/>
                  </a:schemeClr>
                </a:solidFill>
                <a:latin typeface="微軟正黑體" panose="020B0604030504040204" pitchFamily="34" charset="-120"/>
                <a:ea typeface="微軟正黑體" panose="020B0604030504040204" pitchFamily="34" charset="-120"/>
              </a:rPr>
              <a:t>：生育補助、子女教育補助、本公司睦鄰工作要點</a:t>
            </a:r>
            <a:endParaRPr lang="en-US" altLang="zh-TW" sz="2000" dirty="0">
              <a:latin typeface="微軟正黑體" panose="020B0604030504040204" pitchFamily="34" charset="-120"/>
              <a:ea typeface="微軟正黑體" panose="020B0604030504040204" pitchFamily="34" charset="-120"/>
            </a:endParaRPr>
          </a:p>
        </p:txBody>
      </p:sp>
      <p:sp>
        <p:nvSpPr>
          <p:cNvPr id="34" name="矩形 33">
            <a:extLst>
              <a:ext uri="{FF2B5EF4-FFF2-40B4-BE49-F238E27FC236}">
                <a16:creationId xmlns:a16="http://schemas.microsoft.com/office/drawing/2014/main" id="{33B35768-D12B-40BB-90C9-29721B2B0A4A}"/>
              </a:ext>
            </a:extLst>
          </p:cNvPr>
          <p:cNvSpPr/>
          <p:nvPr/>
        </p:nvSpPr>
        <p:spPr>
          <a:xfrm>
            <a:off x="11593822" y="6164385"/>
            <a:ext cx="503423" cy="523501"/>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altLang="zh-TW" sz="2400" b="1" dirty="0"/>
              <a:t>13</a:t>
            </a:r>
            <a:endParaRPr lang="zh-TW" altLang="en-US" sz="2400" b="1" dirty="0"/>
          </a:p>
        </p:txBody>
      </p:sp>
    </p:spTree>
    <p:extLst>
      <p:ext uri="{BB962C8B-B14F-4D97-AF65-F5344CB8AC3E}">
        <p14:creationId xmlns:p14="http://schemas.microsoft.com/office/powerpoint/2010/main" val="342412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099"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0" name="矩形 3"/>
          <p:cNvSpPr>
            <a:spLocks noChangeArrowheads="1"/>
          </p:cNvSpPr>
          <p:nvPr/>
        </p:nvSpPr>
        <p:spPr bwMode="auto">
          <a:xfrm>
            <a:off x="0" y="0"/>
            <a:ext cx="12192000" cy="2117725"/>
          </a:xfrm>
          <a:prstGeom prst="rect">
            <a:avLst/>
          </a:prstGeom>
          <a:solidFill>
            <a:srgbClr val="FF4664"/>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1" name="矩形 4"/>
          <p:cNvSpPr>
            <a:spLocks noChangeArrowheads="1"/>
          </p:cNvSpPr>
          <p:nvPr/>
        </p:nvSpPr>
        <p:spPr bwMode="auto">
          <a:xfrm>
            <a:off x="0" y="4740275"/>
            <a:ext cx="12192000" cy="2117725"/>
          </a:xfrm>
          <a:prstGeom prst="rect">
            <a:avLst/>
          </a:prstGeom>
          <a:solidFill>
            <a:srgbClr val="FFA146"/>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2" name="矩形 10"/>
          <p:cNvSpPr>
            <a:spLocks noChangeArrowheads="1"/>
          </p:cNvSpPr>
          <p:nvPr/>
        </p:nvSpPr>
        <p:spPr bwMode="auto">
          <a:xfrm>
            <a:off x="294678" y="237661"/>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3" name="文本框 1"/>
          <p:cNvSpPr>
            <a:spLocks noChangeArrowheads="1"/>
          </p:cNvSpPr>
          <p:nvPr/>
        </p:nvSpPr>
        <p:spPr bwMode="auto">
          <a:xfrm>
            <a:off x="806125" y="423089"/>
            <a:ext cx="97001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eaLnBrk="1" hangingPunct="1">
              <a:defRPr/>
            </a:pPr>
            <a:r>
              <a:rPr kumimoji="0" lang="zh-TW" altLang="en-US" sz="4800" b="1" i="0" u="none" strike="noStrike" kern="1200" cap="none" spc="0" normalizeH="0" baseline="0" noProof="0" dirty="0">
                <a:ln>
                  <a:noFill/>
                </a:ln>
                <a:solidFill>
                  <a:srgbClr val="3D6869"/>
                </a:solidFill>
                <a:effectLst/>
                <a:uLnTx/>
                <a:uFillTx/>
                <a:latin typeface="微軟正黑體" panose="020B0604030504040204" pitchFamily="34" charset="-120"/>
                <a:ea typeface="微軟正黑體" panose="020B0604030504040204" pitchFamily="34" charset="-120"/>
                <a:cs typeface="+mn-cs"/>
                <a:sym typeface="Broadway" panose="02020500000000000000" pitchFamily="18" charset="0"/>
              </a:rPr>
              <a:t>相關規定</a:t>
            </a:r>
            <a:r>
              <a:rPr kumimoji="0" lang="en-US" altLang="zh-TW" sz="4800" b="1" i="0" u="none" strike="noStrike" kern="1200" cap="none" spc="0" normalizeH="0" baseline="0" noProof="0" dirty="0">
                <a:ln>
                  <a:noFill/>
                </a:ln>
                <a:solidFill>
                  <a:srgbClr val="3D6869"/>
                </a:solidFill>
                <a:effectLst/>
                <a:uLnTx/>
                <a:uFillTx/>
                <a:latin typeface="微軟正黑體" panose="020B0604030504040204" pitchFamily="34" charset="-120"/>
                <a:ea typeface="微軟正黑體" panose="020B0604030504040204" pitchFamily="34" charset="-120"/>
                <a:cs typeface="+mn-cs"/>
                <a:sym typeface="Broadway" panose="02020500000000000000" pitchFamily="18" charset="0"/>
              </a:rPr>
              <a:t>-</a:t>
            </a:r>
            <a:r>
              <a:rPr lang="zh-TW" altLang="en-US" sz="4800" b="1" dirty="0">
                <a:solidFill>
                  <a:srgbClr val="3D6869"/>
                </a:solidFill>
                <a:latin typeface="微軟正黑體" panose="020B0604030504040204" pitchFamily="34" charset="-120"/>
                <a:ea typeface="微軟正黑體" panose="020B0604030504040204" pitchFamily="34" charset="-120"/>
                <a:sym typeface="Franklin Gothic Book" pitchFamily="34" charset="0"/>
              </a:rPr>
              <a:t>公職人員利益衝突迴避法</a:t>
            </a:r>
            <a:endParaRPr lang="zh-CN" altLang="en-US" sz="4800" b="1" dirty="0">
              <a:solidFill>
                <a:srgbClr val="3D6869"/>
              </a:solidFill>
              <a:latin typeface="微軟正黑體" panose="020B0604030504040204" pitchFamily="34" charset="-120"/>
              <a:ea typeface="微軟正黑體" panose="020B0604030504040204" pitchFamily="34" charset="-120"/>
              <a:sym typeface="Broadway" panose="02020500000000000000" pitchFamily="18" charset="0"/>
            </a:endParaRPr>
          </a:p>
        </p:txBody>
      </p:sp>
      <p:sp>
        <p:nvSpPr>
          <p:cNvPr id="20" name="Google Shape;1415;p55">
            <a:extLst>
              <a:ext uri="{FF2B5EF4-FFF2-40B4-BE49-F238E27FC236}">
                <a16:creationId xmlns:a16="http://schemas.microsoft.com/office/drawing/2014/main" id="{EA31B84A-468C-4D3B-A9BF-A66566D13E02}"/>
              </a:ext>
            </a:extLst>
          </p:cNvPr>
          <p:cNvSpPr txBox="1">
            <a:spLocks/>
          </p:cNvSpPr>
          <p:nvPr/>
        </p:nvSpPr>
        <p:spPr>
          <a:xfrm>
            <a:off x="1313272" y="2344947"/>
            <a:ext cx="10172711" cy="388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Montserrat"/>
              <a:buNone/>
              <a:defRPr sz="2000" b="1" i="0" u="none" strike="noStrike" cap="none">
                <a:solidFill>
                  <a:schemeClr val="dk1"/>
                </a:solidFill>
                <a:latin typeface="Kalam"/>
                <a:ea typeface="Kalam"/>
                <a:cs typeface="Kalam"/>
                <a:sym typeface="Kalam"/>
              </a:defRPr>
            </a:lvl1pPr>
            <a:lvl2pPr marL="914400" marR="0" lvl="1"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2pPr>
            <a:lvl3pPr marL="1371600" marR="0" lvl="2"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3pPr>
            <a:lvl4pPr marL="1828800" marR="0" lvl="3"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4pPr>
            <a:lvl5pPr marL="2286000" marR="0" lvl="4"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5pPr>
            <a:lvl6pPr marL="2743200" marR="0" lvl="5"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6pPr>
            <a:lvl7pPr marL="3200400" marR="0" lvl="6"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7pPr>
            <a:lvl8pPr marL="3657600" marR="0" lvl="7"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8pPr>
            <a:lvl9pPr marL="4114800" marR="0" lvl="8"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9pPr>
          </a:lstStyle>
          <a:p>
            <a:pPr marL="0" indent="0">
              <a:lnSpc>
                <a:spcPts val="100"/>
              </a:lnSpc>
            </a:pPr>
            <a:r>
              <a:rPr lang="zh-TW" altLang="en-US" sz="2800" dirty="0">
                <a:latin typeface="微軟正黑體" panose="020B0604030504040204" pitchFamily="34" charset="-120"/>
                <a:ea typeface="微軟正黑體" panose="020B0604030504040204" pitchFamily="34" charset="-120"/>
              </a:rPr>
              <a:t>原則：</a:t>
            </a:r>
            <a:r>
              <a:rPr lang="zh-TW" altLang="en-US" sz="2800" dirty="0">
                <a:solidFill>
                  <a:srgbClr val="FF0000"/>
                </a:solidFill>
                <a:latin typeface="微軟正黑體" panose="020B0604030504040204" pitchFamily="34" charset="-120"/>
                <a:ea typeface="微軟正黑體" panose="020B0604030504040204" pitchFamily="34" charset="-120"/>
              </a:rPr>
              <a:t>不得</a:t>
            </a:r>
            <a:r>
              <a:rPr lang="zh-TW" altLang="en-US" sz="2800" dirty="0">
                <a:latin typeface="微軟正黑體" panose="020B0604030504040204" pitchFamily="34" charset="-120"/>
                <a:ea typeface="微軟正黑體" panose="020B0604030504040204" pitchFamily="34" charset="-120"/>
              </a:rPr>
              <a:t>「補助、買賣、承攬或其他具有對價之交易行為」。</a:t>
            </a:r>
            <a:endParaRPr lang="en-US" sz="2800" dirty="0">
              <a:latin typeface="微軟正黑體" panose="020B0604030504040204" pitchFamily="34" charset="-120"/>
              <a:ea typeface="微軟正黑體" panose="020B0604030504040204" pitchFamily="34" charset="-120"/>
            </a:endParaRPr>
          </a:p>
        </p:txBody>
      </p:sp>
      <p:sp>
        <p:nvSpPr>
          <p:cNvPr id="21" name="Google Shape;1415;p55">
            <a:extLst>
              <a:ext uri="{FF2B5EF4-FFF2-40B4-BE49-F238E27FC236}">
                <a16:creationId xmlns:a16="http://schemas.microsoft.com/office/drawing/2014/main" id="{26B18D89-09FA-4077-85AF-4E4DC2A7ADB6}"/>
              </a:ext>
            </a:extLst>
          </p:cNvPr>
          <p:cNvSpPr txBox="1">
            <a:spLocks/>
          </p:cNvSpPr>
          <p:nvPr/>
        </p:nvSpPr>
        <p:spPr>
          <a:xfrm>
            <a:off x="1313272" y="2765111"/>
            <a:ext cx="7480323" cy="53065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Montserrat"/>
              <a:buNone/>
              <a:defRPr sz="2000" b="1" i="0" u="none" strike="noStrike" cap="none">
                <a:solidFill>
                  <a:schemeClr val="dk1"/>
                </a:solidFill>
                <a:latin typeface="Kalam"/>
                <a:ea typeface="Kalam"/>
                <a:cs typeface="Kalam"/>
                <a:sym typeface="Kalam"/>
              </a:defRPr>
            </a:lvl1pPr>
            <a:lvl2pPr marL="914400" marR="0" lvl="1"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2pPr>
            <a:lvl3pPr marL="1371600" marR="0" lvl="2"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3pPr>
            <a:lvl4pPr marL="1828800" marR="0" lvl="3"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4pPr>
            <a:lvl5pPr marL="2286000" marR="0" lvl="4"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5pPr>
            <a:lvl6pPr marL="2743200" marR="0" lvl="5"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6pPr>
            <a:lvl7pPr marL="3200400" marR="0" lvl="6"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7pPr>
            <a:lvl8pPr marL="3657600" marR="0" lvl="7"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8pPr>
            <a:lvl9pPr marL="4114800" marR="0" lvl="8"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9pPr>
          </a:lstStyle>
          <a:p>
            <a:pPr marL="0" indent="0" algn="l"/>
            <a:r>
              <a:rPr lang="zh-TW" altLang="en-US" sz="2800" dirty="0">
                <a:latin typeface="微軟正黑體" panose="020B0604030504040204" pitchFamily="34" charset="-120"/>
                <a:ea typeface="微軟正黑體" panose="020B0604030504040204" pitchFamily="34" charset="-120"/>
              </a:rPr>
              <a:t>例外：</a:t>
            </a:r>
            <a:r>
              <a:rPr lang="zh-TW" altLang="en-US" sz="2800" dirty="0">
                <a:solidFill>
                  <a:srgbClr val="00B0F0"/>
                </a:solidFill>
                <a:latin typeface="微軟正黑體" panose="020B0604030504040204" pitchFamily="34" charset="-120"/>
                <a:ea typeface="微軟正黑體" panose="020B0604030504040204" pitchFamily="34" charset="-120"/>
              </a:rPr>
              <a:t>允許</a:t>
            </a:r>
            <a:r>
              <a:rPr lang="zh-TW" altLang="en-US" sz="2800" dirty="0">
                <a:latin typeface="微軟正黑體" panose="020B0604030504040204" pitchFamily="34" charset="-120"/>
                <a:ea typeface="微軟正黑體" panose="020B0604030504040204" pitchFamily="34" charset="-120"/>
              </a:rPr>
              <a:t>下列 </a:t>
            </a:r>
            <a:r>
              <a:rPr lang="en-US" altLang="zh-TW" sz="2800" dirty="0">
                <a:latin typeface="微軟正黑體" panose="020B0604030504040204" pitchFamily="34" charset="-120"/>
                <a:ea typeface="微軟正黑體" panose="020B0604030504040204" pitchFamily="34" charset="-120"/>
              </a:rPr>
              <a:t>6</a:t>
            </a:r>
            <a:r>
              <a:rPr lang="zh-TW" altLang="en-US" sz="2800" dirty="0">
                <a:latin typeface="微軟正黑體" panose="020B0604030504040204" pitchFamily="34" charset="-120"/>
                <a:ea typeface="微軟正黑體" panose="020B0604030504040204" pitchFamily="34" charset="-120"/>
              </a:rPr>
              <a:t> 種情形，不受禁止規範</a:t>
            </a:r>
            <a:endParaRPr lang="en-US" sz="2800" dirty="0">
              <a:latin typeface="微軟正黑體" panose="020B0604030504040204" pitchFamily="34" charset="-120"/>
              <a:ea typeface="微軟正黑體" panose="020B0604030504040204" pitchFamily="34" charset="-120"/>
            </a:endParaRPr>
          </a:p>
        </p:txBody>
      </p:sp>
      <p:grpSp>
        <p:nvGrpSpPr>
          <p:cNvPr id="35" name="Google Shape;2097;p72">
            <a:extLst>
              <a:ext uri="{FF2B5EF4-FFF2-40B4-BE49-F238E27FC236}">
                <a16:creationId xmlns:a16="http://schemas.microsoft.com/office/drawing/2014/main" id="{F1E0B18C-4D3A-44B2-AD07-E8E25430B34C}"/>
              </a:ext>
            </a:extLst>
          </p:cNvPr>
          <p:cNvGrpSpPr/>
          <p:nvPr/>
        </p:nvGrpSpPr>
        <p:grpSpPr>
          <a:xfrm>
            <a:off x="2539430" y="3327286"/>
            <a:ext cx="445257" cy="598466"/>
            <a:chOff x="3734895" y="2077875"/>
            <a:chExt cx="476312" cy="673272"/>
          </a:xfrm>
        </p:grpSpPr>
        <p:sp>
          <p:nvSpPr>
            <p:cNvPr id="36" name="Google Shape;2098;p72">
              <a:extLst>
                <a:ext uri="{FF2B5EF4-FFF2-40B4-BE49-F238E27FC236}">
                  <a16:creationId xmlns:a16="http://schemas.microsoft.com/office/drawing/2014/main" id="{9942C6B4-F6C3-4247-AB8F-80B42B17C525}"/>
                </a:ext>
              </a:extLst>
            </p:cNvPr>
            <p:cNvSpPr/>
            <p:nvPr/>
          </p:nvSpPr>
          <p:spPr>
            <a:xfrm>
              <a:off x="3740720" y="2095473"/>
              <a:ext cx="453661" cy="641568"/>
            </a:xfrm>
            <a:custGeom>
              <a:avLst/>
              <a:gdLst/>
              <a:ahLst/>
              <a:cxnLst/>
              <a:rect l="l" t="t" r="r" b="b"/>
              <a:pathLst>
                <a:path w="25857" h="36567" extrusionOk="0">
                  <a:moveTo>
                    <a:pt x="15755" y="9240"/>
                  </a:moveTo>
                  <a:cubicBezTo>
                    <a:pt x="16011" y="9240"/>
                    <a:pt x="16235" y="9474"/>
                    <a:pt x="16156" y="9765"/>
                  </a:cubicBezTo>
                  <a:cubicBezTo>
                    <a:pt x="15639" y="11573"/>
                    <a:pt x="15123" y="13380"/>
                    <a:pt x="14607" y="15188"/>
                  </a:cubicBezTo>
                  <a:cubicBezTo>
                    <a:pt x="14312" y="16294"/>
                    <a:pt x="14164" y="17843"/>
                    <a:pt x="13463" y="18765"/>
                  </a:cubicBezTo>
                  <a:cubicBezTo>
                    <a:pt x="12859" y="19570"/>
                    <a:pt x="11632" y="19833"/>
                    <a:pt x="10382" y="19833"/>
                  </a:cubicBezTo>
                  <a:cubicBezTo>
                    <a:pt x="9569" y="19833"/>
                    <a:pt x="8746" y="19722"/>
                    <a:pt x="8078" y="19577"/>
                  </a:cubicBezTo>
                  <a:cubicBezTo>
                    <a:pt x="7992" y="19677"/>
                    <a:pt x="7884" y="19722"/>
                    <a:pt x="7778" y="19722"/>
                  </a:cubicBezTo>
                  <a:cubicBezTo>
                    <a:pt x="7609" y="19722"/>
                    <a:pt x="7445" y="19610"/>
                    <a:pt x="7377" y="19429"/>
                  </a:cubicBezTo>
                  <a:lnTo>
                    <a:pt x="7340" y="19429"/>
                  </a:lnTo>
                  <a:cubicBezTo>
                    <a:pt x="7193" y="19356"/>
                    <a:pt x="7193" y="19171"/>
                    <a:pt x="7340" y="19097"/>
                  </a:cubicBezTo>
                  <a:lnTo>
                    <a:pt x="7451" y="19097"/>
                  </a:lnTo>
                  <a:cubicBezTo>
                    <a:pt x="9775" y="15593"/>
                    <a:pt x="12430" y="12311"/>
                    <a:pt x="15455" y="9360"/>
                  </a:cubicBezTo>
                  <a:cubicBezTo>
                    <a:pt x="15549" y="9276"/>
                    <a:pt x="15654" y="9240"/>
                    <a:pt x="15755" y="9240"/>
                  </a:cubicBezTo>
                  <a:close/>
                  <a:moveTo>
                    <a:pt x="18955" y="1"/>
                  </a:moveTo>
                  <a:cubicBezTo>
                    <a:pt x="17343" y="1"/>
                    <a:pt x="16151" y="1075"/>
                    <a:pt x="14865" y="2056"/>
                  </a:cubicBezTo>
                  <a:cubicBezTo>
                    <a:pt x="13057" y="3532"/>
                    <a:pt x="11361" y="5192"/>
                    <a:pt x="9848" y="6962"/>
                  </a:cubicBezTo>
                  <a:cubicBezTo>
                    <a:pt x="8115" y="8991"/>
                    <a:pt x="6455" y="11093"/>
                    <a:pt x="4943" y="13306"/>
                  </a:cubicBezTo>
                  <a:cubicBezTo>
                    <a:pt x="3615" y="15151"/>
                    <a:pt x="1660" y="17290"/>
                    <a:pt x="959" y="19540"/>
                  </a:cubicBezTo>
                  <a:cubicBezTo>
                    <a:pt x="0" y="22712"/>
                    <a:pt x="2582" y="24888"/>
                    <a:pt x="5422" y="25515"/>
                  </a:cubicBezTo>
                  <a:cubicBezTo>
                    <a:pt x="6481" y="25730"/>
                    <a:pt x="7557" y="25778"/>
                    <a:pt x="8638" y="25778"/>
                  </a:cubicBezTo>
                  <a:cubicBezTo>
                    <a:pt x="9516" y="25778"/>
                    <a:pt x="10398" y="25747"/>
                    <a:pt x="11278" y="25747"/>
                  </a:cubicBezTo>
                  <a:cubicBezTo>
                    <a:pt x="12108" y="25747"/>
                    <a:pt x="12936" y="25775"/>
                    <a:pt x="13758" y="25884"/>
                  </a:cubicBezTo>
                  <a:cubicBezTo>
                    <a:pt x="14188" y="25956"/>
                    <a:pt x="14201" y="26550"/>
                    <a:pt x="13795" y="26550"/>
                  </a:cubicBezTo>
                  <a:cubicBezTo>
                    <a:pt x="13783" y="26550"/>
                    <a:pt x="13771" y="26549"/>
                    <a:pt x="13758" y="26548"/>
                  </a:cubicBezTo>
                  <a:lnTo>
                    <a:pt x="13721" y="26548"/>
                  </a:lnTo>
                  <a:cubicBezTo>
                    <a:pt x="13832" y="26548"/>
                    <a:pt x="13906" y="26622"/>
                    <a:pt x="13906" y="26733"/>
                  </a:cubicBezTo>
                  <a:cubicBezTo>
                    <a:pt x="13832" y="28761"/>
                    <a:pt x="13500" y="30753"/>
                    <a:pt x="13279" y="32745"/>
                  </a:cubicBezTo>
                  <a:cubicBezTo>
                    <a:pt x="13205" y="33630"/>
                    <a:pt x="13021" y="34847"/>
                    <a:pt x="13537" y="35622"/>
                  </a:cubicBezTo>
                  <a:cubicBezTo>
                    <a:pt x="14069" y="36435"/>
                    <a:pt x="15241" y="36566"/>
                    <a:pt x="16258" y="36566"/>
                  </a:cubicBezTo>
                  <a:cubicBezTo>
                    <a:pt x="16580" y="36566"/>
                    <a:pt x="16886" y="36553"/>
                    <a:pt x="17152" y="36544"/>
                  </a:cubicBezTo>
                  <a:cubicBezTo>
                    <a:pt x="19660" y="36433"/>
                    <a:pt x="22168" y="36065"/>
                    <a:pt x="22021" y="33003"/>
                  </a:cubicBezTo>
                  <a:cubicBezTo>
                    <a:pt x="21910" y="30901"/>
                    <a:pt x="21430" y="28872"/>
                    <a:pt x="20656" y="26954"/>
                  </a:cubicBezTo>
                  <a:cubicBezTo>
                    <a:pt x="20582" y="26806"/>
                    <a:pt x="20619" y="26659"/>
                    <a:pt x="20766" y="26548"/>
                  </a:cubicBezTo>
                  <a:cubicBezTo>
                    <a:pt x="20766" y="26401"/>
                    <a:pt x="20914" y="26253"/>
                    <a:pt x="21098" y="26253"/>
                  </a:cubicBezTo>
                  <a:cubicBezTo>
                    <a:pt x="21129" y="26252"/>
                    <a:pt x="21160" y="26251"/>
                    <a:pt x="21190" y="26251"/>
                  </a:cubicBezTo>
                  <a:cubicBezTo>
                    <a:pt x="22107" y="26251"/>
                    <a:pt x="22862" y="26774"/>
                    <a:pt x="23754" y="26917"/>
                  </a:cubicBezTo>
                  <a:cubicBezTo>
                    <a:pt x="23893" y="26941"/>
                    <a:pt x="24021" y="26952"/>
                    <a:pt x="24139" y="26952"/>
                  </a:cubicBezTo>
                  <a:cubicBezTo>
                    <a:pt x="25856" y="26952"/>
                    <a:pt x="25596" y="24576"/>
                    <a:pt x="25562" y="23265"/>
                  </a:cubicBezTo>
                  <a:cubicBezTo>
                    <a:pt x="25562" y="22602"/>
                    <a:pt x="25525" y="21938"/>
                    <a:pt x="25377" y="21274"/>
                  </a:cubicBezTo>
                  <a:cubicBezTo>
                    <a:pt x="25077" y="20404"/>
                    <a:pt x="24485" y="20217"/>
                    <a:pt x="23759" y="20217"/>
                  </a:cubicBezTo>
                  <a:cubicBezTo>
                    <a:pt x="23592" y="20217"/>
                    <a:pt x="23417" y="20227"/>
                    <a:pt x="23238" y="20241"/>
                  </a:cubicBezTo>
                  <a:cubicBezTo>
                    <a:pt x="21725" y="20388"/>
                    <a:pt x="20287" y="20794"/>
                    <a:pt x="18922" y="21384"/>
                  </a:cubicBezTo>
                  <a:cubicBezTo>
                    <a:pt x="18836" y="21460"/>
                    <a:pt x="18728" y="21494"/>
                    <a:pt x="18621" y="21494"/>
                  </a:cubicBezTo>
                  <a:cubicBezTo>
                    <a:pt x="18364" y="21494"/>
                    <a:pt x="18117" y="21292"/>
                    <a:pt x="18221" y="20979"/>
                  </a:cubicBezTo>
                  <a:cubicBezTo>
                    <a:pt x="20103" y="15852"/>
                    <a:pt x="21910" y="10134"/>
                    <a:pt x="22168" y="4638"/>
                  </a:cubicBezTo>
                  <a:cubicBezTo>
                    <a:pt x="22279" y="2573"/>
                    <a:pt x="21689" y="323"/>
                    <a:pt x="19402" y="28"/>
                  </a:cubicBezTo>
                  <a:cubicBezTo>
                    <a:pt x="19249" y="10"/>
                    <a:pt x="19101" y="1"/>
                    <a:pt x="18955" y="1"/>
                  </a:cubicBezTo>
                  <a:close/>
                </a:path>
              </a:pathLst>
            </a:cu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3399"/>
                </a:solidFill>
              </a:endParaRPr>
            </a:p>
          </p:txBody>
        </p:sp>
        <p:sp>
          <p:nvSpPr>
            <p:cNvPr id="37" name="Google Shape;2099;p72">
              <a:extLst>
                <a:ext uri="{FF2B5EF4-FFF2-40B4-BE49-F238E27FC236}">
                  <a16:creationId xmlns:a16="http://schemas.microsoft.com/office/drawing/2014/main" id="{71FA4DCD-554A-4BCA-8403-16DE625E5AD1}"/>
                </a:ext>
              </a:extLst>
            </p:cNvPr>
            <p:cNvSpPr/>
            <p:nvPr/>
          </p:nvSpPr>
          <p:spPr>
            <a:xfrm>
              <a:off x="3734895" y="2077875"/>
              <a:ext cx="476312" cy="673272"/>
            </a:xfrm>
            <a:custGeom>
              <a:avLst/>
              <a:gdLst/>
              <a:ahLst/>
              <a:cxnLst/>
              <a:rect l="l" t="t" r="r" b="b"/>
              <a:pathLst>
                <a:path w="27148" h="38374" extrusionOk="0">
                  <a:moveTo>
                    <a:pt x="19225" y="958"/>
                  </a:moveTo>
                  <a:cubicBezTo>
                    <a:pt x="19390" y="958"/>
                    <a:pt x="19560" y="970"/>
                    <a:pt x="19734" y="994"/>
                  </a:cubicBezTo>
                  <a:cubicBezTo>
                    <a:pt x="22021" y="1289"/>
                    <a:pt x="22611" y="3539"/>
                    <a:pt x="22500" y="5605"/>
                  </a:cubicBezTo>
                  <a:cubicBezTo>
                    <a:pt x="22242" y="11100"/>
                    <a:pt x="20435" y="16818"/>
                    <a:pt x="18553" y="21945"/>
                  </a:cubicBezTo>
                  <a:cubicBezTo>
                    <a:pt x="18449" y="22258"/>
                    <a:pt x="18696" y="22460"/>
                    <a:pt x="18953" y="22460"/>
                  </a:cubicBezTo>
                  <a:cubicBezTo>
                    <a:pt x="19060" y="22460"/>
                    <a:pt x="19168" y="22426"/>
                    <a:pt x="19254" y="22350"/>
                  </a:cubicBezTo>
                  <a:cubicBezTo>
                    <a:pt x="20619" y="21723"/>
                    <a:pt x="22057" y="21355"/>
                    <a:pt x="23570" y="21207"/>
                  </a:cubicBezTo>
                  <a:cubicBezTo>
                    <a:pt x="23768" y="21184"/>
                    <a:pt x="23959" y="21169"/>
                    <a:pt x="24142" y="21169"/>
                  </a:cubicBezTo>
                  <a:cubicBezTo>
                    <a:pt x="24845" y="21169"/>
                    <a:pt x="25416" y="21391"/>
                    <a:pt x="25709" y="22240"/>
                  </a:cubicBezTo>
                  <a:cubicBezTo>
                    <a:pt x="25857" y="22904"/>
                    <a:pt x="25894" y="23568"/>
                    <a:pt x="25857" y="24232"/>
                  </a:cubicBezTo>
                  <a:cubicBezTo>
                    <a:pt x="25891" y="25543"/>
                    <a:pt x="26184" y="27918"/>
                    <a:pt x="24471" y="27918"/>
                  </a:cubicBezTo>
                  <a:cubicBezTo>
                    <a:pt x="24353" y="27918"/>
                    <a:pt x="24225" y="27907"/>
                    <a:pt x="24086" y="27883"/>
                  </a:cubicBezTo>
                  <a:cubicBezTo>
                    <a:pt x="23158" y="27740"/>
                    <a:pt x="22437" y="27218"/>
                    <a:pt x="21489" y="27218"/>
                  </a:cubicBezTo>
                  <a:cubicBezTo>
                    <a:pt x="21457" y="27218"/>
                    <a:pt x="21426" y="27218"/>
                    <a:pt x="21394" y="27219"/>
                  </a:cubicBezTo>
                  <a:cubicBezTo>
                    <a:pt x="21209" y="27256"/>
                    <a:pt x="21098" y="27367"/>
                    <a:pt x="21062" y="27514"/>
                  </a:cubicBezTo>
                  <a:cubicBezTo>
                    <a:pt x="20914" y="27625"/>
                    <a:pt x="20877" y="27773"/>
                    <a:pt x="20951" y="27920"/>
                  </a:cubicBezTo>
                  <a:cubicBezTo>
                    <a:pt x="21762" y="29838"/>
                    <a:pt x="22205" y="31904"/>
                    <a:pt x="22353" y="33969"/>
                  </a:cubicBezTo>
                  <a:cubicBezTo>
                    <a:pt x="22463" y="37031"/>
                    <a:pt x="19955" y="37436"/>
                    <a:pt x="17447" y="37510"/>
                  </a:cubicBezTo>
                  <a:cubicBezTo>
                    <a:pt x="17144" y="37530"/>
                    <a:pt x="16789" y="37553"/>
                    <a:pt x="16418" y="37553"/>
                  </a:cubicBezTo>
                  <a:cubicBezTo>
                    <a:pt x="15434" y="37553"/>
                    <a:pt x="14341" y="37392"/>
                    <a:pt x="13832" y="36588"/>
                  </a:cubicBezTo>
                  <a:cubicBezTo>
                    <a:pt x="13316" y="35814"/>
                    <a:pt x="13500" y="34596"/>
                    <a:pt x="13611" y="33711"/>
                  </a:cubicBezTo>
                  <a:cubicBezTo>
                    <a:pt x="13795" y="31719"/>
                    <a:pt x="14127" y="29727"/>
                    <a:pt x="14238" y="27736"/>
                  </a:cubicBezTo>
                  <a:cubicBezTo>
                    <a:pt x="14238" y="27665"/>
                    <a:pt x="14193" y="27594"/>
                    <a:pt x="14131" y="27553"/>
                  </a:cubicBezTo>
                  <a:lnTo>
                    <a:pt x="14131" y="27553"/>
                  </a:lnTo>
                  <a:cubicBezTo>
                    <a:pt x="14495" y="27542"/>
                    <a:pt x="14482" y="26923"/>
                    <a:pt x="14090" y="26887"/>
                  </a:cubicBezTo>
                  <a:cubicBezTo>
                    <a:pt x="13244" y="26763"/>
                    <a:pt x="12387" y="26732"/>
                    <a:pt x="11527" y="26732"/>
                  </a:cubicBezTo>
                  <a:cubicBezTo>
                    <a:pt x="10675" y="26732"/>
                    <a:pt x="9820" y="26763"/>
                    <a:pt x="8969" y="26763"/>
                  </a:cubicBezTo>
                  <a:cubicBezTo>
                    <a:pt x="7873" y="26763"/>
                    <a:pt x="6784" y="26712"/>
                    <a:pt x="5717" y="26482"/>
                  </a:cubicBezTo>
                  <a:cubicBezTo>
                    <a:pt x="2877" y="25891"/>
                    <a:pt x="295" y="23715"/>
                    <a:pt x="1291" y="20506"/>
                  </a:cubicBezTo>
                  <a:cubicBezTo>
                    <a:pt x="1955" y="18293"/>
                    <a:pt x="3947" y="16154"/>
                    <a:pt x="5275" y="14309"/>
                  </a:cubicBezTo>
                  <a:cubicBezTo>
                    <a:pt x="6787" y="12059"/>
                    <a:pt x="8447" y="9957"/>
                    <a:pt x="10180" y="7891"/>
                  </a:cubicBezTo>
                  <a:cubicBezTo>
                    <a:pt x="11693" y="6121"/>
                    <a:pt x="13389" y="4498"/>
                    <a:pt x="15197" y="3023"/>
                  </a:cubicBezTo>
                  <a:cubicBezTo>
                    <a:pt x="16466" y="2021"/>
                    <a:pt x="17645" y="958"/>
                    <a:pt x="19225" y="958"/>
                  </a:cubicBezTo>
                  <a:close/>
                  <a:moveTo>
                    <a:pt x="19591" y="1"/>
                  </a:moveTo>
                  <a:cubicBezTo>
                    <a:pt x="16141" y="1"/>
                    <a:pt x="11844" y="4881"/>
                    <a:pt x="10070" y="6822"/>
                  </a:cubicBezTo>
                  <a:cubicBezTo>
                    <a:pt x="7930" y="9256"/>
                    <a:pt x="5975" y="11801"/>
                    <a:pt x="4131" y="14457"/>
                  </a:cubicBezTo>
                  <a:cubicBezTo>
                    <a:pt x="2619" y="16633"/>
                    <a:pt x="0" y="19400"/>
                    <a:pt x="185" y="22277"/>
                  </a:cubicBezTo>
                  <a:cubicBezTo>
                    <a:pt x="515" y="27174"/>
                    <a:pt x="5769" y="27495"/>
                    <a:pt x="10118" y="27495"/>
                  </a:cubicBezTo>
                  <a:cubicBezTo>
                    <a:pt x="10774" y="27495"/>
                    <a:pt x="11410" y="27487"/>
                    <a:pt x="12005" y="27487"/>
                  </a:cubicBezTo>
                  <a:cubicBezTo>
                    <a:pt x="12717" y="27487"/>
                    <a:pt x="13371" y="27498"/>
                    <a:pt x="13932" y="27544"/>
                  </a:cubicBezTo>
                  <a:lnTo>
                    <a:pt x="13932" y="27544"/>
                  </a:lnTo>
                  <a:cubicBezTo>
                    <a:pt x="13891" y="27572"/>
                    <a:pt x="13854" y="27617"/>
                    <a:pt x="13832" y="27662"/>
                  </a:cubicBezTo>
                  <a:cubicBezTo>
                    <a:pt x="13316" y="30096"/>
                    <a:pt x="12357" y="33490"/>
                    <a:pt x="12836" y="35961"/>
                  </a:cubicBezTo>
                  <a:cubicBezTo>
                    <a:pt x="13226" y="38039"/>
                    <a:pt x="14930" y="38374"/>
                    <a:pt x="16716" y="38374"/>
                  </a:cubicBezTo>
                  <a:cubicBezTo>
                    <a:pt x="16959" y="38374"/>
                    <a:pt x="17204" y="38367"/>
                    <a:pt x="17447" y="38359"/>
                  </a:cubicBezTo>
                  <a:cubicBezTo>
                    <a:pt x="19070" y="38285"/>
                    <a:pt x="22168" y="38248"/>
                    <a:pt x="22943" y="36441"/>
                  </a:cubicBezTo>
                  <a:cubicBezTo>
                    <a:pt x="23939" y="34227"/>
                    <a:pt x="22758" y="30355"/>
                    <a:pt x="21873" y="28105"/>
                  </a:cubicBezTo>
                  <a:lnTo>
                    <a:pt x="21873" y="28105"/>
                  </a:lnTo>
                  <a:cubicBezTo>
                    <a:pt x="22737" y="28359"/>
                    <a:pt x="23706" y="28805"/>
                    <a:pt x="24599" y="28805"/>
                  </a:cubicBezTo>
                  <a:cubicBezTo>
                    <a:pt x="25003" y="28805"/>
                    <a:pt x="25390" y="28714"/>
                    <a:pt x="25746" y="28473"/>
                  </a:cubicBezTo>
                  <a:cubicBezTo>
                    <a:pt x="27148" y="27551"/>
                    <a:pt x="26705" y="24859"/>
                    <a:pt x="26631" y="23531"/>
                  </a:cubicBezTo>
                  <a:cubicBezTo>
                    <a:pt x="26557" y="22166"/>
                    <a:pt x="26594" y="20654"/>
                    <a:pt x="24971" y="20432"/>
                  </a:cubicBezTo>
                  <a:cubicBezTo>
                    <a:pt x="24712" y="20394"/>
                    <a:pt x="24445" y="20376"/>
                    <a:pt x="24174" y="20376"/>
                  </a:cubicBezTo>
                  <a:cubicBezTo>
                    <a:pt x="22639" y="20376"/>
                    <a:pt x="20966" y="20954"/>
                    <a:pt x="19586" y="21613"/>
                  </a:cubicBezTo>
                  <a:cubicBezTo>
                    <a:pt x="20877" y="18072"/>
                    <a:pt x="21873" y="14383"/>
                    <a:pt x="22611" y="10695"/>
                  </a:cubicBezTo>
                  <a:cubicBezTo>
                    <a:pt x="23127" y="8002"/>
                    <a:pt x="24160" y="4424"/>
                    <a:pt x="22611" y="1879"/>
                  </a:cubicBezTo>
                  <a:cubicBezTo>
                    <a:pt x="21777" y="533"/>
                    <a:pt x="20730" y="1"/>
                    <a:pt x="19591" y="1"/>
                  </a:cubicBezTo>
                  <a:close/>
                </a:path>
              </a:pathLst>
            </a:custGeom>
            <a:solidFill>
              <a:srgbClr val="1C1C1B"/>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3399"/>
                </a:solidFill>
              </a:endParaRPr>
            </a:p>
          </p:txBody>
        </p:sp>
        <p:sp>
          <p:nvSpPr>
            <p:cNvPr id="38" name="Google Shape;2100;p72">
              <a:extLst>
                <a:ext uri="{FF2B5EF4-FFF2-40B4-BE49-F238E27FC236}">
                  <a16:creationId xmlns:a16="http://schemas.microsoft.com/office/drawing/2014/main" id="{EE1B9E3A-39A7-4229-BD82-1AF0C114ACA4}"/>
                </a:ext>
              </a:extLst>
            </p:cNvPr>
            <p:cNvSpPr/>
            <p:nvPr/>
          </p:nvSpPr>
          <p:spPr>
            <a:xfrm>
              <a:off x="3866908" y="2257595"/>
              <a:ext cx="158677" cy="186240"/>
            </a:xfrm>
            <a:custGeom>
              <a:avLst/>
              <a:gdLst/>
              <a:ahLst/>
              <a:cxnLst/>
              <a:rect l="l" t="t" r="r" b="b"/>
              <a:pathLst>
                <a:path w="9044" h="10615" extrusionOk="0">
                  <a:moveTo>
                    <a:pt x="7747" y="1816"/>
                  </a:moveTo>
                  <a:cubicBezTo>
                    <a:pt x="7230" y="3624"/>
                    <a:pt x="6714" y="5394"/>
                    <a:pt x="6234" y="7202"/>
                  </a:cubicBezTo>
                  <a:cubicBezTo>
                    <a:pt x="5755" y="8862"/>
                    <a:pt x="4611" y="9673"/>
                    <a:pt x="2878" y="9747"/>
                  </a:cubicBezTo>
                  <a:cubicBezTo>
                    <a:pt x="2361" y="9747"/>
                    <a:pt x="1808" y="9747"/>
                    <a:pt x="1292" y="9784"/>
                  </a:cubicBezTo>
                  <a:cubicBezTo>
                    <a:pt x="3210" y="6944"/>
                    <a:pt x="5349" y="4288"/>
                    <a:pt x="7747" y="1816"/>
                  </a:cubicBezTo>
                  <a:close/>
                  <a:moveTo>
                    <a:pt x="8563" y="0"/>
                  </a:moveTo>
                  <a:cubicBezTo>
                    <a:pt x="8462" y="0"/>
                    <a:pt x="8357" y="36"/>
                    <a:pt x="8263" y="120"/>
                  </a:cubicBezTo>
                  <a:cubicBezTo>
                    <a:pt x="5238" y="3071"/>
                    <a:pt x="2583" y="6353"/>
                    <a:pt x="259" y="9894"/>
                  </a:cubicBezTo>
                  <a:lnTo>
                    <a:pt x="148" y="9894"/>
                  </a:lnTo>
                  <a:cubicBezTo>
                    <a:pt x="1" y="9931"/>
                    <a:pt x="1" y="10153"/>
                    <a:pt x="148" y="10226"/>
                  </a:cubicBezTo>
                  <a:lnTo>
                    <a:pt x="185" y="10226"/>
                  </a:lnTo>
                  <a:cubicBezTo>
                    <a:pt x="230" y="10405"/>
                    <a:pt x="396" y="10503"/>
                    <a:pt x="570" y="10503"/>
                  </a:cubicBezTo>
                  <a:cubicBezTo>
                    <a:pt x="683" y="10503"/>
                    <a:pt x="799" y="10461"/>
                    <a:pt x="886" y="10374"/>
                  </a:cubicBezTo>
                  <a:cubicBezTo>
                    <a:pt x="1559" y="10506"/>
                    <a:pt x="2389" y="10614"/>
                    <a:pt x="3208" y="10614"/>
                  </a:cubicBezTo>
                  <a:cubicBezTo>
                    <a:pt x="4452" y="10614"/>
                    <a:pt x="5670" y="10363"/>
                    <a:pt x="6271" y="9562"/>
                  </a:cubicBezTo>
                  <a:cubicBezTo>
                    <a:pt x="6935" y="8603"/>
                    <a:pt x="7083" y="7054"/>
                    <a:pt x="7415" y="5948"/>
                  </a:cubicBezTo>
                  <a:cubicBezTo>
                    <a:pt x="7931" y="4140"/>
                    <a:pt x="8447" y="2333"/>
                    <a:pt x="8964" y="525"/>
                  </a:cubicBezTo>
                  <a:cubicBezTo>
                    <a:pt x="9043" y="234"/>
                    <a:pt x="8819" y="0"/>
                    <a:pt x="8563" y="0"/>
                  </a:cubicBezTo>
                  <a:close/>
                </a:path>
              </a:pathLst>
            </a:custGeom>
            <a:solidFill>
              <a:srgbClr val="1C1C1B"/>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F3399"/>
                </a:solidFill>
              </a:endParaRPr>
            </a:p>
          </p:txBody>
        </p:sp>
      </p:grpSp>
      <p:grpSp>
        <p:nvGrpSpPr>
          <p:cNvPr id="39" name="Google Shape;2108;p72">
            <a:extLst>
              <a:ext uri="{FF2B5EF4-FFF2-40B4-BE49-F238E27FC236}">
                <a16:creationId xmlns:a16="http://schemas.microsoft.com/office/drawing/2014/main" id="{D0DBBACA-4E06-487A-9FCB-26A6FBF4D11C}"/>
              </a:ext>
            </a:extLst>
          </p:cNvPr>
          <p:cNvGrpSpPr/>
          <p:nvPr/>
        </p:nvGrpSpPr>
        <p:grpSpPr>
          <a:xfrm>
            <a:off x="9564108" y="3373514"/>
            <a:ext cx="445258" cy="595320"/>
            <a:chOff x="4890097" y="2117756"/>
            <a:chExt cx="493787" cy="632971"/>
          </a:xfrm>
        </p:grpSpPr>
        <p:sp>
          <p:nvSpPr>
            <p:cNvPr id="40" name="Google Shape;2109;p72">
              <a:extLst>
                <a:ext uri="{FF2B5EF4-FFF2-40B4-BE49-F238E27FC236}">
                  <a16:creationId xmlns:a16="http://schemas.microsoft.com/office/drawing/2014/main" id="{05398686-B73C-46BE-8AB0-28D6845D951E}"/>
                </a:ext>
              </a:extLst>
            </p:cNvPr>
            <p:cNvSpPr/>
            <p:nvPr/>
          </p:nvSpPr>
          <p:spPr>
            <a:xfrm>
              <a:off x="4893974" y="2130880"/>
              <a:ext cx="489909" cy="606022"/>
            </a:xfrm>
            <a:custGeom>
              <a:avLst/>
              <a:gdLst/>
              <a:ahLst/>
              <a:cxnLst/>
              <a:rect l="l" t="t" r="r" b="b"/>
              <a:pathLst>
                <a:path w="27923" h="34541" extrusionOk="0">
                  <a:moveTo>
                    <a:pt x="14644" y="18619"/>
                  </a:moveTo>
                  <a:cubicBezTo>
                    <a:pt x="15502" y="18619"/>
                    <a:pt x="16359" y="18979"/>
                    <a:pt x="16968" y="19698"/>
                  </a:cubicBezTo>
                  <a:cubicBezTo>
                    <a:pt x="18443" y="21358"/>
                    <a:pt x="17669" y="23903"/>
                    <a:pt x="15935" y="25047"/>
                  </a:cubicBezTo>
                  <a:cubicBezTo>
                    <a:pt x="15373" y="25409"/>
                    <a:pt x="14747" y="25581"/>
                    <a:pt x="14129" y="25581"/>
                  </a:cubicBezTo>
                  <a:cubicBezTo>
                    <a:pt x="12924" y="25581"/>
                    <a:pt x="11750" y="24926"/>
                    <a:pt x="11140" y="23756"/>
                  </a:cubicBezTo>
                  <a:cubicBezTo>
                    <a:pt x="10439" y="22280"/>
                    <a:pt x="10955" y="20547"/>
                    <a:pt x="12320" y="19698"/>
                  </a:cubicBezTo>
                  <a:cubicBezTo>
                    <a:pt x="12929" y="18979"/>
                    <a:pt x="13786" y="18619"/>
                    <a:pt x="14644" y="18619"/>
                  </a:cubicBezTo>
                  <a:close/>
                  <a:moveTo>
                    <a:pt x="15309" y="0"/>
                  </a:moveTo>
                  <a:cubicBezTo>
                    <a:pt x="12334" y="0"/>
                    <a:pt x="9393" y="790"/>
                    <a:pt x="6824" y="2325"/>
                  </a:cubicBezTo>
                  <a:cubicBezTo>
                    <a:pt x="480" y="6309"/>
                    <a:pt x="1" y="15456"/>
                    <a:pt x="1070" y="22170"/>
                  </a:cubicBezTo>
                  <a:cubicBezTo>
                    <a:pt x="2189" y="28919"/>
                    <a:pt x="7320" y="34541"/>
                    <a:pt x="14293" y="34541"/>
                  </a:cubicBezTo>
                  <a:cubicBezTo>
                    <a:pt x="14675" y="34541"/>
                    <a:pt x="15063" y="34524"/>
                    <a:pt x="15455" y="34489"/>
                  </a:cubicBezTo>
                  <a:cubicBezTo>
                    <a:pt x="23164" y="33788"/>
                    <a:pt x="27923" y="26043"/>
                    <a:pt x="24603" y="18997"/>
                  </a:cubicBezTo>
                  <a:cubicBezTo>
                    <a:pt x="22706" y="14973"/>
                    <a:pt x="18707" y="12979"/>
                    <a:pt x="14614" y="12979"/>
                  </a:cubicBezTo>
                  <a:cubicBezTo>
                    <a:pt x="12180" y="12979"/>
                    <a:pt x="9713" y="13684"/>
                    <a:pt x="7636" y="15088"/>
                  </a:cubicBezTo>
                  <a:cubicBezTo>
                    <a:pt x="7559" y="15144"/>
                    <a:pt x="7483" y="15168"/>
                    <a:pt x="7413" y="15168"/>
                  </a:cubicBezTo>
                  <a:cubicBezTo>
                    <a:pt x="7113" y="15168"/>
                    <a:pt x="6910" y="14729"/>
                    <a:pt x="7119" y="14461"/>
                  </a:cubicBezTo>
                  <a:lnTo>
                    <a:pt x="6898" y="14461"/>
                  </a:lnTo>
                  <a:cubicBezTo>
                    <a:pt x="6872" y="14469"/>
                    <a:pt x="6842" y="14474"/>
                    <a:pt x="6810" y="14474"/>
                  </a:cubicBezTo>
                  <a:cubicBezTo>
                    <a:pt x="6709" y="14474"/>
                    <a:pt x="6594" y="14426"/>
                    <a:pt x="6566" y="14313"/>
                  </a:cubicBezTo>
                  <a:cubicBezTo>
                    <a:pt x="5644" y="11067"/>
                    <a:pt x="7119" y="7637"/>
                    <a:pt x="10070" y="6014"/>
                  </a:cubicBezTo>
                  <a:cubicBezTo>
                    <a:pt x="11169" y="5451"/>
                    <a:pt x="12404" y="5141"/>
                    <a:pt x="13648" y="5141"/>
                  </a:cubicBezTo>
                  <a:cubicBezTo>
                    <a:pt x="14116" y="5141"/>
                    <a:pt x="14586" y="5185"/>
                    <a:pt x="15050" y="5276"/>
                  </a:cubicBezTo>
                  <a:cubicBezTo>
                    <a:pt x="17374" y="5756"/>
                    <a:pt x="18960" y="7932"/>
                    <a:pt x="21283" y="8153"/>
                  </a:cubicBezTo>
                  <a:cubicBezTo>
                    <a:pt x="21394" y="8190"/>
                    <a:pt x="21505" y="8227"/>
                    <a:pt x="21578" y="8338"/>
                  </a:cubicBezTo>
                  <a:cubicBezTo>
                    <a:pt x="24050" y="7526"/>
                    <a:pt x="24308" y="4280"/>
                    <a:pt x="22869" y="2547"/>
                  </a:cubicBezTo>
                  <a:cubicBezTo>
                    <a:pt x="21431" y="813"/>
                    <a:pt x="19033" y="223"/>
                    <a:pt x="16894" y="75"/>
                  </a:cubicBezTo>
                  <a:cubicBezTo>
                    <a:pt x="16366" y="25"/>
                    <a:pt x="15837" y="0"/>
                    <a:pt x="15309" y="0"/>
                  </a:cubicBezTo>
                  <a:close/>
                </a:path>
              </a:pathLst>
            </a:cu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1">
                    <a:lumMod val="75000"/>
                  </a:schemeClr>
                </a:solidFill>
              </a:endParaRPr>
            </a:p>
          </p:txBody>
        </p:sp>
        <p:sp>
          <p:nvSpPr>
            <p:cNvPr id="41" name="Google Shape;2110;p72">
              <a:extLst>
                <a:ext uri="{FF2B5EF4-FFF2-40B4-BE49-F238E27FC236}">
                  <a16:creationId xmlns:a16="http://schemas.microsoft.com/office/drawing/2014/main" id="{94992D47-BEDC-4901-B638-EAA478C7EB59}"/>
                </a:ext>
              </a:extLst>
            </p:cNvPr>
            <p:cNvSpPr/>
            <p:nvPr/>
          </p:nvSpPr>
          <p:spPr>
            <a:xfrm>
              <a:off x="4890097" y="2117756"/>
              <a:ext cx="493786" cy="632971"/>
            </a:xfrm>
            <a:custGeom>
              <a:avLst/>
              <a:gdLst/>
              <a:ahLst/>
              <a:cxnLst/>
              <a:rect l="l" t="t" r="r" b="b"/>
              <a:pathLst>
                <a:path w="28144" h="36077" extrusionOk="0">
                  <a:moveTo>
                    <a:pt x="15832" y="0"/>
                  </a:moveTo>
                  <a:cubicBezTo>
                    <a:pt x="15345" y="0"/>
                    <a:pt x="14872" y="18"/>
                    <a:pt x="14422" y="49"/>
                  </a:cubicBezTo>
                  <a:cubicBezTo>
                    <a:pt x="10734" y="270"/>
                    <a:pt x="6972" y="1598"/>
                    <a:pt x="4316" y="4254"/>
                  </a:cubicBezTo>
                  <a:cubicBezTo>
                    <a:pt x="1217" y="7352"/>
                    <a:pt x="443" y="11741"/>
                    <a:pt x="258" y="15946"/>
                  </a:cubicBezTo>
                  <a:cubicBezTo>
                    <a:pt x="0" y="20409"/>
                    <a:pt x="295" y="25204"/>
                    <a:pt x="2582" y="29188"/>
                  </a:cubicBezTo>
                  <a:cubicBezTo>
                    <a:pt x="4722" y="32766"/>
                    <a:pt x="8299" y="35200"/>
                    <a:pt x="12431" y="35901"/>
                  </a:cubicBezTo>
                  <a:cubicBezTo>
                    <a:pt x="13142" y="36019"/>
                    <a:pt x="13850" y="36076"/>
                    <a:pt x="14550" y="36076"/>
                  </a:cubicBezTo>
                  <a:cubicBezTo>
                    <a:pt x="21510" y="36076"/>
                    <a:pt x="27603" y="30439"/>
                    <a:pt x="26631" y="23065"/>
                  </a:cubicBezTo>
                  <a:cubicBezTo>
                    <a:pt x="25809" y="16666"/>
                    <a:pt x="20368" y="12899"/>
                    <a:pt x="14660" y="12899"/>
                  </a:cubicBezTo>
                  <a:cubicBezTo>
                    <a:pt x="12176" y="12899"/>
                    <a:pt x="9640" y="13613"/>
                    <a:pt x="7414" y="15135"/>
                  </a:cubicBezTo>
                  <a:cubicBezTo>
                    <a:pt x="7414" y="15135"/>
                    <a:pt x="7377" y="15172"/>
                    <a:pt x="7340" y="15209"/>
                  </a:cubicBezTo>
                  <a:cubicBezTo>
                    <a:pt x="7101" y="15477"/>
                    <a:pt x="7322" y="15916"/>
                    <a:pt x="7630" y="15916"/>
                  </a:cubicBezTo>
                  <a:cubicBezTo>
                    <a:pt x="7703" y="15916"/>
                    <a:pt x="7780" y="15892"/>
                    <a:pt x="7857" y="15836"/>
                  </a:cubicBezTo>
                  <a:cubicBezTo>
                    <a:pt x="9920" y="14432"/>
                    <a:pt x="12379" y="13727"/>
                    <a:pt x="14808" y="13727"/>
                  </a:cubicBezTo>
                  <a:cubicBezTo>
                    <a:pt x="18891" y="13727"/>
                    <a:pt x="22891" y="15721"/>
                    <a:pt x="24787" y="19745"/>
                  </a:cubicBezTo>
                  <a:cubicBezTo>
                    <a:pt x="28144" y="26791"/>
                    <a:pt x="23385" y="34536"/>
                    <a:pt x="15676" y="35237"/>
                  </a:cubicBezTo>
                  <a:cubicBezTo>
                    <a:pt x="15284" y="35272"/>
                    <a:pt x="14896" y="35289"/>
                    <a:pt x="14514" y="35289"/>
                  </a:cubicBezTo>
                  <a:cubicBezTo>
                    <a:pt x="7537" y="35289"/>
                    <a:pt x="2375" y="29667"/>
                    <a:pt x="1291" y="22918"/>
                  </a:cubicBezTo>
                  <a:cubicBezTo>
                    <a:pt x="185" y="16204"/>
                    <a:pt x="664" y="7057"/>
                    <a:pt x="7045" y="3073"/>
                  </a:cubicBezTo>
                  <a:cubicBezTo>
                    <a:pt x="9652" y="1516"/>
                    <a:pt x="12614" y="725"/>
                    <a:pt x="15626" y="725"/>
                  </a:cubicBezTo>
                  <a:cubicBezTo>
                    <a:pt x="16109" y="725"/>
                    <a:pt x="16594" y="746"/>
                    <a:pt x="17078" y="786"/>
                  </a:cubicBezTo>
                  <a:cubicBezTo>
                    <a:pt x="19254" y="971"/>
                    <a:pt x="21615" y="1487"/>
                    <a:pt x="23090" y="3295"/>
                  </a:cubicBezTo>
                  <a:cubicBezTo>
                    <a:pt x="24566" y="5065"/>
                    <a:pt x="24271" y="8274"/>
                    <a:pt x="21799" y="9086"/>
                  </a:cubicBezTo>
                  <a:cubicBezTo>
                    <a:pt x="21726" y="8975"/>
                    <a:pt x="21615" y="8938"/>
                    <a:pt x="21504" y="8901"/>
                  </a:cubicBezTo>
                  <a:cubicBezTo>
                    <a:pt x="19181" y="8680"/>
                    <a:pt x="17595" y="6504"/>
                    <a:pt x="15271" y="6024"/>
                  </a:cubicBezTo>
                  <a:cubicBezTo>
                    <a:pt x="14807" y="5933"/>
                    <a:pt x="14337" y="5889"/>
                    <a:pt x="13869" y="5889"/>
                  </a:cubicBezTo>
                  <a:cubicBezTo>
                    <a:pt x="12625" y="5889"/>
                    <a:pt x="11390" y="6199"/>
                    <a:pt x="10291" y="6762"/>
                  </a:cubicBezTo>
                  <a:cubicBezTo>
                    <a:pt x="7340" y="8385"/>
                    <a:pt x="5865" y="11815"/>
                    <a:pt x="6787" y="15061"/>
                  </a:cubicBezTo>
                  <a:cubicBezTo>
                    <a:pt x="6815" y="15174"/>
                    <a:pt x="6930" y="15222"/>
                    <a:pt x="7031" y="15222"/>
                  </a:cubicBezTo>
                  <a:cubicBezTo>
                    <a:pt x="7063" y="15222"/>
                    <a:pt x="7093" y="15217"/>
                    <a:pt x="7119" y="15209"/>
                  </a:cubicBezTo>
                  <a:cubicBezTo>
                    <a:pt x="7193" y="15172"/>
                    <a:pt x="7230" y="15098"/>
                    <a:pt x="7230" y="15024"/>
                  </a:cubicBezTo>
                  <a:cubicBezTo>
                    <a:pt x="6824" y="11262"/>
                    <a:pt x="8668" y="7426"/>
                    <a:pt x="12689" y="6762"/>
                  </a:cubicBezTo>
                  <a:cubicBezTo>
                    <a:pt x="13065" y="6699"/>
                    <a:pt x="13428" y="6669"/>
                    <a:pt x="13780" y="6669"/>
                  </a:cubicBezTo>
                  <a:cubicBezTo>
                    <a:pt x="15494" y="6669"/>
                    <a:pt x="16943" y="7375"/>
                    <a:pt x="18443" y="8385"/>
                  </a:cubicBezTo>
                  <a:cubicBezTo>
                    <a:pt x="19439" y="9049"/>
                    <a:pt x="20287" y="9565"/>
                    <a:pt x="21504" y="9676"/>
                  </a:cubicBezTo>
                  <a:cubicBezTo>
                    <a:pt x="21615" y="9676"/>
                    <a:pt x="21726" y="9639"/>
                    <a:pt x="21799" y="9565"/>
                  </a:cubicBezTo>
                  <a:lnTo>
                    <a:pt x="21836" y="9565"/>
                  </a:lnTo>
                  <a:cubicBezTo>
                    <a:pt x="24640" y="9086"/>
                    <a:pt x="25451" y="5545"/>
                    <a:pt x="24049" y="3332"/>
                  </a:cubicBezTo>
                  <a:cubicBezTo>
                    <a:pt x="22429" y="694"/>
                    <a:pt x="18864" y="0"/>
                    <a:pt x="15832" y="0"/>
                  </a:cubicBezTo>
                  <a:close/>
                </a:path>
              </a:pathLst>
            </a:custGeom>
            <a:solidFill>
              <a:srgbClr val="1C1C1B"/>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11;p72">
              <a:extLst>
                <a:ext uri="{FF2B5EF4-FFF2-40B4-BE49-F238E27FC236}">
                  <a16:creationId xmlns:a16="http://schemas.microsoft.com/office/drawing/2014/main" id="{CD6804E8-EB08-471E-8C18-872641F0C8FD}"/>
                </a:ext>
              </a:extLst>
            </p:cNvPr>
            <p:cNvSpPr/>
            <p:nvPr/>
          </p:nvSpPr>
          <p:spPr>
            <a:xfrm>
              <a:off x="5077764" y="2457562"/>
              <a:ext cx="139816" cy="122148"/>
            </a:xfrm>
            <a:custGeom>
              <a:avLst/>
              <a:gdLst/>
              <a:ahLst/>
              <a:cxnLst/>
              <a:rect l="l" t="t" r="r" b="b"/>
              <a:pathLst>
                <a:path w="7969" h="6962" extrusionOk="0">
                  <a:moveTo>
                    <a:pt x="4242" y="774"/>
                  </a:moveTo>
                  <a:cubicBezTo>
                    <a:pt x="4846" y="774"/>
                    <a:pt x="5452" y="1029"/>
                    <a:pt x="5976" y="1633"/>
                  </a:cubicBezTo>
                  <a:cubicBezTo>
                    <a:pt x="7157" y="2997"/>
                    <a:pt x="6271" y="5321"/>
                    <a:pt x="4722" y="6022"/>
                  </a:cubicBezTo>
                  <a:cubicBezTo>
                    <a:pt x="4374" y="6171"/>
                    <a:pt x="4009" y="6243"/>
                    <a:pt x="3650" y="6243"/>
                  </a:cubicBezTo>
                  <a:cubicBezTo>
                    <a:pt x="2679" y="6243"/>
                    <a:pt x="1750" y="5720"/>
                    <a:pt x="1292" y="4805"/>
                  </a:cubicBezTo>
                  <a:cubicBezTo>
                    <a:pt x="849" y="3846"/>
                    <a:pt x="1034" y="2739"/>
                    <a:pt x="1735" y="1965"/>
                  </a:cubicBezTo>
                  <a:cubicBezTo>
                    <a:pt x="1774" y="1991"/>
                    <a:pt x="1818" y="2003"/>
                    <a:pt x="1861" y="2003"/>
                  </a:cubicBezTo>
                  <a:cubicBezTo>
                    <a:pt x="1941" y="2003"/>
                    <a:pt x="2019" y="1962"/>
                    <a:pt x="2067" y="1891"/>
                  </a:cubicBezTo>
                  <a:cubicBezTo>
                    <a:pt x="2654" y="1219"/>
                    <a:pt x="3446" y="774"/>
                    <a:pt x="4242" y="774"/>
                  </a:cubicBezTo>
                  <a:close/>
                  <a:moveTo>
                    <a:pt x="4169" y="0"/>
                  </a:moveTo>
                  <a:cubicBezTo>
                    <a:pt x="3311" y="0"/>
                    <a:pt x="2454" y="360"/>
                    <a:pt x="1845" y="1079"/>
                  </a:cubicBezTo>
                  <a:cubicBezTo>
                    <a:pt x="480" y="1965"/>
                    <a:pt x="1" y="3698"/>
                    <a:pt x="665" y="5137"/>
                  </a:cubicBezTo>
                  <a:cubicBezTo>
                    <a:pt x="1275" y="6307"/>
                    <a:pt x="2449" y="6962"/>
                    <a:pt x="3654" y="6962"/>
                  </a:cubicBezTo>
                  <a:cubicBezTo>
                    <a:pt x="4272" y="6962"/>
                    <a:pt x="4898" y="6790"/>
                    <a:pt x="5460" y="6428"/>
                  </a:cubicBezTo>
                  <a:cubicBezTo>
                    <a:pt x="7194" y="5284"/>
                    <a:pt x="7968" y="2739"/>
                    <a:pt x="6493" y="1079"/>
                  </a:cubicBezTo>
                  <a:cubicBezTo>
                    <a:pt x="5884" y="360"/>
                    <a:pt x="5027" y="0"/>
                    <a:pt x="4169" y="0"/>
                  </a:cubicBezTo>
                  <a:close/>
                </a:path>
              </a:pathLst>
            </a:custGeom>
            <a:solidFill>
              <a:srgbClr val="1C1C1B"/>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2115;p72">
            <a:extLst>
              <a:ext uri="{FF2B5EF4-FFF2-40B4-BE49-F238E27FC236}">
                <a16:creationId xmlns:a16="http://schemas.microsoft.com/office/drawing/2014/main" id="{A26404FE-E05F-48BE-B626-FE2B9FB64EE3}"/>
              </a:ext>
            </a:extLst>
          </p:cNvPr>
          <p:cNvGrpSpPr/>
          <p:nvPr/>
        </p:nvGrpSpPr>
        <p:grpSpPr>
          <a:xfrm>
            <a:off x="6063126" y="3384086"/>
            <a:ext cx="445257" cy="559286"/>
            <a:chOff x="4307635" y="2126055"/>
            <a:chExt cx="494436" cy="624584"/>
          </a:xfrm>
        </p:grpSpPr>
        <p:sp>
          <p:nvSpPr>
            <p:cNvPr id="44" name="Google Shape;2116;p72">
              <a:extLst>
                <a:ext uri="{FF2B5EF4-FFF2-40B4-BE49-F238E27FC236}">
                  <a16:creationId xmlns:a16="http://schemas.microsoft.com/office/drawing/2014/main" id="{D2D051B4-4E20-4673-9F9F-1359A7F0A69A}"/>
                </a:ext>
              </a:extLst>
            </p:cNvPr>
            <p:cNvSpPr/>
            <p:nvPr/>
          </p:nvSpPr>
          <p:spPr>
            <a:xfrm>
              <a:off x="4323813" y="2138829"/>
              <a:ext cx="447854" cy="594933"/>
            </a:xfrm>
            <a:custGeom>
              <a:avLst/>
              <a:gdLst/>
              <a:ahLst/>
              <a:cxnLst/>
              <a:rect l="l" t="t" r="r" b="b"/>
              <a:pathLst>
                <a:path w="25526" h="33909" extrusionOk="0">
                  <a:moveTo>
                    <a:pt x="18322" y="1"/>
                  </a:moveTo>
                  <a:cubicBezTo>
                    <a:pt x="16653" y="1"/>
                    <a:pt x="14862" y="259"/>
                    <a:pt x="13279" y="286"/>
                  </a:cubicBezTo>
                  <a:lnTo>
                    <a:pt x="6234" y="508"/>
                  </a:lnTo>
                  <a:cubicBezTo>
                    <a:pt x="6142" y="511"/>
                    <a:pt x="6046" y="512"/>
                    <a:pt x="5947" y="512"/>
                  </a:cubicBezTo>
                  <a:cubicBezTo>
                    <a:pt x="5710" y="512"/>
                    <a:pt x="5457" y="506"/>
                    <a:pt x="5198" y="506"/>
                  </a:cubicBezTo>
                  <a:cubicBezTo>
                    <a:pt x="4231" y="506"/>
                    <a:pt x="3192" y="590"/>
                    <a:pt x="2656" y="1393"/>
                  </a:cubicBezTo>
                  <a:cubicBezTo>
                    <a:pt x="2029" y="2315"/>
                    <a:pt x="2214" y="3938"/>
                    <a:pt x="2214" y="4971"/>
                  </a:cubicBezTo>
                  <a:cubicBezTo>
                    <a:pt x="2103" y="9213"/>
                    <a:pt x="2288" y="13417"/>
                    <a:pt x="2767" y="17585"/>
                  </a:cubicBezTo>
                  <a:cubicBezTo>
                    <a:pt x="4862" y="16614"/>
                    <a:pt x="8432" y="15466"/>
                    <a:pt x="11518" y="15466"/>
                  </a:cubicBezTo>
                  <a:cubicBezTo>
                    <a:pt x="14407" y="15466"/>
                    <a:pt x="16872" y="16473"/>
                    <a:pt x="17300" y="19577"/>
                  </a:cubicBezTo>
                  <a:cubicBezTo>
                    <a:pt x="17817" y="23367"/>
                    <a:pt x="14490" y="25905"/>
                    <a:pt x="11112" y="25905"/>
                  </a:cubicBezTo>
                  <a:cubicBezTo>
                    <a:pt x="10149" y="25905"/>
                    <a:pt x="9183" y="25699"/>
                    <a:pt x="8300" y="25258"/>
                  </a:cubicBezTo>
                  <a:cubicBezTo>
                    <a:pt x="6791" y="24519"/>
                    <a:pt x="5539" y="22442"/>
                    <a:pt x="3772" y="22442"/>
                  </a:cubicBezTo>
                  <a:cubicBezTo>
                    <a:pt x="3422" y="22442"/>
                    <a:pt x="3052" y="22524"/>
                    <a:pt x="2656" y="22712"/>
                  </a:cubicBezTo>
                  <a:cubicBezTo>
                    <a:pt x="849" y="23598"/>
                    <a:pt x="1" y="25848"/>
                    <a:pt x="370" y="27766"/>
                  </a:cubicBezTo>
                  <a:cubicBezTo>
                    <a:pt x="1292" y="32192"/>
                    <a:pt x="6234" y="33631"/>
                    <a:pt x="10144" y="33852"/>
                  </a:cubicBezTo>
                  <a:cubicBezTo>
                    <a:pt x="10772" y="33887"/>
                    <a:pt x="11414" y="33909"/>
                    <a:pt x="12062" y="33909"/>
                  </a:cubicBezTo>
                  <a:cubicBezTo>
                    <a:pt x="14796" y="33909"/>
                    <a:pt x="17629" y="33520"/>
                    <a:pt x="19956" y="32118"/>
                  </a:cubicBezTo>
                  <a:cubicBezTo>
                    <a:pt x="23533" y="30016"/>
                    <a:pt x="24898" y="25626"/>
                    <a:pt x="25193" y="21717"/>
                  </a:cubicBezTo>
                  <a:cubicBezTo>
                    <a:pt x="25525" y="17401"/>
                    <a:pt x="23792" y="13602"/>
                    <a:pt x="19734" y="11758"/>
                  </a:cubicBezTo>
                  <a:cubicBezTo>
                    <a:pt x="17542" y="10737"/>
                    <a:pt x="15171" y="10445"/>
                    <a:pt x="12786" y="10445"/>
                  </a:cubicBezTo>
                  <a:cubicBezTo>
                    <a:pt x="11119" y="10445"/>
                    <a:pt x="9445" y="10588"/>
                    <a:pt x="7820" y="10725"/>
                  </a:cubicBezTo>
                  <a:cubicBezTo>
                    <a:pt x="7562" y="10725"/>
                    <a:pt x="7378" y="10540"/>
                    <a:pt x="7378" y="10282"/>
                  </a:cubicBezTo>
                  <a:cubicBezTo>
                    <a:pt x="7488" y="9028"/>
                    <a:pt x="7636" y="7774"/>
                    <a:pt x="7747" y="6520"/>
                  </a:cubicBezTo>
                  <a:cubicBezTo>
                    <a:pt x="7780" y="6318"/>
                    <a:pt x="7968" y="6146"/>
                    <a:pt x="8197" y="6146"/>
                  </a:cubicBezTo>
                  <a:cubicBezTo>
                    <a:pt x="8219" y="6146"/>
                    <a:pt x="8241" y="6148"/>
                    <a:pt x="8263" y="6151"/>
                  </a:cubicBezTo>
                  <a:cubicBezTo>
                    <a:pt x="8281" y="6133"/>
                    <a:pt x="8300" y="6123"/>
                    <a:pt x="8318" y="6123"/>
                  </a:cubicBezTo>
                  <a:cubicBezTo>
                    <a:pt x="8337" y="6123"/>
                    <a:pt x="8355" y="6133"/>
                    <a:pt x="8374" y="6151"/>
                  </a:cubicBezTo>
                  <a:cubicBezTo>
                    <a:pt x="10771" y="6594"/>
                    <a:pt x="13169" y="6926"/>
                    <a:pt x="15566" y="7110"/>
                  </a:cubicBezTo>
                  <a:cubicBezTo>
                    <a:pt x="16357" y="7177"/>
                    <a:pt x="17307" y="7302"/>
                    <a:pt x="18233" y="7302"/>
                  </a:cubicBezTo>
                  <a:cubicBezTo>
                    <a:pt x="19857" y="7302"/>
                    <a:pt x="21404" y="6917"/>
                    <a:pt x="21874" y="5155"/>
                  </a:cubicBezTo>
                  <a:cubicBezTo>
                    <a:pt x="22058" y="4344"/>
                    <a:pt x="22095" y="3495"/>
                    <a:pt x="21984" y="2684"/>
                  </a:cubicBezTo>
                  <a:cubicBezTo>
                    <a:pt x="21874" y="1172"/>
                    <a:pt x="21542" y="397"/>
                    <a:pt x="19919" y="102"/>
                  </a:cubicBezTo>
                  <a:cubicBezTo>
                    <a:pt x="19408" y="29"/>
                    <a:pt x="18872" y="1"/>
                    <a:pt x="18322" y="1"/>
                  </a:cubicBezTo>
                  <a:close/>
                </a:path>
              </a:pathLst>
            </a:cu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45" name="Google Shape;2117;p72">
              <a:extLst>
                <a:ext uri="{FF2B5EF4-FFF2-40B4-BE49-F238E27FC236}">
                  <a16:creationId xmlns:a16="http://schemas.microsoft.com/office/drawing/2014/main" id="{0827FFDB-D58B-4C56-B16F-CC52DC0B8FC5}"/>
                </a:ext>
              </a:extLst>
            </p:cNvPr>
            <p:cNvSpPr/>
            <p:nvPr/>
          </p:nvSpPr>
          <p:spPr>
            <a:xfrm>
              <a:off x="4307635" y="2126055"/>
              <a:ext cx="494436" cy="624584"/>
            </a:xfrm>
            <a:custGeom>
              <a:avLst/>
              <a:gdLst/>
              <a:ahLst/>
              <a:cxnLst/>
              <a:rect l="l" t="t" r="r" b="b"/>
              <a:pathLst>
                <a:path w="28181" h="35599" extrusionOk="0">
                  <a:moveTo>
                    <a:pt x="19095" y="745"/>
                  </a:moveTo>
                  <a:cubicBezTo>
                    <a:pt x="19687" y="745"/>
                    <a:pt x="20262" y="778"/>
                    <a:pt x="20804" y="867"/>
                  </a:cubicBezTo>
                  <a:cubicBezTo>
                    <a:pt x="22464" y="1125"/>
                    <a:pt x="22796" y="1900"/>
                    <a:pt x="22906" y="3412"/>
                  </a:cubicBezTo>
                  <a:cubicBezTo>
                    <a:pt x="23017" y="4223"/>
                    <a:pt x="22980" y="5072"/>
                    <a:pt x="22796" y="5883"/>
                  </a:cubicBezTo>
                  <a:cubicBezTo>
                    <a:pt x="22326" y="7645"/>
                    <a:pt x="20779" y="8030"/>
                    <a:pt x="19146" y="8030"/>
                  </a:cubicBezTo>
                  <a:cubicBezTo>
                    <a:pt x="18214" y="8030"/>
                    <a:pt x="17255" y="7905"/>
                    <a:pt x="16451" y="7838"/>
                  </a:cubicBezTo>
                  <a:cubicBezTo>
                    <a:pt x="14054" y="7654"/>
                    <a:pt x="11693" y="7322"/>
                    <a:pt x="9296" y="6879"/>
                  </a:cubicBezTo>
                  <a:lnTo>
                    <a:pt x="9185" y="6879"/>
                  </a:lnTo>
                  <a:cubicBezTo>
                    <a:pt x="9163" y="6876"/>
                    <a:pt x="9141" y="6874"/>
                    <a:pt x="9119" y="6874"/>
                  </a:cubicBezTo>
                  <a:cubicBezTo>
                    <a:pt x="8890" y="6874"/>
                    <a:pt x="8702" y="7046"/>
                    <a:pt x="8669" y="7248"/>
                  </a:cubicBezTo>
                  <a:cubicBezTo>
                    <a:pt x="8558" y="8539"/>
                    <a:pt x="8410" y="9793"/>
                    <a:pt x="8300" y="11047"/>
                  </a:cubicBezTo>
                  <a:cubicBezTo>
                    <a:pt x="8300" y="11268"/>
                    <a:pt x="8484" y="11453"/>
                    <a:pt x="8742" y="11453"/>
                  </a:cubicBezTo>
                  <a:cubicBezTo>
                    <a:pt x="10367" y="11316"/>
                    <a:pt x="12041" y="11173"/>
                    <a:pt x="13708" y="11173"/>
                  </a:cubicBezTo>
                  <a:cubicBezTo>
                    <a:pt x="16093" y="11173"/>
                    <a:pt x="18464" y="11465"/>
                    <a:pt x="20656" y="12486"/>
                  </a:cubicBezTo>
                  <a:cubicBezTo>
                    <a:pt x="24714" y="14330"/>
                    <a:pt x="26447" y="18092"/>
                    <a:pt x="26115" y="22445"/>
                  </a:cubicBezTo>
                  <a:cubicBezTo>
                    <a:pt x="25820" y="26354"/>
                    <a:pt x="24455" y="30707"/>
                    <a:pt x="20878" y="32846"/>
                  </a:cubicBezTo>
                  <a:cubicBezTo>
                    <a:pt x="18551" y="34248"/>
                    <a:pt x="15718" y="34637"/>
                    <a:pt x="12984" y="34637"/>
                  </a:cubicBezTo>
                  <a:cubicBezTo>
                    <a:pt x="12336" y="34637"/>
                    <a:pt x="11694" y="34615"/>
                    <a:pt x="11066" y="34580"/>
                  </a:cubicBezTo>
                  <a:cubicBezTo>
                    <a:pt x="7156" y="34359"/>
                    <a:pt x="2251" y="32920"/>
                    <a:pt x="1328" y="28457"/>
                  </a:cubicBezTo>
                  <a:cubicBezTo>
                    <a:pt x="923" y="26539"/>
                    <a:pt x="1734" y="24289"/>
                    <a:pt x="3578" y="23440"/>
                  </a:cubicBezTo>
                  <a:cubicBezTo>
                    <a:pt x="3974" y="23252"/>
                    <a:pt x="4344" y="23170"/>
                    <a:pt x="4694" y="23170"/>
                  </a:cubicBezTo>
                  <a:cubicBezTo>
                    <a:pt x="6461" y="23170"/>
                    <a:pt x="7713" y="25247"/>
                    <a:pt x="9222" y="25986"/>
                  </a:cubicBezTo>
                  <a:cubicBezTo>
                    <a:pt x="10100" y="26417"/>
                    <a:pt x="11061" y="26618"/>
                    <a:pt x="12019" y="26618"/>
                  </a:cubicBezTo>
                  <a:cubicBezTo>
                    <a:pt x="15402" y="26618"/>
                    <a:pt x="18739" y="24100"/>
                    <a:pt x="18222" y="20305"/>
                  </a:cubicBezTo>
                  <a:cubicBezTo>
                    <a:pt x="17795" y="17208"/>
                    <a:pt x="15340" y="16198"/>
                    <a:pt x="12457" y="16198"/>
                  </a:cubicBezTo>
                  <a:cubicBezTo>
                    <a:pt x="9368" y="16198"/>
                    <a:pt x="5788" y="17358"/>
                    <a:pt x="3689" y="18350"/>
                  </a:cubicBezTo>
                  <a:cubicBezTo>
                    <a:pt x="3210" y="14145"/>
                    <a:pt x="3025" y="9941"/>
                    <a:pt x="3099" y="5736"/>
                  </a:cubicBezTo>
                  <a:cubicBezTo>
                    <a:pt x="3136" y="4666"/>
                    <a:pt x="2951" y="3043"/>
                    <a:pt x="3578" y="2121"/>
                  </a:cubicBezTo>
                  <a:cubicBezTo>
                    <a:pt x="4114" y="1318"/>
                    <a:pt x="5153" y="1234"/>
                    <a:pt x="6120" y="1234"/>
                  </a:cubicBezTo>
                  <a:cubicBezTo>
                    <a:pt x="6379" y="1234"/>
                    <a:pt x="6632" y="1240"/>
                    <a:pt x="6869" y="1240"/>
                  </a:cubicBezTo>
                  <a:cubicBezTo>
                    <a:pt x="6968" y="1240"/>
                    <a:pt x="7064" y="1239"/>
                    <a:pt x="7156" y="1236"/>
                  </a:cubicBezTo>
                  <a:lnTo>
                    <a:pt x="14201" y="1051"/>
                  </a:lnTo>
                  <a:cubicBezTo>
                    <a:pt x="15716" y="997"/>
                    <a:pt x="17468" y="745"/>
                    <a:pt x="19095" y="745"/>
                  </a:cubicBezTo>
                  <a:close/>
                  <a:moveTo>
                    <a:pt x="20675" y="0"/>
                  </a:moveTo>
                  <a:cubicBezTo>
                    <a:pt x="20331" y="0"/>
                    <a:pt x="19956" y="12"/>
                    <a:pt x="19550" y="18"/>
                  </a:cubicBezTo>
                  <a:lnTo>
                    <a:pt x="9628" y="313"/>
                  </a:lnTo>
                  <a:cubicBezTo>
                    <a:pt x="9573" y="315"/>
                    <a:pt x="9516" y="315"/>
                    <a:pt x="9458" y="315"/>
                  </a:cubicBezTo>
                  <a:cubicBezTo>
                    <a:pt x="8731" y="315"/>
                    <a:pt x="7762" y="230"/>
                    <a:pt x="6780" y="230"/>
                  </a:cubicBezTo>
                  <a:cubicBezTo>
                    <a:pt x="5361" y="230"/>
                    <a:pt x="3917" y="407"/>
                    <a:pt x="3136" y="1272"/>
                  </a:cubicBezTo>
                  <a:cubicBezTo>
                    <a:pt x="1734" y="2859"/>
                    <a:pt x="2251" y="6252"/>
                    <a:pt x="2251" y="8170"/>
                  </a:cubicBezTo>
                  <a:cubicBezTo>
                    <a:pt x="2251" y="11785"/>
                    <a:pt x="2472" y="15363"/>
                    <a:pt x="2914" y="18941"/>
                  </a:cubicBezTo>
                  <a:cubicBezTo>
                    <a:pt x="2914" y="19164"/>
                    <a:pt x="3127" y="19324"/>
                    <a:pt x="3342" y="19324"/>
                  </a:cubicBezTo>
                  <a:cubicBezTo>
                    <a:pt x="3410" y="19324"/>
                    <a:pt x="3479" y="19308"/>
                    <a:pt x="3542" y="19272"/>
                  </a:cubicBezTo>
                  <a:cubicBezTo>
                    <a:pt x="5422" y="18311"/>
                    <a:pt x="9128" y="16908"/>
                    <a:pt x="12259" y="16908"/>
                  </a:cubicBezTo>
                  <a:cubicBezTo>
                    <a:pt x="14410" y="16908"/>
                    <a:pt x="16289" y="17571"/>
                    <a:pt x="17115" y="19494"/>
                  </a:cubicBezTo>
                  <a:cubicBezTo>
                    <a:pt x="18148" y="21854"/>
                    <a:pt x="16525" y="24584"/>
                    <a:pt x="14201" y="25469"/>
                  </a:cubicBezTo>
                  <a:cubicBezTo>
                    <a:pt x="13540" y="25721"/>
                    <a:pt x="12878" y="25839"/>
                    <a:pt x="12230" y="25839"/>
                  </a:cubicBezTo>
                  <a:cubicBezTo>
                    <a:pt x="10602" y="25839"/>
                    <a:pt x="9060" y="25097"/>
                    <a:pt x="7820" y="23883"/>
                  </a:cubicBezTo>
                  <a:cubicBezTo>
                    <a:pt x="6812" y="22912"/>
                    <a:pt x="5680" y="22348"/>
                    <a:pt x="4570" y="22348"/>
                  </a:cubicBezTo>
                  <a:cubicBezTo>
                    <a:pt x="3487" y="22348"/>
                    <a:pt x="2423" y="22884"/>
                    <a:pt x="1513" y="24104"/>
                  </a:cubicBezTo>
                  <a:cubicBezTo>
                    <a:pt x="74" y="26096"/>
                    <a:pt x="1" y="28789"/>
                    <a:pt x="1365" y="30854"/>
                  </a:cubicBezTo>
                  <a:cubicBezTo>
                    <a:pt x="3520" y="34298"/>
                    <a:pt x="8011" y="35599"/>
                    <a:pt x="12371" y="35599"/>
                  </a:cubicBezTo>
                  <a:cubicBezTo>
                    <a:pt x="14877" y="35599"/>
                    <a:pt x="17340" y="35169"/>
                    <a:pt x="19292" y="34469"/>
                  </a:cubicBezTo>
                  <a:cubicBezTo>
                    <a:pt x="25525" y="32256"/>
                    <a:pt x="28181" y="24289"/>
                    <a:pt x="26669" y="18203"/>
                  </a:cubicBezTo>
                  <a:cubicBezTo>
                    <a:pt x="25783" y="14736"/>
                    <a:pt x="23054" y="12338"/>
                    <a:pt x="19734" y="11231"/>
                  </a:cubicBezTo>
                  <a:cubicBezTo>
                    <a:pt x="17842" y="10634"/>
                    <a:pt x="15890" y="10335"/>
                    <a:pt x="13905" y="10335"/>
                  </a:cubicBezTo>
                  <a:cubicBezTo>
                    <a:pt x="13685" y="10335"/>
                    <a:pt x="13464" y="10339"/>
                    <a:pt x="13242" y="10346"/>
                  </a:cubicBezTo>
                  <a:cubicBezTo>
                    <a:pt x="12812" y="10346"/>
                    <a:pt x="10976" y="10659"/>
                    <a:pt x="10025" y="10659"/>
                  </a:cubicBezTo>
                  <a:cubicBezTo>
                    <a:pt x="9753" y="10659"/>
                    <a:pt x="9554" y="10633"/>
                    <a:pt x="9480" y="10568"/>
                  </a:cubicBezTo>
                  <a:cubicBezTo>
                    <a:pt x="8927" y="10088"/>
                    <a:pt x="9332" y="8318"/>
                    <a:pt x="9443" y="7469"/>
                  </a:cubicBezTo>
                  <a:lnTo>
                    <a:pt x="9443" y="7469"/>
                  </a:lnTo>
                  <a:cubicBezTo>
                    <a:pt x="12357" y="8170"/>
                    <a:pt x="15382" y="8613"/>
                    <a:pt x="18369" y="8760"/>
                  </a:cubicBezTo>
                  <a:cubicBezTo>
                    <a:pt x="18785" y="8786"/>
                    <a:pt x="19206" y="8810"/>
                    <a:pt x="19622" y="8810"/>
                  </a:cubicBezTo>
                  <a:cubicBezTo>
                    <a:pt x="20978" y="8810"/>
                    <a:pt x="22272" y="8555"/>
                    <a:pt x="23091" y="7285"/>
                  </a:cubicBezTo>
                  <a:cubicBezTo>
                    <a:pt x="24050" y="5883"/>
                    <a:pt x="23902" y="3818"/>
                    <a:pt x="23570" y="2232"/>
                  </a:cubicBezTo>
                  <a:cubicBezTo>
                    <a:pt x="23177" y="237"/>
                    <a:pt x="22239" y="0"/>
                    <a:pt x="20675" y="0"/>
                  </a:cubicBezTo>
                  <a:close/>
                </a:path>
              </a:pathLst>
            </a:custGeom>
            <a:solidFill>
              <a:srgbClr val="1C1C1B"/>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FFF00"/>
                </a:solidFill>
              </a:endParaRPr>
            </a:p>
          </p:txBody>
        </p:sp>
      </p:grpSp>
      <p:grpSp>
        <p:nvGrpSpPr>
          <p:cNvPr id="31" name="群組 30">
            <a:extLst>
              <a:ext uri="{FF2B5EF4-FFF2-40B4-BE49-F238E27FC236}">
                <a16:creationId xmlns:a16="http://schemas.microsoft.com/office/drawing/2014/main" id="{2873270D-4E2F-4A03-ACDB-1DD7EF84703D}"/>
              </a:ext>
            </a:extLst>
          </p:cNvPr>
          <p:cNvGrpSpPr/>
          <p:nvPr/>
        </p:nvGrpSpPr>
        <p:grpSpPr>
          <a:xfrm>
            <a:off x="1108841" y="1128681"/>
            <a:ext cx="9245733" cy="1109832"/>
            <a:chOff x="1684525" y="1555857"/>
            <a:chExt cx="7809196" cy="1109832"/>
          </a:xfrm>
        </p:grpSpPr>
        <p:pic>
          <p:nvPicPr>
            <p:cNvPr id="46" name="圖片 45">
              <a:extLst>
                <a:ext uri="{FF2B5EF4-FFF2-40B4-BE49-F238E27FC236}">
                  <a16:creationId xmlns:a16="http://schemas.microsoft.com/office/drawing/2014/main" id="{AA6992E6-97CA-4A2B-820A-9C49729DA06D}"/>
                </a:ext>
              </a:extLst>
            </p:cNvPr>
            <p:cNvPicPr>
              <a:picLocks noChangeAspect="1"/>
            </p:cNvPicPr>
            <p:nvPr/>
          </p:nvPicPr>
          <p:blipFill>
            <a:blip r:embed="rId2"/>
            <a:stretch>
              <a:fillRect/>
            </a:stretch>
          </p:blipFill>
          <p:spPr>
            <a:xfrm>
              <a:off x="5900586" y="1555857"/>
              <a:ext cx="1100092" cy="1100092"/>
            </a:xfrm>
            <a:prstGeom prst="rect">
              <a:avLst/>
            </a:prstGeom>
          </p:spPr>
        </p:pic>
        <p:pic>
          <p:nvPicPr>
            <p:cNvPr id="47" name="圖片 46">
              <a:extLst>
                <a:ext uri="{FF2B5EF4-FFF2-40B4-BE49-F238E27FC236}">
                  <a16:creationId xmlns:a16="http://schemas.microsoft.com/office/drawing/2014/main" id="{458A9CB3-E8D6-467B-A656-86A187F4097C}"/>
                </a:ext>
              </a:extLst>
            </p:cNvPr>
            <p:cNvPicPr>
              <a:picLocks noChangeAspect="1"/>
            </p:cNvPicPr>
            <p:nvPr/>
          </p:nvPicPr>
          <p:blipFill>
            <a:blip r:embed="rId2"/>
            <a:stretch>
              <a:fillRect/>
            </a:stretch>
          </p:blipFill>
          <p:spPr>
            <a:xfrm rot="10800000">
              <a:off x="4538996" y="1562316"/>
              <a:ext cx="1103373" cy="1103373"/>
            </a:xfrm>
            <a:prstGeom prst="rect">
              <a:avLst/>
            </a:prstGeom>
          </p:spPr>
        </p:pic>
        <p:pic>
          <p:nvPicPr>
            <p:cNvPr id="48" name="圖片 47">
              <a:extLst>
                <a:ext uri="{FF2B5EF4-FFF2-40B4-BE49-F238E27FC236}">
                  <a16:creationId xmlns:a16="http://schemas.microsoft.com/office/drawing/2014/main" id="{68295CC6-B3C6-4541-BF9E-5555F9532298}"/>
                </a:ext>
              </a:extLst>
            </p:cNvPr>
            <p:cNvPicPr>
              <a:picLocks noChangeAspect="1"/>
            </p:cNvPicPr>
            <p:nvPr/>
          </p:nvPicPr>
          <p:blipFill>
            <a:blip r:embed="rId3"/>
            <a:stretch>
              <a:fillRect/>
            </a:stretch>
          </p:blipFill>
          <p:spPr>
            <a:xfrm>
              <a:off x="5384153" y="1689839"/>
              <a:ext cx="764067" cy="764067"/>
            </a:xfrm>
            <a:prstGeom prst="rect">
              <a:avLst/>
            </a:prstGeom>
          </p:spPr>
        </p:pic>
        <p:sp>
          <p:nvSpPr>
            <p:cNvPr id="49" name="Google Shape;1415;p55">
              <a:extLst>
                <a:ext uri="{FF2B5EF4-FFF2-40B4-BE49-F238E27FC236}">
                  <a16:creationId xmlns:a16="http://schemas.microsoft.com/office/drawing/2014/main" id="{EA2B324B-67F9-43B3-AF9A-4C7B363CE24C}"/>
                </a:ext>
              </a:extLst>
            </p:cNvPr>
            <p:cNvSpPr txBox="1">
              <a:spLocks/>
            </p:cNvSpPr>
            <p:nvPr/>
          </p:nvSpPr>
          <p:spPr>
            <a:xfrm>
              <a:off x="1684525" y="1947187"/>
              <a:ext cx="3182423" cy="388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Montserrat"/>
                <a:buNone/>
                <a:defRPr sz="2000" b="1" i="0" u="none" strike="noStrike" cap="none">
                  <a:solidFill>
                    <a:schemeClr val="dk1"/>
                  </a:solidFill>
                  <a:latin typeface="Kalam"/>
                  <a:ea typeface="Kalam"/>
                  <a:cs typeface="Kalam"/>
                  <a:sym typeface="Kalam"/>
                </a:defRPr>
              </a:lvl1pPr>
              <a:lvl2pPr marL="914400" marR="0" lvl="1"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2pPr>
              <a:lvl3pPr marL="1371600" marR="0" lvl="2"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3pPr>
              <a:lvl4pPr marL="1828800" marR="0" lvl="3"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4pPr>
              <a:lvl5pPr marL="2286000" marR="0" lvl="4"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5pPr>
              <a:lvl6pPr marL="2743200" marR="0" lvl="5"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6pPr>
              <a:lvl7pPr marL="3200400" marR="0" lvl="6"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7pPr>
              <a:lvl8pPr marL="3657600" marR="0" lvl="7"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8pPr>
              <a:lvl9pPr marL="4114800" marR="0" lvl="8"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9pPr>
            </a:lstStyle>
            <a:p>
              <a:pPr marL="0" indent="0"/>
              <a:r>
                <a:rPr lang="zh-TW" altLang="en-US" sz="2800" dirty="0">
                  <a:latin typeface="微軟正黑體" panose="020B0604030504040204" pitchFamily="34" charset="-120"/>
                  <a:ea typeface="微軟正黑體" panose="020B0604030504040204" pitchFamily="34" charset="-120"/>
                </a:rPr>
                <a:t>公職人員或其關係人</a:t>
              </a:r>
              <a:endParaRPr lang="en-US" sz="2800" dirty="0">
                <a:latin typeface="微軟正黑體" panose="020B0604030504040204" pitchFamily="34" charset="-120"/>
                <a:ea typeface="微軟正黑體" panose="020B0604030504040204" pitchFamily="34" charset="-120"/>
              </a:endParaRPr>
            </a:p>
          </p:txBody>
        </p:sp>
        <p:sp>
          <p:nvSpPr>
            <p:cNvPr id="50" name="Google Shape;1415;p55">
              <a:extLst>
                <a:ext uri="{FF2B5EF4-FFF2-40B4-BE49-F238E27FC236}">
                  <a16:creationId xmlns:a16="http://schemas.microsoft.com/office/drawing/2014/main" id="{08AFEF33-5B6B-4ECC-BF72-233864E5211E}"/>
                </a:ext>
              </a:extLst>
            </p:cNvPr>
            <p:cNvSpPr txBox="1">
              <a:spLocks/>
            </p:cNvSpPr>
            <p:nvPr/>
          </p:nvSpPr>
          <p:spPr>
            <a:xfrm>
              <a:off x="6821465" y="1789133"/>
              <a:ext cx="2672256" cy="76973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800"/>
                <a:buFont typeface="Montserrat"/>
                <a:buNone/>
                <a:defRPr sz="2000" b="1" i="0" u="none" strike="noStrike" cap="none">
                  <a:solidFill>
                    <a:schemeClr val="dk1"/>
                  </a:solidFill>
                  <a:latin typeface="Kalam"/>
                  <a:ea typeface="Kalam"/>
                  <a:cs typeface="Kalam"/>
                  <a:sym typeface="Kalam"/>
                </a:defRPr>
              </a:lvl1pPr>
              <a:lvl2pPr marL="914400" marR="0" lvl="1"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2pPr>
              <a:lvl3pPr marL="1371600" marR="0" lvl="2"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3pPr>
              <a:lvl4pPr marL="1828800" marR="0" lvl="3"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4pPr>
              <a:lvl5pPr marL="2286000" marR="0" lvl="4"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5pPr>
              <a:lvl6pPr marL="2743200" marR="0" lvl="5"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6pPr>
              <a:lvl7pPr marL="3200400" marR="0" lvl="6"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7pPr>
              <a:lvl8pPr marL="3657600" marR="0" lvl="7"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8pPr>
              <a:lvl9pPr marL="4114800" marR="0" lvl="8" indent="-317500" algn="ctr" rtl="0">
                <a:lnSpc>
                  <a:spcPct val="100000"/>
                </a:lnSpc>
                <a:spcBef>
                  <a:spcPts val="0"/>
                </a:spcBef>
                <a:spcAft>
                  <a:spcPts val="0"/>
                </a:spcAft>
                <a:buClr>
                  <a:schemeClr val="dk1"/>
                </a:buClr>
                <a:buSzPts val="1400"/>
                <a:buFont typeface="Montserrat"/>
                <a:buNone/>
                <a:defRPr sz="2000" b="1" i="0" u="none" strike="noStrike" cap="none">
                  <a:solidFill>
                    <a:schemeClr val="dk1"/>
                  </a:solidFill>
                  <a:latin typeface="Kalam"/>
                  <a:ea typeface="Kalam"/>
                  <a:cs typeface="Kalam"/>
                  <a:sym typeface="Kalam"/>
                </a:defRPr>
              </a:lvl9pPr>
            </a:lstStyle>
            <a:p>
              <a:pPr marL="0" indent="0"/>
              <a:r>
                <a:rPr lang="zh-TW" altLang="en-US" sz="2800" dirty="0">
                  <a:latin typeface="微軟正黑體" panose="020B0604030504040204" pitchFamily="34" charset="-120"/>
                  <a:ea typeface="微軟正黑體" panose="020B0604030504040204" pitchFamily="34" charset="-120"/>
                </a:rPr>
                <a:t>公職人員服務或受其監督</a:t>
              </a:r>
              <a:r>
                <a:rPr lang="zh-TW" altLang="en-US" sz="2800" dirty="0">
                  <a:solidFill>
                    <a:srgbClr val="FF0000"/>
                  </a:solidFill>
                  <a:latin typeface="微軟正黑體" panose="020B0604030504040204" pitchFamily="34" charset="-120"/>
                  <a:ea typeface="微軟正黑體" panose="020B0604030504040204" pitchFamily="34" charset="-120"/>
                </a:rPr>
                <a:t>機關團體</a:t>
              </a:r>
              <a:endParaRPr lang="en-US" sz="2800" dirty="0">
                <a:solidFill>
                  <a:srgbClr val="FF0000"/>
                </a:solidFill>
                <a:latin typeface="微軟正黑體" panose="020B0604030504040204" pitchFamily="34" charset="-120"/>
                <a:ea typeface="微軟正黑體" panose="020B0604030504040204" pitchFamily="34" charset="-120"/>
              </a:endParaRPr>
            </a:p>
          </p:txBody>
        </p:sp>
      </p:grpSp>
      <p:sp>
        <p:nvSpPr>
          <p:cNvPr id="30" name="Google Shape;1417;p55">
            <a:extLst>
              <a:ext uri="{FF2B5EF4-FFF2-40B4-BE49-F238E27FC236}">
                <a16:creationId xmlns:a16="http://schemas.microsoft.com/office/drawing/2014/main" id="{1AFC0045-9D1B-46C8-81E4-F180187E0CB1}"/>
              </a:ext>
            </a:extLst>
          </p:cNvPr>
          <p:cNvSpPr txBox="1">
            <a:spLocks/>
          </p:cNvSpPr>
          <p:nvPr/>
        </p:nvSpPr>
        <p:spPr>
          <a:xfrm>
            <a:off x="1108841" y="3941395"/>
            <a:ext cx="3111972" cy="2525074"/>
          </a:xfrm>
          <a:prstGeom prst="rect">
            <a:avLst/>
          </a:prstGeom>
        </p:spPr>
        <p:txBody>
          <a:bodyPr spcFirstLastPara="1" wrap="square" lIns="91425" tIns="91425" rIns="91425" bIns="91425" anchor="t" anchorCtr="0">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indent="-108000" algn="just">
              <a:lnSpc>
                <a:spcPts val="3200"/>
              </a:lnSpc>
              <a:spcBef>
                <a:spcPts val="0"/>
              </a:spcBef>
            </a:pPr>
            <a:r>
              <a:rPr lang="zh-TW" altLang="en-US" sz="2400" dirty="0">
                <a:latin typeface="微軟正黑體" panose="020B0604030504040204" pitchFamily="34" charset="-120"/>
                <a:ea typeface="微軟正黑體" panose="020B0604030504040204" pitchFamily="34" charset="-120"/>
              </a:rPr>
              <a:t>交易標的為公職人員服務或受其監督之機關團體提供，並以</a:t>
            </a:r>
            <a:r>
              <a:rPr lang="zh-TW" altLang="en-US" sz="2400" b="1" dirty="0">
                <a:solidFill>
                  <a:srgbClr val="FF3399"/>
                </a:solidFill>
                <a:latin typeface="微軟正黑體" panose="020B0604030504040204" pitchFamily="34" charset="-120"/>
                <a:ea typeface="微軟正黑體" panose="020B0604030504040204" pitchFamily="34" charset="-120"/>
              </a:rPr>
              <a:t>公定價格</a:t>
            </a:r>
            <a:r>
              <a:rPr lang="zh-TW" altLang="en-US" sz="2400" dirty="0">
                <a:latin typeface="微軟正黑體" panose="020B0604030504040204" pitchFamily="34" charset="-120"/>
                <a:ea typeface="微軟正黑體" panose="020B0604030504040204" pitchFamily="34" charset="-120"/>
              </a:rPr>
              <a:t>交易。</a:t>
            </a:r>
          </a:p>
          <a:p>
            <a:pPr marL="108000" indent="-108000" algn="just">
              <a:lnSpc>
                <a:spcPct val="100000"/>
              </a:lnSpc>
              <a:spcBef>
                <a:spcPts val="400"/>
              </a:spcBef>
            </a:pPr>
            <a:r>
              <a:rPr lang="en-US" altLang="zh-TW" sz="2400" b="1" dirty="0">
                <a:solidFill>
                  <a:schemeClr val="accent2">
                    <a:lumMod val="50000"/>
                  </a:schemeClr>
                </a:solidFill>
                <a:latin typeface="微軟正黑體" panose="020B0604030504040204" pitchFamily="34" charset="-120"/>
                <a:ea typeface="微軟正黑體" panose="020B0604030504040204" pitchFamily="34" charset="-120"/>
              </a:rPr>
              <a:t>Ex:</a:t>
            </a:r>
            <a:r>
              <a:rPr lang="zh-TW" altLang="en-US" sz="2400" b="1" dirty="0">
                <a:solidFill>
                  <a:schemeClr val="accent2">
                    <a:lumMod val="50000"/>
                  </a:schemeClr>
                </a:solidFill>
                <a:latin typeface="微軟正黑體" panose="020B0604030504040204" pitchFamily="34" charset="-120"/>
                <a:ea typeface="微軟正黑體" panose="020B0604030504040204" pitchFamily="34" charset="-120"/>
              </a:rPr>
              <a:t>本公司董事長至加油站加油</a:t>
            </a:r>
          </a:p>
        </p:txBody>
      </p:sp>
      <p:sp>
        <p:nvSpPr>
          <p:cNvPr id="51" name="Google Shape;1421;p55">
            <a:extLst>
              <a:ext uri="{FF2B5EF4-FFF2-40B4-BE49-F238E27FC236}">
                <a16:creationId xmlns:a16="http://schemas.microsoft.com/office/drawing/2014/main" id="{8B4E412C-C851-4F61-B37C-A21508E9C6AF}"/>
              </a:ext>
            </a:extLst>
          </p:cNvPr>
          <p:cNvSpPr txBox="1">
            <a:spLocks/>
          </p:cNvSpPr>
          <p:nvPr/>
        </p:nvSpPr>
        <p:spPr>
          <a:xfrm>
            <a:off x="4763244" y="3968834"/>
            <a:ext cx="3254832" cy="2113125"/>
          </a:xfrm>
          <a:prstGeom prst="rect">
            <a:avLst/>
          </a:prstGeom>
        </p:spPr>
        <p:txBody>
          <a:bodyPr spcFirstLastPara="1" wrap="square" lIns="91425" tIns="91425" rIns="91425" bIns="91425" anchor="t" anchorCtr="0">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indent="-108000" algn="just">
              <a:lnSpc>
                <a:spcPts val="3200"/>
              </a:lnSpc>
              <a:spcBef>
                <a:spcPts val="0"/>
              </a:spcBef>
            </a:pPr>
            <a:r>
              <a:rPr lang="zh-TW" altLang="en-US" sz="2400" dirty="0">
                <a:latin typeface="微軟正黑體" panose="020B0604030504040204" pitchFamily="34" charset="-120"/>
                <a:ea typeface="微軟正黑體" panose="020B0604030504040204" pitchFamily="34" charset="-120"/>
              </a:rPr>
              <a:t>公營事業機構執行國家建設、公共政策、公益用途之交易。</a:t>
            </a:r>
          </a:p>
          <a:p>
            <a:pPr marL="108000" indent="-108000" algn="just">
              <a:lnSpc>
                <a:spcPts val="3200"/>
              </a:lnSpc>
              <a:spcBef>
                <a:spcPts val="600"/>
              </a:spcBef>
            </a:pPr>
            <a:r>
              <a:rPr lang="en-US" altLang="zh-TW" sz="2400" b="1" dirty="0">
                <a:solidFill>
                  <a:schemeClr val="accent2">
                    <a:lumMod val="50000"/>
                  </a:schemeClr>
                </a:solidFill>
                <a:latin typeface="微軟正黑體" panose="020B0604030504040204" pitchFamily="34" charset="-120"/>
                <a:ea typeface="微軟正黑體" panose="020B0604030504040204" pitchFamily="34" charset="-120"/>
              </a:rPr>
              <a:t>Ex:</a:t>
            </a:r>
            <a:r>
              <a:rPr lang="zh-TW" altLang="en-US" sz="2400" b="1" dirty="0">
                <a:solidFill>
                  <a:schemeClr val="accent2">
                    <a:lumMod val="50000"/>
                  </a:schemeClr>
                </a:solidFill>
                <a:latin typeface="微軟正黑體" panose="020B0604030504040204" pitchFamily="34" charset="-120"/>
                <a:ea typeface="微軟正黑體" panose="020B0604030504040204" pitchFamily="34" charset="-120"/>
              </a:rPr>
              <a:t>公營事業機構為公益承租國有土地</a:t>
            </a:r>
          </a:p>
        </p:txBody>
      </p:sp>
      <p:sp>
        <p:nvSpPr>
          <p:cNvPr id="52" name="Google Shape;1425;p55">
            <a:extLst>
              <a:ext uri="{FF2B5EF4-FFF2-40B4-BE49-F238E27FC236}">
                <a16:creationId xmlns:a16="http://schemas.microsoft.com/office/drawing/2014/main" id="{B0895B1A-77CF-4331-80D9-05B448B411EC}"/>
              </a:ext>
            </a:extLst>
          </p:cNvPr>
          <p:cNvSpPr txBox="1">
            <a:spLocks/>
          </p:cNvSpPr>
          <p:nvPr/>
        </p:nvSpPr>
        <p:spPr>
          <a:xfrm>
            <a:off x="8414485" y="4045650"/>
            <a:ext cx="3111972" cy="2277305"/>
          </a:xfrm>
          <a:prstGeom prst="rect">
            <a:avLst/>
          </a:prstGeom>
        </p:spPr>
        <p:txBody>
          <a:bodyPr spcFirstLastPara="1" wrap="square" lIns="91425" tIns="91425" rIns="91425" bIns="91425" anchor="t" anchorCtr="0">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indent="-108000" algn="just">
              <a:lnSpc>
                <a:spcPts val="3200"/>
              </a:lnSpc>
              <a:spcBef>
                <a:spcPts val="0"/>
              </a:spcBef>
            </a:pPr>
            <a:r>
              <a:rPr lang="zh-TW" altLang="en-US" sz="2400" b="1" dirty="0">
                <a:effectLst>
                  <a:outerShdw blurRad="38100" dist="38100" dir="2700000" algn="tl">
                    <a:srgbClr val="000000">
                      <a:alpha val="43137"/>
                    </a:srgbClr>
                  </a:outerShdw>
                </a:effectLst>
                <a:highlight>
                  <a:srgbClr val="FFFF00"/>
                </a:highlight>
                <a:latin typeface="微軟正黑體" panose="020B0604030504040204" pitchFamily="34" charset="-120"/>
                <a:ea typeface="微軟正黑體" panose="020B0604030504040204" pitchFamily="34" charset="-120"/>
              </a:rPr>
              <a:t>一定金額</a:t>
            </a:r>
            <a:r>
              <a:rPr lang="zh-TW" altLang="en-US" sz="2400" dirty="0">
                <a:latin typeface="微軟正黑體" panose="020B0604030504040204" pitchFamily="34" charset="-120"/>
                <a:ea typeface="微軟正黑體" panose="020B0604030504040204" pitchFamily="34" charset="-120"/>
              </a:rPr>
              <a:t>以下之補助及交易。</a:t>
            </a:r>
            <a:endParaRPr lang="en-US" altLang="zh-TW" sz="2400" dirty="0">
              <a:latin typeface="微軟正黑體" panose="020B0604030504040204" pitchFamily="34" charset="-120"/>
              <a:ea typeface="微軟正黑體" panose="020B0604030504040204" pitchFamily="34" charset="-120"/>
            </a:endParaRPr>
          </a:p>
          <a:p>
            <a:pPr marL="108000" indent="-108000">
              <a:lnSpc>
                <a:spcPts val="3200"/>
              </a:lnSpc>
              <a:spcBef>
                <a:spcPts val="0"/>
              </a:spcBef>
            </a:pPr>
            <a:r>
              <a:rPr lang="zh-TW" altLang="en-US" sz="2400" dirty="0">
                <a:latin typeface="微軟正黑體" panose="020B0604030504040204" pitchFamily="34" charset="-120"/>
                <a:ea typeface="微軟正黑體" panose="020B0604030504040204" pitchFamily="34" charset="-120"/>
              </a:rPr>
              <a:t>每筆</a:t>
            </a:r>
            <a:r>
              <a:rPr lang="en-US" altLang="zh-TW" sz="2400" b="1" dirty="0">
                <a:solidFill>
                  <a:srgbClr val="FF3399"/>
                </a:solidFill>
                <a:latin typeface="微軟正黑體" panose="020B0604030504040204" pitchFamily="34" charset="-120"/>
                <a:ea typeface="微軟正黑體" panose="020B0604030504040204" pitchFamily="34" charset="-120"/>
              </a:rPr>
              <a:t>1</a:t>
            </a:r>
            <a:r>
              <a:rPr lang="zh-TW" altLang="en-US" sz="2400" b="1" dirty="0">
                <a:solidFill>
                  <a:srgbClr val="FF3399"/>
                </a:solidFill>
                <a:latin typeface="微軟正黑體" panose="020B0604030504040204" pitchFamily="34" charset="-120"/>
                <a:ea typeface="微軟正黑體" panose="020B0604030504040204" pitchFamily="34" charset="-120"/>
              </a:rPr>
              <a:t>萬元</a:t>
            </a:r>
            <a:r>
              <a:rPr lang="zh-TW" altLang="en-US" sz="2400" dirty="0">
                <a:latin typeface="微軟正黑體" panose="020B0604030504040204" pitchFamily="34" charset="-120"/>
                <a:ea typeface="微軟正黑體" panose="020B0604030504040204" pitchFamily="34" charset="-120"/>
              </a:rPr>
              <a:t>以下，每年度</a:t>
            </a:r>
            <a:r>
              <a:rPr lang="en-US" altLang="zh-TW" sz="2400" dirty="0">
                <a:latin typeface="微軟正黑體" panose="020B0604030504040204" pitchFamily="34" charset="-120"/>
                <a:ea typeface="微軟正黑體" panose="020B0604030504040204" pitchFamily="34" charset="-120"/>
              </a:rPr>
              <a:t>(01.01~12.31)</a:t>
            </a:r>
            <a:r>
              <a:rPr lang="zh-TW" altLang="en-US" sz="2400" dirty="0">
                <a:latin typeface="微軟正黑體" panose="020B0604030504040204" pitchFamily="34" charset="-120"/>
                <a:ea typeface="微軟正黑體" panose="020B0604030504040204" pitchFamily="34" charset="-120"/>
              </a:rPr>
              <a:t>總計不超過</a:t>
            </a:r>
            <a:r>
              <a:rPr lang="en-US" altLang="zh-TW" sz="2400" b="1" dirty="0">
                <a:solidFill>
                  <a:srgbClr val="FF3399"/>
                </a:solidFill>
                <a:latin typeface="微軟正黑體" panose="020B0604030504040204" pitchFamily="34" charset="-120"/>
                <a:ea typeface="微軟正黑體" panose="020B0604030504040204" pitchFamily="34" charset="-120"/>
              </a:rPr>
              <a:t>10</a:t>
            </a:r>
            <a:r>
              <a:rPr lang="zh-TW" altLang="en-US" sz="2400" b="1" dirty="0">
                <a:solidFill>
                  <a:srgbClr val="FF3399"/>
                </a:solidFill>
                <a:latin typeface="微軟正黑體" panose="020B0604030504040204" pitchFamily="34" charset="-120"/>
                <a:ea typeface="微軟正黑體" panose="020B0604030504040204" pitchFamily="34" charset="-120"/>
              </a:rPr>
              <a:t>萬元</a:t>
            </a:r>
            <a:r>
              <a:rPr lang="zh-TW" altLang="en-US" sz="2400" b="1" dirty="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p:txBody>
      </p:sp>
      <p:sp>
        <p:nvSpPr>
          <p:cNvPr id="53" name="矩形 52">
            <a:extLst>
              <a:ext uri="{FF2B5EF4-FFF2-40B4-BE49-F238E27FC236}">
                <a16:creationId xmlns:a16="http://schemas.microsoft.com/office/drawing/2014/main" id="{9F88B14B-8E12-4B5B-8D8F-BC151014028C}"/>
              </a:ext>
            </a:extLst>
          </p:cNvPr>
          <p:cNvSpPr/>
          <p:nvPr/>
        </p:nvSpPr>
        <p:spPr>
          <a:xfrm>
            <a:off x="11593822" y="6164385"/>
            <a:ext cx="503423" cy="523501"/>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altLang="zh-TW" sz="2400" b="1" dirty="0"/>
              <a:t>14</a:t>
            </a:r>
            <a:endParaRPr lang="zh-TW" altLang="en-US" sz="2400" b="1" dirty="0"/>
          </a:p>
        </p:txBody>
      </p:sp>
    </p:spTree>
    <p:extLst>
      <p:ext uri="{BB962C8B-B14F-4D97-AF65-F5344CB8AC3E}">
        <p14:creationId xmlns:p14="http://schemas.microsoft.com/office/powerpoint/2010/main" val="3013112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099"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0" name="矩形 3"/>
          <p:cNvSpPr>
            <a:spLocks noChangeArrowheads="1"/>
          </p:cNvSpPr>
          <p:nvPr/>
        </p:nvSpPr>
        <p:spPr bwMode="auto">
          <a:xfrm>
            <a:off x="0" y="0"/>
            <a:ext cx="12192000" cy="2117725"/>
          </a:xfrm>
          <a:prstGeom prst="rect">
            <a:avLst/>
          </a:prstGeom>
          <a:solidFill>
            <a:srgbClr val="FF4664"/>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1" name="矩形 4"/>
          <p:cNvSpPr>
            <a:spLocks noChangeArrowheads="1"/>
          </p:cNvSpPr>
          <p:nvPr/>
        </p:nvSpPr>
        <p:spPr bwMode="auto">
          <a:xfrm>
            <a:off x="0" y="4740275"/>
            <a:ext cx="12192000" cy="2117725"/>
          </a:xfrm>
          <a:prstGeom prst="rect">
            <a:avLst/>
          </a:prstGeom>
          <a:solidFill>
            <a:srgbClr val="FFA146"/>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2" name="矩形 10"/>
          <p:cNvSpPr>
            <a:spLocks noChangeArrowheads="1"/>
          </p:cNvSpPr>
          <p:nvPr/>
        </p:nvSpPr>
        <p:spPr bwMode="auto">
          <a:xfrm>
            <a:off x="317500" y="245923"/>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3" name="文本框 1"/>
          <p:cNvSpPr>
            <a:spLocks noChangeArrowheads="1"/>
          </p:cNvSpPr>
          <p:nvPr/>
        </p:nvSpPr>
        <p:spPr bwMode="auto">
          <a:xfrm>
            <a:off x="806125" y="423089"/>
            <a:ext cx="97001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eaLnBrk="1" hangingPunct="1">
              <a:defRPr/>
            </a:pPr>
            <a:r>
              <a:rPr kumimoji="0" lang="zh-TW" altLang="en-US" sz="4800" b="1" i="0" u="none" strike="noStrike" kern="1200" cap="none" spc="0" normalizeH="0" baseline="0" noProof="0" dirty="0">
                <a:ln>
                  <a:noFill/>
                </a:ln>
                <a:solidFill>
                  <a:srgbClr val="3D6869"/>
                </a:solidFill>
                <a:effectLst/>
                <a:uLnTx/>
                <a:uFillTx/>
                <a:latin typeface="微軟正黑體" panose="020B0604030504040204" pitchFamily="34" charset="-120"/>
                <a:ea typeface="微軟正黑體" panose="020B0604030504040204" pitchFamily="34" charset="-120"/>
                <a:cs typeface="+mn-cs"/>
                <a:sym typeface="Broadway" panose="02020500000000000000" pitchFamily="18" charset="0"/>
              </a:rPr>
              <a:t>相關規定</a:t>
            </a:r>
            <a:r>
              <a:rPr kumimoji="0" lang="en-US" altLang="zh-TW" sz="4800" b="1" i="0" u="none" strike="noStrike" kern="1200" cap="none" spc="0" normalizeH="0" baseline="0" noProof="0" dirty="0">
                <a:ln>
                  <a:noFill/>
                </a:ln>
                <a:solidFill>
                  <a:srgbClr val="3D6869"/>
                </a:solidFill>
                <a:effectLst/>
                <a:uLnTx/>
                <a:uFillTx/>
                <a:latin typeface="微軟正黑體" panose="020B0604030504040204" pitchFamily="34" charset="-120"/>
                <a:ea typeface="微軟正黑體" panose="020B0604030504040204" pitchFamily="34" charset="-120"/>
                <a:cs typeface="+mn-cs"/>
                <a:sym typeface="Broadway" panose="02020500000000000000" pitchFamily="18" charset="0"/>
              </a:rPr>
              <a:t>-</a:t>
            </a:r>
            <a:r>
              <a:rPr kumimoji="0" lang="zh-TW" altLang="en-US" sz="4800" b="1" i="0" u="none" strike="noStrike" kern="1200" cap="none" spc="0" normalizeH="0" baseline="0" noProof="0" dirty="0">
                <a:ln>
                  <a:noFill/>
                </a:ln>
                <a:solidFill>
                  <a:srgbClr val="3D6869"/>
                </a:solidFill>
                <a:effectLst/>
                <a:uLnTx/>
                <a:uFillTx/>
                <a:latin typeface="微軟正黑體" panose="020B0604030504040204" pitchFamily="34" charset="-120"/>
                <a:ea typeface="微軟正黑體" panose="020B0604030504040204" pitchFamily="34" charset="-120"/>
                <a:cs typeface="+mn-cs"/>
                <a:sym typeface="Franklin Gothic Book" pitchFamily="34" charset="0"/>
              </a:rPr>
              <a:t>揭露身分及公開之義務</a:t>
            </a:r>
            <a:endParaRPr lang="zh-CN" altLang="en-US" sz="4800" b="1" dirty="0">
              <a:solidFill>
                <a:srgbClr val="3D6869"/>
              </a:solidFill>
              <a:latin typeface="微軟正黑體" panose="020B0604030504040204" pitchFamily="34" charset="-120"/>
              <a:ea typeface="微軟正黑體" panose="020B0604030504040204" pitchFamily="34" charset="-120"/>
              <a:sym typeface="Broadway" panose="02020500000000000000" pitchFamily="18" charset="0"/>
            </a:endParaRPr>
          </a:p>
        </p:txBody>
      </p:sp>
      <p:pic>
        <p:nvPicPr>
          <p:cNvPr id="13" name="Picture 2" descr="D:\法規\陽光法案\利益衝突\利衝宣導資料\圖例\case-study.png">
            <a:extLst>
              <a:ext uri="{FF2B5EF4-FFF2-40B4-BE49-F238E27FC236}">
                <a16:creationId xmlns:a16="http://schemas.microsoft.com/office/drawing/2014/main" id="{5DE686D6-327A-4E4F-830F-5C951E1D8908}"/>
              </a:ext>
            </a:extLst>
          </p:cNvPr>
          <p:cNvPicPr>
            <a:picLocks noChangeAspect="1" noChangeArrowheads="1"/>
          </p:cNvPicPr>
          <p:nvPr/>
        </p:nvPicPr>
        <p:blipFill>
          <a:blip r:embed="rId3" cstate="print"/>
          <a:srcRect/>
          <a:stretch>
            <a:fillRect/>
          </a:stretch>
        </p:blipFill>
        <p:spPr bwMode="auto">
          <a:xfrm>
            <a:off x="10694896" y="327489"/>
            <a:ext cx="990977" cy="990977"/>
          </a:xfrm>
          <a:prstGeom prst="rect">
            <a:avLst/>
          </a:prstGeom>
          <a:noFill/>
        </p:spPr>
      </p:pic>
      <p:sp>
        <p:nvSpPr>
          <p:cNvPr id="30" name="內容版面配置區 2">
            <a:extLst>
              <a:ext uri="{FF2B5EF4-FFF2-40B4-BE49-F238E27FC236}">
                <a16:creationId xmlns:a16="http://schemas.microsoft.com/office/drawing/2014/main" id="{421351F1-B5EA-4E29-88F0-16A70D23A60F}"/>
              </a:ext>
            </a:extLst>
          </p:cNvPr>
          <p:cNvSpPr txBox="1">
            <a:spLocks/>
          </p:cNvSpPr>
          <p:nvPr/>
        </p:nvSpPr>
        <p:spPr>
          <a:xfrm>
            <a:off x="900439" y="1257964"/>
            <a:ext cx="9700144" cy="990977"/>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4200"/>
              </a:lnSpc>
              <a:spcBef>
                <a:spcPts val="600"/>
              </a:spcBef>
              <a:buNone/>
            </a:pPr>
            <a:r>
              <a:rPr lang="zh-TW" altLang="en-US" sz="3200" b="1" dirty="0">
                <a:latin typeface="微軟正黑體" panose="020B0604030504040204" pitchFamily="34" charset="-120"/>
                <a:ea typeface="微軟正黑體" panose="020B0604030504040204" pitchFamily="34" charset="-120"/>
              </a:rPr>
              <a:t>例外之交易或補助行為，下列情形須依利衝法第</a:t>
            </a:r>
            <a:r>
              <a:rPr lang="en-US" altLang="zh-TW" sz="3200" b="1" dirty="0">
                <a:latin typeface="微軟正黑體" panose="020B0604030504040204" pitchFamily="34" charset="-120"/>
                <a:ea typeface="微軟正黑體" panose="020B0604030504040204" pitchFamily="34" charset="-120"/>
              </a:rPr>
              <a:t>14</a:t>
            </a:r>
            <a:r>
              <a:rPr lang="zh-TW" altLang="en-US" sz="3200" b="1" dirty="0">
                <a:latin typeface="微軟正黑體" panose="020B0604030504040204" pitchFamily="34" charset="-120"/>
                <a:ea typeface="微軟正黑體" panose="020B0604030504040204" pitchFamily="34" charset="-120"/>
              </a:rPr>
              <a:t>條第</a:t>
            </a:r>
            <a:r>
              <a:rPr lang="en-US" altLang="zh-TW" sz="3200" b="1" dirty="0">
                <a:latin typeface="微軟正黑體" panose="020B0604030504040204" pitchFamily="34" charset="-120"/>
                <a:ea typeface="微軟正黑體" panose="020B0604030504040204" pitchFamily="34" charset="-120"/>
              </a:rPr>
              <a:t>2</a:t>
            </a:r>
            <a:r>
              <a:rPr lang="zh-TW" altLang="en-US" sz="3200" b="1" dirty="0">
                <a:latin typeface="微軟正黑體" panose="020B0604030504040204" pitchFamily="34" charset="-120"/>
                <a:ea typeface="微軟正黑體" panose="020B0604030504040204" pitchFamily="34" charset="-120"/>
              </a:rPr>
              <a:t>項</a:t>
            </a:r>
            <a:r>
              <a:rPr lang="zh-TW" altLang="en-US" sz="3200" b="1" u="sng" dirty="0">
                <a:solidFill>
                  <a:srgbClr val="FF3399"/>
                </a:solidFill>
                <a:latin typeface="微軟正黑體" panose="020B0604030504040204" pitchFamily="34" charset="-120"/>
                <a:ea typeface="微軟正黑體" panose="020B0604030504040204" pitchFamily="34" charset="-120"/>
              </a:rPr>
              <a:t>揭露及公開身分</a:t>
            </a:r>
            <a:r>
              <a:rPr lang="zh-TW" altLang="en-US" sz="3200" b="1" dirty="0">
                <a:latin typeface="微軟正黑體" panose="020B0604030504040204" pitchFamily="34" charset="-120"/>
                <a:ea typeface="微軟正黑體" panose="020B0604030504040204" pitchFamily="34" charset="-120"/>
              </a:rPr>
              <a:t>，違反者得按次處罰：</a:t>
            </a:r>
            <a:endParaRPr lang="en-US" altLang="zh-TW" sz="3200" b="1" dirty="0">
              <a:latin typeface="微軟正黑體" panose="020B0604030504040204" pitchFamily="34" charset="-120"/>
              <a:ea typeface="微軟正黑體" panose="020B0604030504040204" pitchFamily="34" charset="-120"/>
            </a:endParaRPr>
          </a:p>
        </p:txBody>
      </p:sp>
      <p:grpSp>
        <p:nvGrpSpPr>
          <p:cNvPr id="10" name="群組 9">
            <a:extLst>
              <a:ext uri="{FF2B5EF4-FFF2-40B4-BE49-F238E27FC236}">
                <a16:creationId xmlns:a16="http://schemas.microsoft.com/office/drawing/2014/main" id="{41D5C486-C94F-4283-81DA-974D856093DE}"/>
              </a:ext>
            </a:extLst>
          </p:cNvPr>
          <p:cNvGrpSpPr/>
          <p:nvPr/>
        </p:nvGrpSpPr>
        <p:grpSpPr>
          <a:xfrm>
            <a:off x="1688841" y="2581548"/>
            <a:ext cx="8677469" cy="3307804"/>
            <a:chOff x="251520" y="1340767"/>
            <a:chExt cx="8573448" cy="3160239"/>
          </a:xfrm>
        </p:grpSpPr>
        <p:sp>
          <p:nvSpPr>
            <p:cNvPr id="11" name="剪去單一角落矩形 6">
              <a:extLst>
                <a:ext uri="{FF2B5EF4-FFF2-40B4-BE49-F238E27FC236}">
                  <a16:creationId xmlns:a16="http://schemas.microsoft.com/office/drawing/2014/main" id="{425960F2-67BC-4D2A-B8C6-7B0CEE440FF9}"/>
                </a:ext>
              </a:extLst>
            </p:cNvPr>
            <p:cNvSpPr/>
            <p:nvPr/>
          </p:nvSpPr>
          <p:spPr>
            <a:xfrm>
              <a:off x="251520" y="1340768"/>
              <a:ext cx="3960440" cy="3160238"/>
            </a:xfrm>
            <a:prstGeom prst="snip1Rect">
              <a:avLst/>
            </a:prstGeom>
            <a:ln w="28575"/>
          </p:spPr>
          <p:style>
            <a:lnRef idx="2">
              <a:schemeClr val="accent2"/>
            </a:lnRef>
            <a:fillRef idx="1">
              <a:schemeClr val="lt1"/>
            </a:fillRef>
            <a:effectRef idx="0">
              <a:schemeClr val="accent2"/>
            </a:effectRef>
            <a:fontRef idx="minor">
              <a:schemeClr val="dk1"/>
            </a:fontRef>
          </p:style>
          <p:txBody>
            <a:bodyPr rtlCol="0" anchor="t"/>
            <a:lstStyle/>
            <a:p>
              <a:pPr algn="ctr">
                <a:spcAft>
                  <a:spcPts val="600"/>
                </a:spcAft>
              </a:pP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hlinkClick r:id="rId4" action="ppaction://hlinkfile">
                    <a:extLst>
                      <a:ext uri="{A12FA001-AC4F-418D-AE19-62706E023703}">
                        <ahyp:hlinkClr xmlns:ahyp="http://schemas.microsoft.com/office/drawing/2018/hyperlinkcolor" val="tx"/>
                      </a:ext>
                    </a:extLst>
                  </a:hlinkClick>
                </a:rPr>
                <a:t>事前揭露</a:t>
              </a:r>
              <a:endParaRPr lang="en-US" altLang="zh-TW" sz="2800" b="1" dirty="0">
                <a:solidFill>
                  <a:schemeClr val="accent6">
                    <a:lumMod val="75000"/>
                  </a:schemeClr>
                </a:solidFill>
                <a:latin typeface="微軟正黑體" panose="020B0604030504040204" pitchFamily="34" charset="-120"/>
                <a:ea typeface="微軟正黑體" panose="020B0604030504040204" pitchFamily="34" charset="-120"/>
              </a:endParaRPr>
            </a:p>
            <a:p>
              <a:pPr algn="just">
                <a:spcBef>
                  <a:spcPts val="600"/>
                </a:spcBef>
              </a:pPr>
              <a:r>
                <a:rPr lang="zh-TW" altLang="en-US" sz="2800" dirty="0">
                  <a:latin typeface="微軟正黑體" panose="020B0604030504040204" pitchFamily="34" charset="-120"/>
                  <a:ea typeface="微軟正黑體" panose="020B0604030504040204" pitchFamily="34" charset="-120"/>
                </a:rPr>
                <a:t>公職人員或其關係人於補助或交易</a:t>
              </a:r>
              <a:r>
                <a:rPr lang="zh-TW" altLang="en-US" sz="2800" b="1" dirty="0">
                  <a:solidFill>
                    <a:srgbClr val="FF0000"/>
                  </a:solidFill>
                  <a:latin typeface="微軟正黑體" panose="020B0604030504040204" pitchFamily="34" charset="-120"/>
                  <a:ea typeface="微軟正黑體" panose="020B0604030504040204" pitchFamily="34" charset="-120"/>
                </a:rPr>
                <a:t>行為前</a:t>
              </a:r>
              <a:r>
                <a:rPr lang="zh-TW" altLang="en-US" sz="2800" dirty="0">
                  <a:latin typeface="微軟正黑體" panose="020B0604030504040204" pitchFamily="34" charset="-120"/>
                  <a:ea typeface="微軟正黑體" panose="020B0604030504040204" pitchFamily="34" charset="-120"/>
                </a:rPr>
                <a:t>，應主動於申請或投標文件內</a:t>
              </a:r>
              <a:r>
                <a:rPr lang="zh-TW" altLang="en-US" sz="2800" b="1" dirty="0">
                  <a:solidFill>
                    <a:srgbClr val="FF0000"/>
                  </a:solidFill>
                  <a:latin typeface="微軟正黑體" panose="020B0604030504040204" pitchFamily="34" charset="-120"/>
                  <a:ea typeface="微軟正黑體" panose="020B0604030504040204" pitchFamily="34" charset="-120"/>
                </a:rPr>
                <a:t>據實表明其身分關係</a:t>
              </a:r>
              <a:r>
                <a:rPr lang="zh-TW" altLang="en-US" sz="2800" dirty="0">
                  <a:solidFill>
                    <a:srgbClr val="FF0000"/>
                  </a:solidFill>
                  <a:latin typeface="微軟正黑體" panose="020B0604030504040204" pitchFamily="34" charset="-120"/>
                  <a:ea typeface="微軟正黑體" panose="020B0604030504040204" pitchFamily="34" charset="-120"/>
                </a:rPr>
                <a:t>。</a:t>
              </a:r>
              <a:endParaRPr lang="zh-TW" altLang="en-US" sz="2800" dirty="0">
                <a:solidFill>
                  <a:schemeClr val="tx1"/>
                </a:solidFill>
                <a:latin typeface="微軟正黑體" panose="020B0604030504040204" pitchFamily="34" charset="-120"/>
                <a:ea typeface="微軟正黑體" panose="020B0604030504040204" pitchFamily="34" charset="-120"/>
              </a:endParaRPr>
            </a:p>
          </p:txBody>
        </p:sp>
        <p:sp>
          <p:nvSpPr>
            <p:cNvPr id="12" name="剪去單一角落矩形 7">
              <a:extLst>
                <a:ext uri="{FF2B5EF4-FFF2-40B4-BE49-F238E27FC236}">
                  <a16:creationId xmlns:a16="http://schemas.microsoft.com/office/drawing/2014/main" id="{F8FDF954-5251-4427-BE96-C1787EF6C5C1}"/>
                </a:ext>
              </a:extLst>
            </p:cNvPr>
            <p:cNvSpPr/>
            <p:nvPr/>
          </p:nvSpPr>
          <p:spPr>
            <a:xfrm>
              <a:off x="5292079" y="1340767"/>
              <a:ext cx="3532889" cy="3160237"/>
            </a:xfrm>
            <a:prstGeom prst="snip1Rect">
              <a:avLst/>
            </a:prstGeom>
            <a:ln w="28575"/>
          </p:spPr>
          <p:style>
            <a:lnRef idx="2">
              <a:schemeClr val="accent4"/>
            </a:lnRef>
            <a:fillRef idx="1">
              <a:schemeClr val="lt1"/>
            </a:fillRef>
            <a:effectRef idx="0">
              <a:schemeClr val="accent4"/>
            </a:effectRef>
            <a:fontRef idx="minor">
              <a:schemeClr val="dk1"/>
            </a:fontRef>
          </p:style>
          <p:txBody>
            <a:bodyPr rtlCol="0" anchor="t"/>
            <a:lstStyle/>
            <a:p>
              <a:pPr algn="ctr">
                <a:spcAft>
                  <a:spcPts val="600"/>
                </a:spcAft>
              </a:pPr>
              <a:r>
                <a:rPr lang="zh-TW" altLang="en-US" sz="2800" b="1" dirty="0">
                  <a:latin typeface="微軟正黑體" panose="020B0604030504040204" pitchFamily="34" charset="-120"/>
                  <a:ea typeface="微軟正黑體" panose="020B0604030504040204" pitchFamily="34" charset="-120"/>
                  <a:hlinkClick r:id="rId5" action="ppaction://hlinkfile"/>
                </a:rPr>
                <a:t>事後公開</a:t>
              </a:r>
              <a:endParaRPr lang="zh-TW" altLang="en-US" sz="2800" b="1" dirty="0">
                <a:solidFill>
                  <a:srgbClr val="FF0000"/>
                </a:solidFill>
                <a:latin typeface="微軟正黑體" panose="020B0604030504040204" pitchFamily="34" charset="-120"/>
                <a:ea typeface="微軟正黑體" panose="020B0604030504040204" pitchFamily="34" charset="-120"/>
              </a:endParaRPr>
            </a:p>
            <a:p>
              <a:pPr algn="just">
                <a:spcBef>
                  <a:spcPts val="600"/>
                </a:spcBef>
              </a:pPr>
              <a:r>
                <a:rPr lang="zh-TW" altLang="en-US" sz="2800" dirty="0">
                  <a:latin typeface="微軟正黑體" panose="020B0604030504040204" pitchFamily="34" charset="-120"/>
                  <a:ea typeface="微軟正黑體" panose="020B0604030504040204" pitchFamily="34" charset="-120"/>
                </a:rPr>
                <a:t>補助或交易</a:t>
              </a:r>
              <a:r>
                <a:rPr lang="zh-TW" altLang="en-US" sz="2800" b="1" dirty="0">
                  <a:solidFill>
                    <a:srgbClr val="FF0000"/>
                  </a:solidFill>
                  <a:latin typeface="微軟正黑體" panose="020B0604030504040204" pitchFamily="34" charset="-120"/>
                  <a:ea typeface="微軟正黑體" panose="020B0604030504040204" pitchFamily="34" charset="-120"/>
                </a:rPr>
                <a:t>行為成立後</a:t>
              </a:r>
              <a:r>
                <a:rPr lang="zh-TW" altLang="en-US" sz="2800" dirty="0">
                  <a:latin typeface="微軟正黑體" panose="020B0604030504040204" pitchFamily="34" charset="-120"/>
                  <a:ea typeface="微軟正黑體" panose="020B0604030504040204" pitchFamily="34" charset="-120"/>
                </a:rPr>
                <a:t>，該機關團體應連同其身分關係</a:t>
              </a:r>
              <a:r>
                <a:rPr lang="zh-TW" altLang="en-US" sz="2800" b="1" dirty="0">
                  <a:solidFill>
                    <a:srgbClr val="FF0000"/>
                  </a:solidFill>
                  <a:latin typeface="微軟正黑體" panose="020B0604030504040204" pitchFamily="34" charset="-120"/>
                  <a:ea typeface="微軟正黑體" panose="020B0604030504040204" pitchFamily="34" charset="-120"/>
                </a:rPr>
                <a:t>主動公開</a:t>
              </a:r>
              <a:r>
                <a:rPr lang="zh-TW" altLang="en-US" sz="2800" dirty="0">
                  <a:latin typeface="微軟正黑體" panose="020B0604030504040204" pitchFamily="34" charset="-120"/>
                  <a:ea typeface="微軟正黑體" panose="020B0604030504040204" pitchFamily="34" charset="-120"/>
                </a:rPr>
                <a:t>之。</a:t>
              </a:r>
            </a:p>
          </p:txBody>
        </p:sp>
        <p:pic>
          <p:nvPicPr>
            <p:cNvPr id="14" name="Picture 2" descr="D:\法規\陽光法案\利益衝突\利衝宣導資料\圖例\right.png">
              <a:extLst>
                <a:ext uri="{FF2B5EF4-FFF2-40B4-BE49-F238E27FC236}">
                  <a16:creationId xmlns:a16="http://schemas.microsoft.com/office/drawing/2014/main" id="{19F09802-89BB-4089-AB35-C50AE53498DD}"/>
                </a:ext>
              </a:extLst>
            </p:cNvPr>
            <p:cNvPicPr>
              <a:picLocks noChangeAspect="1" noChangeArrowheads="1"/>
            </p:cNvPicPr>
            <p:nvPr/>
          </p:nvPicPr>
          <p:blipFill>
            <a:blip r:embed="rId6" cstate="print"/>
            <a:srcRect/>
            <a:stretch>
              <a:fillRect/>
            </a:stretch>
          </p:blipFill>
          <p:spPr bwMode="auto">
            <a:xfrm>
              <a:off x="4283968" y="2132856"/>
              <a:ext cx="913434" cy="729333"/>
            </a:xfrm>
            <a:prstGeom prst="rect">
              <a:avLst/>
            </a:prstGeom>
            <a:noFill/>
          </p:spPr>
        </p:pic>
      </p:grpSp>
      <p:sp>
        <p:nvSpPr>
          <p:cNvPr id="15" name="矩形 14">
            <a:extLst>
              <a:ext uri="{FF2B5EF4-FFF2-40B4-BE49-F238E27FC236}">
                <a16:creationId xmlns:a16="http://schemas.microsoft.com/office/drawing/2014/main" id="{82414D57-C12E-4194-BF83-80357F49AEEC}"/>
              </a:ext>
            </a:extLst>
          </p:cNvPr>
          <p:cNvSpPr/>
          <p:nvPr/>
        </p:nvSpPr>
        <p:spPr>
          <a:xfrm>
            <a:off x="11278116" y="5913135"/>
            <a:ext cx="503423" cy="523501"/>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altLang="zh-TW" sz="2400" b="1" dirty="0"/>
              <a:t>15</a:t>
            </a:r>
            <a:endParaRPr lang="zh-TW" altLang="en-US" sz="2400" b="1" dirty="0"/>
          </a:p>
        </p:txBody>
      </p:sp>
    </p:spTree>
    <p:extLst>
      <p:ext uri="{BB962C8B-B14F-4D97-AF65-F5344CB8AC3E}">
        <p14:creationId xmlns:p14="http://schemas.microsoft.com/office/powerpoint/2010/main" val="3289536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099"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0" name="矩形 3"/>
          <p:cNvSpPr>
            <a:spLocks noChangeArrowheads="1"/>
          </p:cNvSpPr>
          <p:nvPr/>
        </p:nvSpPr>
        <p:spPr bwMode="auto">
          <a:xfrm>
            <a:off x="0" y="0"/>
            <a:ext cx="12192000" cy="2117725"/>
          </a:xfrm>
          <a:prstGeom prst="rect">
            <a:avLst/>
          </a:prstGeom>
          <a:solidFill>
            <a:srgbClr val="FF4664"/>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1" name="矩形 4"/>
          <p:cNvSpPr>
            <a:spLocks noChangeArrowheads="1"/>
          </p:cNvSpPr>
          <p:nvPr/>
        </p:nvSpPr>
        <p:spPr bwMode="auto">
          <a:xfrm>
            <a:off x="0" y="4740275"/>
            <a:ext cx="12192000" cy="2117725"/>
          </a:xfrm>
          <a:prstGeom prst="rect">
            <a:avLst/>
          </a:prstGeom>
          <a:solidFill>
            <a:srgbClr val="FFA146"/>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2" name="矩形 10"/>
          <p:cNvSpPr>
            <a:spLocks noChangeArrowheads="1"/>
          </p:cNvSpPr>
          <p:nvPr/>
        </p:nvSpPr>
        <p:spPr bwMode="auto">
          <a:xfrm>
            <a:off x="317500" y="198656"/>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4" name="文字方塊 10">
            <a:extLst>
              <a:ext uri="{FF2B5EF4-FFF2-40B4-BE49-F238E27FC236}">
                <a16:creationId xmlns:a16="http://schemas.microsoft.com/office/drawing/2014/main" id="{8592E8B0-AE1D-4047-A776-46078986D84B}"/>
              </a:ext>
            </a:extLst>
          </p:cNvPr>
          <p:cNvSpPr txBox="1"/>
          <p:nvPr/>
        </p:nvSpPr>
        <p:spPr>
          <a:xfrm>
            <a:off x="980332" y="1881241"/>
            <a:ext cx="4599374" cy="4351608"/>
          </a:xfrm>
          <a:prstGeom prst="foldedCorner">
            <a:avLst/>
          </a:prstGeom>
          <a:solidFill>
            <a:schemeClr val="accent6">
              <a:lumMod val="40000"/>
              <a:lumOff val="60000"/>
            </a:schemeClr>
          </a:solidFill>
          <a:ln w="9525">
            <a:noFill/>
          </a:ln>
          <a:effectLst>
            <a:outerShdw blurRad="63500" sx="102000" sy="102000" algn="ctr" rotWithShape="0">
              <a:prstClr val="black">
                <a:alpha val="4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432000" marR="0" lvl="0" indent="-432000" algn="just" fontAlgn="auto">
              <a:lnSpc>
                <a:spcPts val="5000"/>
              </a:lnSpc>
              <a:spcBef>
                <a:spcPts val="0"/>
              </a:spcBef>
              <a:spcAft>
                <a:spcPts val="0"/>
              </a:spcAft>
              <a:buClrTx/>
              <a:buSzTx/>
              <a:buFont typeface="新細明體" panose="02020500000000000000" pitchFamily="18" charset="-120"/>
              <a:buChar char="•"/>
              <a:tabLst>
                <a:tab pos="457200" algn="l"/>
              </a:tabLst>
              <a:defRPr kumimoji="0" sz="3400" b="0" i="0" u="none" strike="noStrike" cap="none" spc="0" normalizeH="0" baseline="0">
                <a:ln>
                  <a:noFill/>
                </a:ln>
                <a:solidFill>
                  <a:prstClr val="black"/>
                </a:solidFill>
                <a:effectLst/>
                <a:uLnTx/>
                <a:uFillTx/>
                <a:latin typeface="標楷體" panose="03000509000000000000" pitchFamily="65" charset="-120"/>
                <a:ea typeface="標楷體" panose="03000509000000000000" pitchFamily="65" charset="-120"/>
              </a:defRPr>
            </a:lvl1pPr>
          </a:lstStyle>
          <a:p>
            <a:pPr lvl="0">
              <a:lnSpc>
                <a:spcPts val="3600"/>
              </a:lnSpc>
              <a:spcBef>
                <a:spcPts val="600"/>
              </a:spcBef>
              <a:buFont typeface="Arial" panose="020B0604020202020204" pitchFamily="34" charset="0"/>
              <a:buChar char="•"/>
            </a:pPr>
            <a:r>
              <a:rPr lang="zh-TW" altLang="en-US" sz="2800" dirty="0"/>
              <a:t>本公司公職人員受公司指定擔任非營利法人團體之「</a:t>
            </a:r>
            <a:r>
              <a:rPr lang="zh-TW" altLang="en-US" sz="2800" b="1" dirty="0">
                <a:solidFill>
                  <a:srgbClr val="FF0000"/>
                </a:solidFill>
              </a:rPr>
              <a:t>團體會員代表</a:t>
            </a:r>
            <a:r>
              <a:rPr lang="zh-TW" altLang="en-US" sz="2800" dirty="0"/>
              <a:t>」，並受選為該團體理事，則</a:t>
            </a:r>
            <a:r>
              <a:rPr lang="zh-TW" altLang="en-US" sz="2800" b="1" u="sng" dirty="0"/>
              <a:t>是否得推定或類推適用利衝法第</a:t>
            </a:r>
            <a:r>
              <a:rPr lang="en-US" altLang="zh-TW" sz="2800" b="1" u="sng" dirty="0"/>
              <a:t>3</a:t>
            </a:r>
            <a:r>
              <a:rPr lang="zh-TW" altLang="en-US" sz="2800" b="1" u="sng" dirty="0"/>
              <a:t>條第</a:t>
            </a:r>
            <a:r>
              <a:rPr lang="en-US" altLang="zh-TW" sz="2800" b="1" u="sng" dirty="0"/>
              <a:t>1</a:t>
            </a:r>
            <a:r>
              <a:rPr lang="zh-TW" altLang="en-US" sz="2800" b="1" u="sng" dirty="0"/>
              <a:t>項第</a:t>
            </a:r>
            <a:r>
              <a:rPr lang="en-US" altLang="zh-TW" sz="2800" b="1" u="sng" dirty="0"/>
              <a:t>4</a:t>
            </a:r>
            <a:r>
              <a:rPr lang="zh-TW" altLang="en-US" sz="2800" b="1" u="sng" dirty="0"/>
              <a:t>款但書「公股指派」規定</a:t>
            </a:r>
            <a:r>
              <a:rPr lang="zh-TW" altLang="en-US" sz="2800" dirty="0"/>
              <a:t>，</a:t>
            </a:r>
            <a:r>
              <a:rPr lang="zh-TW" altLang="en-US" sz="2800" b="1" dirty="0">
                <a:solidFill>
                  <a:srgbClr val="FF0000"/>
                </a:solidFill>
              </a:rPr>
              <a:t>排除關係人之適用</a:t>
            </a:r>
            <a:r>
              <a:rPr lang="zh-TW" altLang="en-US" sz="2800" dirty="0"/>
              <a:t>？</a:t>
            </a:r>
            <a:endParaRPr kumimoji="0" lang="en-US" altLang="zh-TW" sz="2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sp>
        <p:nvSpPr>
          <p:cNvPr id="13" name="文字方塊 12">
            <a:extLst>
              <a:ext uri="{FF2B5EF4-FFF2-40B4-BE49-F238E27FC236}">
                <a16:creationId xmlns:a16="http://schemas.microsoft.com/office/drawing/2014/main" id="{D0D7659A-BBD8-4D63-B348-374F25445025}"/>
              </a:ext>
            </a:extLst>
          </p:cNvPr>
          <p:cNvSpPr txBox="1"/>
          <p:nvPr/>
        </p:nvSpPr>
        <p:spPr>
          <a:xfrm>
            <a:off x="884414" y="1207254"/>
            <a:ext cx="2395605" cy="664224"/>
          </a:xfrm>
          <a:prstGeom prst="roundRect">
            <a:avLst/>
          </a:prstGeom>
          <a:solidFill>
            <a:schemeClr val="accent6">
              <a:lumMod val="75000"/>
            </a:schemeClr>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0" fontAlgn="base" latinLnBrk="0" hangingPunct="0">
              <a:lnSpc>
                <a:spcPts val="3600"/>
              </a:lnSpc>
              <a:spcBef>
                <a:spcPct val="0"/>
              </a:spcBef>
              <a:spcAft>
                <a:spcPct val="0"/>
              </a:spcAft>
              <a:buClrTx/>
              <a:buSzTx/>
              <a:buFontTx/>
              <a:buNone/>
              <a:tabLst/>
              <a:defRPr/>
            </a:pPr>
            <a:r>
              <a:rPr kumimoji="0" lang="zh-TW" altLang="en-US" sz="3200"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rPr>
              <a:t>本公司提問</a:t>
            </a:r>
          </a:p>
        </p:txBody>
      </p:sp>
      <p:sp>
        <p:nvSpPr>
          <p:cNvPr id="15" name="文本框 1">
            <a:extLst>
              <a:ext uri="{FF2B5EF4-FFF2-40B4-BE49-F238E27FC236}">
                <a16:creationId xmlns:a16="http://schemas.microsoft.com/office/drawing/2014/main" id="{60111C33-B934-4FAB-B890-A3706EB1A522}"/>
              </a:ext>
            </a:extLst>
          </p:cNvPr>
          <p:cNvSpPr>
            <a:spLocks noChangeArrowheads="1"/>
          </p:cNvSpPr>
          <p:nvPr/>
        </p:nvSpPr>
        <p:spPr bwMode="auto">
          <a:xfrm>
            <a:off x="806125" y="423089"/>
            <a:ext cx="102413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eaLnBrk="1" hangingPunct="1">
              <a:defRPr/>
            </a:pPr>
            <a:r>
              <a:rPr kumimoji="0" lang="zh-TW" altLang="en-US" sz="4800" b="1" i="0" u="none" strike="noStrike" kern="1200" cap="none" spc="0" normalizeH="0" baseline="0" noProof="0" dirty="0">
                <a:ln>
                  <a:noFill/>
                </a:ln>
                <a:solidFill>
                  <a:srgbClr val="3D6869"/>
                </a:solidFill>
                <a:effectLst/>
                <a:uLnTx/>
                <a:uFillTx/>
                <a:latin typeface="微軟正黑體" panose="020B0604030504040204" pitchFamily="34" charset="-120"/>
                <a:ea typeface="微軟正黑體" panose="020B0604030504040204" pitchFamily="34" charset="-120"/>
                <a:cs typeface="+mn-cs"/>
                <a:sym typeface="Broadway" panose="02020500000000000000" pitchFamily="18" charset="0"/>
              </a:rPr>
              <a:t>相關規定</a:t>
            </a:r>
            <a:r>
              <a:rPr kumimoji="0" lang="en-US" altLang="zh-TW" sz="4800" b="1" i="0" u="none" strike="noStrike" kern="1200" cap="none" spc="0" normalizeH="0" baseline="0" noProof="0" dirty="0">
                <a:ln>
                  <a:noFill/>
                </a:ln>
                <a:solidFill>
                  <a:srgbClr val="3D6869"/>
                </a:solidFill>
                <a:effectLst/>
                <a:uLnTx/>
                <a:uFillTx/>
                <a:latin typeface="微軟正黑體" panose="020B0604030504040204" pitchFamily="34" charset="-120"/>
                <a:ea typeface="微軟正黑體" panose="020B0604030504040204" pitchFamily="34" charset="-120"/>
                <a:cs typeface="+mn-cs"/>
                <a:sym typeface="Broadway" panose="02020500000000000000" pitchFamily="18" charset="0"/>
              </a:rPr>
              <a:t>-</a:t>
            </a:r>
            <a:r>
              <a:rPr kumimoji="0" lang="zh-TW" altLang="en-US" sz="4800" b="1" i="0" u="none" strike="noStrike" kern="1200" cap="none" spc="0" normalizeH="0" baseline="0" noProof="0" dirty="0">
                <a:ln>
                  <a:noFill/>
                </a:ln>
                <a:solidFill>
                  <a:srgbClr val="3D6869"/>
                </a:solidFill>
                <a:effectLst/>
                <a:uLnTx/>
                <a:uFillTx/>
                <a:latin typeface="微軟正黑體" panose="020B0604030504040204" pitchFamily="34" charset="-120"/>
                <a:ea typeface="微軟正黑體" panose="020B0604030504040204" pitchFamily="34" charset="-120"/>
                <a:cs typeface="+mn-cs"/>
                <a:sym typeface="Broadway" panose="02020500000000000000" pitchFamily="18" charset="0"/>
              </a:rPr>
              <a:t>法務部</a:t>
            </a:r>
            <a:r>
              <a:rPr kumimoji="0" lang="zh-TW" altLang="en-US" sz="4800" b="1" i="0" u="none" strike="noStrike" kern="1200" cap="none" spc="0" normalizeH="0" baseline="0" noProof="0" dirty="0">
                <a:ln>
                  <a:noFill/>
                </a:ln>
                <a:solidFill>
                  <a:srgbClr val="3D6869"/>
                </a:solidFill>
                <a:effectLst/>
                <a:uLnTx/>
                <a:uFillTx/>
                <a:latin typeface="微軟正黑體" panose="020B0604030504040204" pitchFamily="34" charset="-120"/>
                <a:ea typeface="微軟正黑體" panose="020B0604030504040204" pitchFamily="34" charset="-120"/>
                <a:cs typeface="+mn-cs"/>
                <a:sym typeface="Franklin Gothic Book" pitchFamily="34" charset="0"/>
              </a:rPr>
              <a:t>函釋</a:t>
            </a:r>
            <a:endParaRPr lang="zh-CN" altLang="en-US" sz="4800" b="1" dirty="0">
              <a:solidFill>
                <a:srgbClr val="3D6869"/>
              </a:solidFill>
              <a:latin typeface="微軟正黑體" panose="020B0604030504040204" pitchFamily="34" charset="-120"/>
              <a:ea typeface="微軟正黑體" panose="020B0604030504040204" pitchFamily="34" charset="-120"/>
              <a:sym typeface="Broadway" panose="02020500000000000000" pitchFamily="18" charset="0"/>
            </a:endParaRPr>
          </a:p>
        </p:txBody>
      </p:sp>
      <p:sp>
        <p:nvSpPr>
          <p:cNvPr id="16" name="文字方塊 10">
            <a:extLst>
              <a:ext uri="{FF2B5EF4-FFF2-40B4-BE49-F238E27FC236}">
                <a16:creationId xmlns:a16="http://schemas.microsoft.com/office/drawing/2014/main" id="{FEDC6BF6-A643-4153-B5D4-C0D74C83B561}"/>
              </a:ext>
            </a:extLst>
          </p:cNvPr>
          <p:cNvSpPr txBox="1"/>
          <p:nvPr/>
        </p:nvSpPr>
        <p:spPr>
          <a:xfrm>
            <a:off x="5897206" y="1871478"/>
            <a:ext cx="5631962" cy="4351608"/>
          </a:xfrm>
          <a:prstGeom prst="foldedCorner">
            <a:avLst/>
          </a:prstGeom>
          <a:solidFill>
            <a:schemeClr val="accent6">
              <a:lumMod val="40000"/>
              <a:lumOff val="60000"/>
            </a:schemeClr>
          </a:solidFill>
          <a:ln w="9525">
            <a:noFill/>
          </a:ln>
          <a:effectLst>
            <a:outerShdw blurRad="63500" sx="102000" sy="102000" algn="ctr" rotWithShape="0">
              <a:prstClr val="black">
                <a:alpha val="4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432000" marR="0" lvl="0" indent="-432000" algn="just" fontAlgn="auto">
              <a:lnSpc>
                <a:spcPts val="5000"/>
              </a:lnSpc>
              <a:spcBef>
                <a:spcPts val="0"/>
              </a:spcBef>
              <a:spcAft>
                <a:spcPts val="0"/>
              </a:spcAft>
              <a:buClrTx/>
              <a:buSzTx/>
              <a:buFont typeface="新細明體" panose="02020500000000000000" pitchFamily="18" charset="-120"/>
              <a:buChar char="•"/>
              <a:tabLst>
                <a:tab pos="457200" algn="l"/>
              </a:tabLst>
              <a:defRPr kumimoji="0" sz="3400" b="0" i="0" u="none" strike="noStrike" cap="none" spc="0" normalizeH="0" baseline="0">
                <a:ln>
                  <a:noFill/>
                </a:ln>
                <a:solidFill>
                  <a:prstClr val="black"/>
                </a:solidFill>
                <a:effectLst/>
                <a:uLnTx/>
                <a:uFillTx/>
                <a:latin typeface="標楷體" panose="03000509000000000000" pitchFamily="65" charset="-120"/>
                <a:ea typeface="標楷體" panose="03000509000000000000" pitchFamily="65" charset="-120"/>
              </a:defRPr>
            </a:lvl1pPr>
          </a:lstStyle>
          <a:p>
            <a:pPr>
              <a:lnSpc>
                <a:spcPts val="3200"/>
              </a:lnSpc>
              <a:spcBef>
                <a:spcPts val="600"/>
              </a:spcBef>
            </a:pPr>
            <a:r>
              <a:rPr lang="zh-TW" altLang="en-US" sz="2800" dirty="0"/>
              <a:t>本公司係為鼓勵石油學術交流，推廣並提升石油產業科技水準等因素入會，並因本公司係該會團體會員之一，本公司公職人員受指定擔任公司團體會員代表，代表本公司行使會員權利義務，嗣後受該會選舉為理事，</a:t>
            </a:r>
            <a:r>
              <a:rPr lang="zh-TW" altLang="en-US" sz="2800" b="1" dirty="0">
                <a:highlight>
                  <a:srgbClr val="FFFF00"/>
                </a:highlight>
              </a:rPr>
              <a:t>尚非因其個人有資助或捐助而具財產上利害關係，應無利益輸送之疑義，故陳請釋疑</a:t>
            </a:r>
            <a:r>
              <a:rPr lang="zh-TW" altLang="en-US" sz="2800" dirty="0"/>
              <a:t>。</a:t>
            </a:r>
            <a:endParaRPr lang="en-US" altLang="zh-TW" sz="2800" dirty="0"/>
          </a:p>
          <a:p>
            <a:pPr marL="360000" lvl="0" indent="-360000">
              <a:lnSpc>
                <a:spcPts val="4200"/>
              </a:lnSpc>
              <a:buNone/>
            </a:pPr>
            <a:endParaRPr kumimoji="0" lang="en-US" altLang="zh-TW" sz="3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sp>
        <p:nvSpPr>
          <p:cNvPr id="11" name="矩形 10">
            <a:extLst>
              <a:ext uri="{FF2B5EF4-FFF2-40B4-BE49-F238E27FC236}">
                <a16:creationId xmlns:a16="http://schemas.microsoft.com/office/drawing/2014/main" id="{677425E3-31DB-4424-845D-0D64C27DD8AB}"/>
              </a:ext>
            </a:extLst>
          </p:cNvPr>
          <p:cNvSpPr/>
          <p:nvPr/>
        </p:nvSpPr>
        <p:spPr>
          <a:xfrm>
            <a:off x="11278116" y="5913135"/>
            <a:ext cx="503423" cy="523501"/>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altLang="zh-TW" sz="2400" b="1" dirty="0"/>
              <a:t>16</a:t>
            </a:r>
            <a:endParaRPr lang="zh-TW" altLang="en-US" sz="2400" b="1" dirty="0"/>
          </a:p>
        </p:txBody>
      </p:sp>
    </p:spTree>
    <p:extLst>
      <p:ext uri="{BB962C8B-B14F-4D97-AF65-F5344CB8AC3E}">
        <p14:creationId xmlns:p14="http://schemas.microsoft.com/office/powerpoint/2010/main" val="3411972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099"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0" name="矩形 3"/>
          <p:cNvSpPr>
            <a:spLocks noChangeArrowheads="1"/>
          </p:cNvSpPr>
          <p:nvPr/>
        </p:nvSpPr>
        <p:spPr bwMode="auto">
          <a:xfrm>
            <a:off x="0" y="0"/>
            <a:ext cx="12192000" cy="2117725"/>
          </a:xfrm>
          <a:prstGeom prst="rect">
            <a:avLst/>
          </a:prstGeom>
          <a:solidFill>
            <a:srgbClr val="FF4664"/>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1" name="矩形 4"/>
          <p:cNvSpPr>
            <a:spLocks noChangeArrowheads="1"/>
          </p:cNvSpPr>
          <p:nvPr/>
        </p:nvSpPr>
        <p:spPr bwMode="auto">
          <a:xfrm>
            <a:off x="0" y="4740275"/>
            <a:ext cx="12192000" cy="2117725"/>
          </a:xfrm>
          <a:prstGeom prst="rect">
            <a:avLst/>
          </a:prstGeom>
          <a:solidFill>
            <a:srgbClr val="FFA146"/>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2" name="矩形 10"/>
          <p:cNvSpPr>
            <a:spLocks noChangeArrowheads="1"/>
          </p:cNvSpPr>
          <p:nvPr/>
        </p:nvSpPr>
        <p:spPr bwMode="auto">
          <a:xfrm>
            <a:off x="317500" y="198656"/>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8" name="文字方塊 17">
            <a:extLst>
              <a:ext uri="{FF2B5EF4-FFF2-40B4-BE49-F238E27FC236}">
                <a16:creationId xmlns:a16="http://schemas.microsoft.com/office/drawing/2014/main" id="{73174D45-7FC8-49E8-9AD6-44909A3C5BE3}"/>
              </a:ext>
            </a:extLst>
          </p:cNvPr>
          <p:cNvSpPr txBox="1"/>
          <p:nvPr/>
        </p:nvSpPr>
        <p:spPr>
          <a:xfrm>
            <a:off x="1013927" y="1216456"/>
            <a:ext cx="2295429" cy="672012"/>
          </a:xfrm>
          <a:prstGeom prst="roundRect">
            <a:avLst/>
          </a:prstGeom>
          <a:solidFill>
            <a:schemeClr val="accent1">
              <a:lumMod val="75000"/>
            </a:schemeClr>
          </a:solidFill>
          <a:ln w="63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3200"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rPr>
              <a:t>法務部函釋</a:t>
            </a:r>
          </a:p>
        </p:txBody>
      </p:sp>
      <p:sp>
        <p:nvSpPr>
          <p:cNvPr id="19" name="文字方塊 10">
            <a:extLst>
              <a:ext uri="{FF2B5EF4-FFF2-40B4-BE49-F238E27FC236}">
                <a16:creationId xmlns:a16="http://schemas.microsoft.com/office/drawing/2014/main" id="{BCDB5A8D-E5EA-4A04-A6D5-E65FFE67C2E3}"/>
              </a:ext>
            </a:extLst>
          </p:cNvPr>
          <p:cNvSpPr txBox="1"/>
          <p:nvPr/>
        </p:nvSpPr>
        <p:spPr>
          <a:xfrm>
            <a:off x="1013927" y="1864159"/>
            <a:ext cx="10264189" cy="3539115"/>
          </a:xfrm>
          <a:prstGeom prst="foldedCorner">
            <a:avLst/>
          </a:prstGeom>
          <a:solidFill>
            <a:schemeClr val="accent1">
              <a:lumMod val="40000"/>
              <a:lumOff val="60000"/>
            </a:schemeClr>
          </a:solidFill>
          <a:ln w="9525">
            <a:noFill/>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432000" marR="0" lvl="0" indent="-432000" algn="just" fontAlgn="auto">
              <a:lnSpc>
                <a:spcPts val="5000"/>
              </a:lnSpc>
              <a:spcBef>
                <a:spcPts val="0"/>
              </a:spcBef>
              <a:spcAft>
                <a:spcPts val="0"/>
              </a:spcAft>
              <a:buClrTx/>
              <a:buSzTx/>
              <a:buFont typeface="新細明體" panose="02020500000000000000" pitchFamily="18" charset="-120"/>
              <a:buChar char="•"/>
              <a:tabLst>
                <a:tab pos="457200" algn="l"/>
              </a:tabLst>
              <a:defRPr kumimoji="0" sz="3400" b="0" i="0" u="none" strike="noStrike" cap="none" spc="0" normalizeH="0" baseline="0">
                <a:ln>
                  <a:noFill/>
                </a:ln>
                <a:solidFill>
                  <a:prstClr val="black"/>
                </a:solidFill>
                <a:effectLst/>
                <a:uLnTx/>
                <a:uFillTx/>
                <a:latin typeface="標楷體" panose="03000509000000000000" pitchFamily="65" charset="-120"/>
                <a:ea typeface="標楷體" panose="03000509000000000000" pitchFamily="65" charset="-120"/>
              </a:defRPr>
            </a:lvl1pPr>
          </a:lstStyle>
          <a:p>
            <a:pPr>
              <a:lnSpc>
                <a:spcPts val="3800"/>
              </a:lnSpc>
            </a:pPr>
            <a:r>
              <a:rPr lang="zh-TW" altLang="en-US" sz="2800" dirty="0"/>
              <a:t>學會之</a:t>
            </a:r>
            <a:r>
              <a:rPr lang="zh-TW" altLang="en-US" sz="2800" b="1" dirty="0">
                <a:highlight>
                  <a:srgbClr val="FFFF00"/>
                </a:highlight>
                <a:latin typeface="Times New Roman" panose="02020603050405020304" pitchFamily="18" charset="0"/>
                <a:cs typeface="Times New Roman" panose="02020603050405020304" pitchFamily="18" charset="0"/>
              </a:rPr>
              <a:t>章程</a:t>
            </a:r>
            <a:r>
              <a:rPr lang="zh-TW" altLang="en-US" sz="2800" dirty="0"/>
              <a:t>或工業團體法等相關法令，</a:t>
            </a:r>
            <a:r>
              <a:rPr lang="zh-TW" altLang="en-US" sz="2800" b="1" dirty="0">
                <a:highlight>
                  <a:srgbClr val="FFFF00"/>
                </a:highlight>
                <a:latin typeface="Times New Roman" panose="02020603050405020304" pitchFamily="18" charset="0"/>
                <a:cs typeface="Times New Roman" panose="02020603050405020304" pitchFamily="18" charset="0"/>
              </a:rPr>
              <a:t>無明文規範該理事職務應由政府或公股指派本公司特定職務擔任</a:t>
            </a:r>
            <a:r>
              <a:rPr lang="zh-TW" altLang="en-US" sz="2800" dirty="0"/>
              <a:t>。</a:t>
            </a:r>
            <a:endParaRPr lang="en-US" altLang="zh-TW" sz="2800" dirty="0"/>
          </a:p>
          <a:p>
            <a:pPr>
              <a:lnSpc>
                <a:spcPts val="3800"/>
              </a:lnSpc>
              <a:spcBef>
                <a:spcPts val="600"/>
              </a:spcBef>
            </a:pPr>
            <a:r>
              <a:rPr lang="zh-TW" altLang="en-US" sz="2800" b="1" dirty="0">
                <a:highlight>
                  <a:srgbClr val="FFFF00"/>
                </a:highlight>
                <a:latin typeface="Times New Roman" panose="02020603050405020304" pitchFamily="18" charset="0"/>
                <a:cs typeface="Times New Roman" panose="02020603050405020304" pitchFamily="18" charset="0"/>
              </a:rPr>
              <a:t>實務運作歷程未見</a:t>
            </a:r>
            <a:r>
              <a:rPr lang="zh-TW" altLang="en-US" sz="2800" dirty="0"/>
              <a:t>應由政府或公股指派本公司特定職務人員執行理事之職務。</a:t>
            </a:r>
            <a:endParaRPr lang="en-US" altLang="zh-TW" sz="2800" dirty="0"/>
          </a:p>
          <a:p>
            <a:pPr>
              <a:lnSpc>
                <a:spcPts val="3800"/>
              </a:lnSpc>
              <a:spcBef>
                <a:spcPts val="600"/>
              </a:spcBef>
            </a:pPr>
            <a:r>
              <a:rPr lang="zh-TW" altLang="en-US" sz="2800" b="1" dirty="0">
                <a:highlight>
                  <a:srgbClr val="FFFF00"/>
                </a:highlight>
                <a:latin typeface="Times New Roman" panose="02020603050405020304" pitchFamily="18" charset="0"/>
                <a:cs typeface="Times New Roman" panose="02020603050405020304" pitchFamily="18" charset="0"/>
              </a:rPr>
              <a:t>無應遵循政府政策或為公股利益行使職權之相關法令或政策規範</a:t>
            </a:r>
            <a:r>
              <a:rPr lang="zh-TW" altLang="en-US" sz="2800" dirty="0"/>
              <a:t>，或違反該等規範時，政府或公股股權管理機關應有相關之因應措施。</a:t>
            </a:r>
            <a:endParaRPr lang="en-US" altLang="zh-TW" sz="2800" dirty="0"/>
          </a:p>
        </p:txBody>
      </p:sp>
      <p:sp>
        <p:nvSpPr>
          <p:cNvPr id="15" name="文本框 1">
            <a:extLst>
              <a:ext uri="{FF2B5EF4-FFF2-40B4-BE49-F238E27FC236}">
                <a16:creationId xmlns:a16="http://schemas.microsoft.com/office/drawing/2014/main" id="{60111C33-B934-4FAB-B890-A3706EB1A522}"/>
              </a:ext>
            </a:extLst>
          </p:cNvPr>
          <p:cNvSpPr>
            <a:spLocks noChangeArrowheads="1"/>
          </p:cNvSpPr>
          <p:nvPr/>
        </p:nvSpPr>
        <p:spPr bwMode="auto">
          <a:xfrm>
            <a:off x="806125" y="423089"/>
            <a:ext cx="61171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eaLnBrk="1" hangingPunct="1">
              <a:defRPr/>
            </a:pPr>
            <a:r>
              <a:rPr kumimoji="0" lang="zh-TW" altLang="en-US" sz="4800" b="1" i="0" u="none" strike="noStrike" kern="1200" cap="none" spc="0" normalizeH="0" baseline="0" noProof="0" dirty="0">
                <a:ln>
                  <a:noFill/>
                </a:ln>
                <a:solidFill>
                  <a:srgbClr val="3D6869"/>
                </a:solidFill>
                <a:effectLst/>
                <a:uLnTx/>
                <a:uFillTx/>
                <a:latin typeface="微軟正黑體" panose="020B0604030504040204" pitchFamily="34" charset="-120"/>
                <a:ea typeface="微軟正黑體" panose="020B0604030504040204" pitchFamily="34" charset="-120"/>
                <a:cs typeface="+mn-cs"/>
                <a:sym typeface="Broadway" panose="02020500000000000000" pitchFamily="18" charset="0"/>
              </a:rPr>
              <a:t>相關規定</a:t>
            </a:r>
            <a:r>
              <a:rPr kumimoji="0" lang="en-US" altLang="zh-TW" sz="4800" b="1" i="0" u="none" strike="noStrike" kern="1200" cap="none" spc="0" normalizeH="0" baseline="0" noProof="0" dirty="0">
                <a:ln>
                  <a:noFill/>
                </a:ln>
                <a:solidFill>
                  <a:srgbClr val="3D6869"/>
                </a:solidFill>
                <a:effectLst/>
                <a:uLnTx/>
                <a:uFillTx/>
                <a:latin typeface="微軟正黑體" panose="020B0604030504040204" pitchFamily="34" charset="-120"/>
                <a:ea typeface="微軟正黑體" panose="020B0604030504040204" pitchFamily="34" charset="-120"/>
                <a:cs typeface="+mn-cs"/>
                <a:sym typeface="Broadway" panose="02020500000000000000" pitchFamily="18" charset="0"/>
              </a:rPr>
              <a:t>-</a:t>
            </a:r>
            <a:r>
              <a:rPr kumimoji="0" lang="zh-TW" altLang="en-US" sz="4800" b="1" i="0" u="none" strike="noStrike" kern="1200" cap="none" spc="0" normalizeH="0" baseline="0" noProof="0" dirty="0">
                <a:ln>
                  <a:noFill/>
                </a:ln>
                <a:solidFill>
                  <a:srgbClr val="3D6869"/>
                </a:solidFill>
                <a:effectLst/>
                <a:uLnTx/>
                <a:uFillTx/>
                <a:latin typeface="微軟正黑體" panose="020B0604030504040204" pitchFamily="34" charset="-120"/>
                <a:ea typeface="微軟正黑體" panose="020B0604030504040204" pitchFamily="34" charset="-120"/>
                <a:cs typeface="+mn-cs"/>
                <a:sym typeface="Broadway" panose="02020500000000000000" pitchFamily="18" charset="0"/>
              </a:rPr>
              <a:t>法務部</a:t>
            </a:r>
            <a:r>
              <a:rPr kumimoji="0" lang="zh-TW" altLang="en-US" sz="4800" b="1" i="0" u="none" strike="noStrike" kern="1200" cap="none" spc="0" normalizeH="0" baseline="0" noProof="0" dirty="0">
                <a:ln>
                  <a:noFill/>
                </a:ln>
                <a:solidFill>
                  <a:srgbClr val="3D6869"/>
                </a:solidFill>
                <a:effectLst/>
                <a:uLnTx/>
                <a:uFillTx/>
                <a:latin typeface="微軟正黑體" panose="020B0604030504040204" pitchFamily="34" charset="-120"/>
                <a:ea typeface="微軟正黑體" panose="020B0604030504040204" pitchFamily="34" charset="-120"/>
                <a:cs typeface="+mn-cs"/>
                <a:sym typeface="Franklin Gothic Book" pitchFamily="34" charset="0"/>
              </a:rPr>
              <a:t>函釋</a:t>
            </a:r>
            <a:endParaRPr lang="zh-CN" altLang="en-US" sz="4800" b="1" dirty="0">
              <a:solidFill>
                <a:srgbClr val="3D6869"/>
              </a:solidFill>
              <a:latin typeface="微軟正黑體" panose="020B0604030504040204" pitchFamily="34" charset="-120"/>
              <a:ea typeface="微軟正黑體" panose="020B0604030504040204" pitchFamily="34" charset="-120"/>
              <a:sym typeface="Broadway" panose="02020500000000000000" pitchFamily="18" charset="0"/>
            </a:endParaRPr>
          </a:p>
        </p:txBody>
      </p:sp>
      <p:sp>
        <p:nvSpPr>
          <p:cNvPr id="10" name="矩形 9">
            <a:extLst>
              <a:ext uri="{FF2B5EF4-FFF2-40B4-BE49-F238E27FC236}">
                <a16:creationId xmlns:a16="http://schemas.microsoft.com/office/drawing/2014/main" id="{136F1587-E2F7-491A-A18C-9C9A4F2D7A97}"/>
              </a:ext>
            </a:extLst>
          </p:cNvPr>
          <p:cNvSpPr/>
          <p:nvPr/>
        </p:nvSpPr>
        <p:spPr>
          <a:xfrm>
            <a:off x="11278116" y="5913135"/>
            <a:ext cx="503423" cy="523501"/>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altLang="zh-TW" sz="2400" b="1" dirty="0"/>
              <a:t>17</a:t>
            </a:r>
            <a:endParaRPr lang="zh-TW" altLang="en-US" sz="2400" b="1" dirty="0"/>
          </a:p>
        </p:txBody>
      </p:sp>
      <p:pic>
        <p:nvPicPr>
          <p:cNvPr id="23" name="圖片 22">
            <a:extLst>
              <a:ext uri="{FF2B5EF4-FFF2-40B4-BE49-F238E27FC236}">
                <a16:creationId xmlns:a16="http://schemas.microsoft.com/office/drawing/2014/main" id="{B6077AC0-26EA-4B5B-9E28-68FD179B2D7E}"/>
              </a:ext>
            </a:extLst>
          </p:cNvPr>
          <p:cNvPicPr/>
          <p:nvPr/>
        </p:nvPicPr>
        <p:blipFill rotWithShape="1">
          <a:blip r:embed="rId2" cstate="print">
            <a:extLst>
              <a:ext uri="{BEBA8EAE-BF5A-486C-A8C5-ECC9F3942E4B}">
                <a14:imgProps xmlns:a14="http://schemas.microsoft.com/office/drawing/2010/main">
                  <a14:imgLayer r:embed="rId3">
                    <a14:imgEffect>
                      <a14:backgroundRemoval t="8769" b="78917" l="10000" r="90000"/>
                    </a14:imgEffect>
                    <a14:imgEffect>
                      <a14:brightnessContrast bright="20000" contrast="20000"/>
                    </a14:imgEffect>
                  </a14:imgLayer>
                </a14:imgProps>
              </a:ext>
              <a:ext uri="{28A0092B-C50C-407E-A947-70E740481C1C}">
                <a14:useLocalDpi xmlns:a14="http://schemas.microsoft.com/office/drawing/2010/main" val="0"/>
              </a:ext>
            </a:extLst>
          </a:blip>
          <a:srcRect l="38225" t="5669" r="18929" b="19886"/>
          <a:stretch/>
        </p:blipFill>
        <p:spPr bwMode="auto">
          <a:xfrm>
            <a:off x="263029" y="5611625"/>
            <a:ext cx="11274165" cy="789945"/>
          </a:xfrm>
          <a:prstGeom prst="ellipse">
            <a:avLst/>
          </a:prstGeom>
          <a:ln>
            <a:noFill/>
          </a:ln>
          <a:extLst>
            <a:ext uri="{53640926-AAD7-44D8-BBD7-CCE9431645EC}">
              <a14:shadowObscured xmlns:a14="http://schemas.microsoft.com/office/drawing/2010/main"/>
            </a:ext>
          </a:extLst>
        </p:spPr>
      </p:pic>
      <p:pic>
        <p:nvPicPr>
          <p:cNvPr id="25" name="圖片 24">
            <a:extLst>
              <a:ext uri="{FF2B5EF4-FFF2-40B4-BE49-F238E27FC236}">
                <a16:creationId xmlns:a16="http://schemas.microsoft.com/office/drawing/2014/main" id="{E6A820A3-4333-4338-A308-C8483136B25C}"/>
              </a:ext>
            </a:extLst>
          </p:cNvPr>
          <p:cNvPicPr/>
          <p:nvPr/>
        </p:nvPicPr>
        <p:blipFill rotWithShape="1">
          <a:blip r:embed="rId2" cstate="print">
            <a:extLst>
              <a:ext uri="{BEBA8EAE-BF5A-486C-A8C5-ECC9F3942E4B}">
                <a14:imgProps xmlns:a14="http://schemas.microsoft.com/office/drawing/2010/main">
                  <a14:imgLayer r:embed="rId3">
                    <a14:imgEffect>
                      <a14:backgroundRemoval t="8769" b="78917" l="10000" r="90000"/>
                    </a14:imgEffect>
                    <a14:imgEffect>
                      <a14:brightnessContrast bright="20000" contrast="20000"/>
                    </a14:imgEffect>
                  </a14:imgLayer>
                </a14:imgProps>
              </a:ext>
              <a:ext uri="{28A0092B-C50C-407E-A947-70E740481C1C}">
                <a14:useLocalDpi xmlns:a14="http://schemas.microsoft.com/office/drawing/2010/main" val="0"/>
              </a:ext>
            </a:extLst>
          </a:blip>
          <a:srcRect l="38225" t="5669" r="18929" b="19886"/>
          <a:stretch/>
        </p:blipFill>
        <p:spPr bwMode="auto">
          <a:xfrm rot="10800000">
            <a:off x="391970" y="5554230"/>
            <a:ext cx="10124575" cy="789945"/>
          </a:xfrm>
          <a:prstGeom prst="ellipse">
            <a:avLst/>
          </a:prstGeom>
          <a:ln>
            <a:noFill/>
          </a:ln>
          <a:extLst>
            <a:ext uri="{53640926-AAD7-44D8-BBD7-CCE9431645EC}">
              <a14:shadowObscured xmlns:a14="http://schemas.microsoft.com/office/drawing/2010/main"/>
            </a:ext>
          </a:extLst>
        </p:spPr>
      </p:pic>
      <p:pic>
        <p:nvPicPr>
          <p:cNvPr id="26" name="圖片 25">
            <a:extLst>
              <a:ext uri="{FF2B5EF4-FFF2-40B4-BE49-F238E27FC236}">
                <a16:creationId xmlns:a16="http://schemas.microsoft.com/office/drawing/2014/main" id="{E384090E-69B4-4EFD-8073-EDD488F4EA7C}"/>
              </a:ext>
            </a:extLst>
          </p:cNvPr>
          <p:cNvPicPr/>
          <p:nvPr/>
        </p:nvPicPr>
        <p:blipFill rotWithShape="1">
          <a:blip r:embed="rId2" cstate="print">
            <a:extLst>
              <a:ext uri="{BEBA8EAE-BF5A-486C-A8C5-ECC9F3942E4B}">
                <a14:imgProps xmlns:a14="http://schemas.microsoft.com/office/drawing/2010/main">
                  <a14:imgLayer r:embed="rId3">
                    <a14:imgEffect>
                      <a14:backgroundRemoval t="8769" b="78917" l="10000" r="90000"/>
                    </a14:imgEffect>
                    <a14:imgEffect>
                      <a14:brightnessContrast bright="20000" contrast="20000"/>
                    </a14:imgEffect>
                  </a14:imgLayer>
                </a14:imgProps>
              </a:ext>
              <a:ext uri="{28A0092B-C50C-407E-A947-70E740481C1C}">
                <a14:useLocalDpi xmlns:a14="http://schemas.microsoft.com/office/drawing/2010/main" val="0"/>
              </a:ext>
            </a:extLst>
          </a:blip>
          <a:srcRect l="38225" t="5669" r="18929" b="19886"/>
          <a:stretch/>
        </p:blipFill>
        <p:spPr bwMode="auto">
          <a:xfrm rot="173353">
            <a:off x="-483366" y="5720759"/>
            <a:ext cx="11274165" cy="711495"/>
          </a:xfrm>
          <a:prstGeom prst="ellipse">
            <a:avLst/>
          </a:prstGeom>
          <a:ln>
            <a:noFill/>
          </a:ln>
          <a:extLst>
            <a:ext uri="{53640926-AAD7-44D8-BBD7-CCE9431645EC}">
              <a14:shadowObscured xmlns:a14="http://schemas.microsoft.com/office/drawing/2010/main"/>
            </a:ext>
          </a:extLst>
        </p:spPr>
      </p:pic>
      <p:sp>
        <p:nvSpPr>
          <p:cNvPr id="3" name="文字方塊 2">
            <a:extLst>
              <a:ext uri="{FF2B5EF4-FFF2-40B4-BE49-F238E27FC236}">
                <a16:creationId xmlns:a16="http://schemas.microsoft.com/office/drawing/2014/main" id="{5D3B1EA0-6D8D-40DC-9A01-E79C0E5F2111}"/>
              </a:ext>
            </a:extLst>
          </p:cNvPr>
          <p:cNvSpPr txBox="1"/>
          <p:nvPr/>
        </p:nvSpPr>
        <p:spPr>
          <a:xfrm>
            <a:off x="1283565" y="5596488"/>
            <a:ext cx="10114384" cy="615553"/>
          </a:xfrm>
          <a:prstGeom prst="rect">
            <a:avLst/>
          </a:prstGeom>
          <a:noFill/>
        </p:spPr>
        <p:txBody>
          <a:bodyPr wrap="square" rtlCol="0">
            <a:spAutoFit/>
          </a:bodyPr>
          <a:lstStyle/>
          <a:p>
            <a:r>
              <a:rPr lang="zh-TW" altLang="en-US" sz="3400" b="1" dirty="0">
                <a:solidFill>
                  <a:srgbClr val="FF3399"/>
                </a:solidFill>
                <a:effectLst>
                  <a:glow rad="228600">
                    <a:schemeClr val="accent3">
                      <a:satMod val="175000"/>
                      <a:alpha val="40000"/>
                    </a:schemeClr>
                  </a:glow>
                </a:effectLst>
                <a:latin typeface="微軟正黑體" panose="020B0604030504040204" pitchFamily="34" charset="-120"/>
                <a:ea typeface="微軟正黑體" panose="020B0604030504040204" pitchFamily="34" charset="-120"/>
                <a:sym typeface="Calibri" panose="020F0502020204030204" pitchFamily="34" charset="0"/>
              </a:rPr>
              <a:t>結論：仍有公職人員利益衝突迴避法關係人之適用。</a:t>
            </a:r>
          </a:p>
        </p:txBody>
      </p:sp>
      <p:sp>
        <p:nvSpPr>
          <p:cNvPr id="21" name="Freeform 5">
            <a:extLst>
              <a:ext uri="{FF2B5EF4-FFF2-40B4-BE49-F238E27FC236}">
                <a16:creationId xmlns:a16="http://schemas.microsoft.com/office/drawing/2014/main" id="{EA979960-FF7D-4922-9925-8DFB083BAA2E}"/>
              </a:ext>
            </a:extLst>
          </p:cNvPr>
          <p:cNvSpPr>
            <a:spLocks noEditPoints="1" noChangeArrowheads="1"/>
          </p:cNvSpPr>
          <p:nvPr/>
        </p:nvSpPr>
        <p:spPr bwMode="auto">
          <a:xfrm rot="20871588">
            <a:off x="453187" y="5575323"/>
            <a:ext cx="813727" cy="632969"/>
          </a:xfrm>
          <a:custGeom>
            <a:avLst/>
            <a:gdLst>
              <a:gd name="T0" fmla="*/ 3829114 w 200"/>
              <a:gd name="T1" fmla="*/ 3168650 h 144"/>
              <a:gd name="T2" fmla="*/ 3584702 w 200"/>
              <a:gd name="T3" fmla="*/ 2948605 h 144"/>
              <a:gd name="T4" fmla="*/ 3584702 w 200"/>
              <a:gd name="T5" fmla="*/ 220045 h 144"/>
              <a:gd name="T6" fmla="*/ 3829114 w 200"/>
              <a:gd name="T7" fmla="*/ 0 h 144"/>
              <a:gd name="T8" fmla="*/ 4073525 w 200"/>
              <a:gd name="T9" fmla="*/ 220045 h 144"/>
              <a:gd name="T10" fmla="*/ 4073525 w 200"/>
              <a:gd name="T11" fmla="*/ 2948605 h 144"/>
              <a:gd name="T12" fmla="*/ 3829114 w 200"/>
              <a:gd name="T13" fmla="*/ 3168650 h 144"/>
              <a:gd name="T14" fmla="*/ 2790365 w 200"/>
              <a:gd name="T15" fmla="*/ 2860587 h 144"/>
              <a:gd name="T16" fmla="*/ 2505218 w 200"/>
              <a:gd name="T17" fmla="*/ 3168650 h 144"/>
              <a:gd name="T18" fmla="*/ 1242425 w 200"/>
              <a:gd name="T19" fmla="*/ 3168650 h 144"/>
              <a:gd name="T20" fmla="*/ 977646 w 200"/>
              <a:gd name="T21" fmla="*/ 2860587 h 144"/>
              <a:gd name="T22" fmla="*/ 977646 w 200"/>
              <a:gd name="T23" fmla="*/ 2266465 h 144"/>
              <a:gd name="T24" fmla="*/ 407353 w 200"/>
              <a:gd name="T25" fmla="*/ 2134438 h 144"/>
              <a:gd name="T26" fmla="*/ 407353 w 200"/>
              <a:gd name="T27" fmla="*/ 1034212 h 144"/>
              <a:gd name="T28" fmla="*/ 3503232 w 200"/>
              <a:gd name="T29" fmla="*/ 308063 h 144"/>
              <a:gd name="T30" fmla="*/ 3503232 w 200"/>
              <a:gd name="T31" fmla="*/ 2882591 h 144"/>
              <a:gd name="T32" fmla="*/ 2790365 w 200"/>
              <a:gd name="T33" fmla="*/ 2706555 h 144"/>
              <a:gd name="T34" fmla="*/ 2790365 w 200"/>
              <a:gd name="T35" fmla="*/ 2860587 h 144"/>
              <a:gd name="T36" fmla="*/ 2607056 w 200"/>
              <a:gd name="T37" fmla="*/ 2662546 h 144"/>
              <a:gd name="T38" fmla="*/ 1140587 w 200"/>
              <a:gd name="T39" fmla="*/ 2310474 h 144"/>
              <a:gd name="T40" fmla="*/ 1140587 w 200"/>
              <a:gd name="T41" fmla="*/ 2838582 h 144"/>
              <a:gd name="T42" fmla="*/ 1303528 w 200"/>
              <a:gd name="T43" fmla="*/ 2992614 h 144"/>
              <a:gd name="T44" fmla="*/ 2464483 w 200"/>
              <a:gd name="T45" fmla="*/ 2992614 h 144"/>
              <a:gd name="T46" fmla="*/ 2607056 w 200"/>
              <a:gd name="T47" fmla="*/ 2838582 h 144"/>
              <a:gd name="T48" fmla="*/ 2607056 w 200"/>
              <a:gd name="T49" fmla="*/ 2662546 h 144"/>
              <a:gd name="T50" fmla="*/ 142573 w 200"/>
              <a:gd name="T51" fmla="*/ 2266465 h 144"/>
              <a:gd name="T52" fmla="*/ 0 w 200"/>
              <a:gd name="T53" fmla="*/ 2112433 h 144"/>
              <a:gd name="T54" fmla="*/ 0 w 200"/>
              <a:gd name="T55" fmla="*/ 1056217 h 144"/>
              <a:gd name="T56" fmla="*/ 142573 w 200"/>
              <a:gd name="T57" fmla="*/ 902185 h 144"/>
              <a:gd name="T58" fmla="*/ 305514 w 200"/>
              <a:gd name="T59" fmla="*/ 1056217 h 144"/>
              <a:gd name="T60" fmla="*/ 305514 w 200"/>
              <a:gd name="T61" fmla="*/ 2112433 h 144"/>
              <a:gd name="T62" fmla="*/ 142573 w 200"/>
              <a:gd name="T63" fmla="*/ 2266465 h 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
              <a:gd name="T97" fmla="*/ 0 h 144"/>
              <a:gd name="T98" fmla="*/ 200 w 200"/>
              <a:gd name="T99" fmla="*/ 144 h 1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 h="144">
                <a:moveTo>
                  <a:pt x="188" y="144"/>
                </a:moveTo>
                <a:cubicBezTo>
                  <a:pt x="182" y="144"/>
                  <a:pt x="176" y="139"/>
                  <a:pt x="176" y="134"/>
                </a:cubicBezTo>
                <a:cubicBezTo>
                  <a:pt x="176" y="10"/>
                  <a:pt x="176" y="10"/>
                  <a:pt x="176" y="10"/>
                </a:cubicBezTo>
                <a:cubicBezTo>
                  <a:pt x="176" y="5"/>
                  <a:pt x="182" y="0"/>
                  <a:pt x="188" y="0"/>
                </a:cubicBezTo>
                <a:cubicBezTo>
                  <a:pt x="194" y="0"/>
                  <a:pt x="200" y="5"/>
                  <a:pt x="200" y="10"/>
                </a:cubicBezTo>
                <a:cubicBezTo>
                  <a:pt x="200" y="134"/>
                  <a:pt x="200" y="134"/>
                  <a:pt x="200" y="134"/>
                </a:cubicBezTo>
                <a:cubicBezTo>
                  <a:pt x="200" y="139"/>
                  <a:pt x="194" y="144"/>
                  <a:pt x="188" y="144"/>
                </a:cubicBezTo>
                <a:close/>
                <a:moveTo>
                  <a:pt x="137" y="130"/>
                </a:moveTo>
                <a:cubicBezTo>
                  <a:pt x="137" y="138"/>
                  <a:pt x="131" y="144"/>
                  <a:pt x="123" y="144"/>
                </a:cubicBezTo>
                <a:cubicBezTo>
                  <a:pt x="61" y="144"/>
                  <a:pt x="61" y="144"/>
                  <a:pt x="61" y="144"/>
                </a:cubicBezTo>
                <a:cubicBezTo>
                  <a:pt x="54" y="144"/>
                  <a:pt x="48" y="138"/>
                  <a:pt x="48" y="130"/>
                </a:cubicBezTo>
                <a:cubicBezTo>
                  <a:pt x="48" y="103"/>
                  <a:pt x="48" y="103"/>
                  <a:pt x="48" y="103"/>
                </a:cubicBezTo>
                <a:cubicBezTo>
                  <a:pt x="20" y="97"/>
                  <a:pt x="20" y="97"/>
                  <a:pt x="20" y="97"/>
                </a:cubicBezTo>
                <a:cubicBezTo>
                  <a:pt x="20" y="47"/>
                  <a:pt x="20" y="47"/>
                  <a:pt x="20" y="47"/>
                </a:cubicBezTo>
                <a:cubicBezTo>
                  <a:pt x="172" y="14"/>
                  <a:pt x="172" y="14"/>
                  <a:pt x="172" y="14"/>
                </a:cubicBezTo>
                <a:cubicBezTo>
                  <a:pt x="172" y="131"/>
                  <a:pt x="172" y="131"/>
                  <a:pt x="172" y="131"/>
                </a:cubicBezTo>
                <a:cubicBezTo>
                  <a:pt x="137" y="123"/>
                  <a:pt x="137" y="123"/>
                  <a:pt x="137" y="123"/>
                </a:cubicBezTo>
                <a:lnTo>
                  <a:pt x="137" y="130"/>
                </a:lnTo>
                <a:close/>
                <a:moveTo>
                  <a:pt x="128" y="121"/>
                </a:moveTo>
                <a:cubicBezTo>
                  <a:pt x="56" y="105"/>
                  <a:pt x="56" y="105"/>
                  <a:pt x="56" y="105"/>
                </a:cubicBezTo>
                <a:cubicBezTo>
                  <a:pt x="56" y="129"/>
                  <a:pt x="56" y="129"/>
                  <a:pt x="56" y="129"/>
                </a:cubicBezTo>
                <a:cubicBezTo>
                  <a:pt x="56" y="133"/>
                  <a:pt x="61" y="136"/>
                  <a:pt x="64" y="136"/>
                </a:cubicBezTo>
                <a:cubicBezTo>
                  <a:pt x="121" y="136"/>
                  <a:pt x="121" y="136"/>
                  <a:pt x="121" y="136"/>
                </a:cubicBezTo>
                <a:cubicBezTo>
                  <a:pt x="125" y="136"/>
                  <a:pt x="128" y="133"/>
                  <a:pt x="128" y="129"/>
                </a:cubicBezTo>
                <a:lnTo>
                  <a:pt x="128" y="121"/>
                </a:lnTo>
                <a:close/>
                <a:moveTo>
                  <a:pt x="7" y="103"/>
                </a:moveTo>
                <a:cubicBezTo>
                  <a:pt x="3" y="103"/>
                  <a:pt x="0" y="100"/>
                  <a:pt x="0" y="96"/>
                </a:cubicBezTo>
                <a:cubicBezTo>
                  <a:pt x="0" y="48"/>
                  <a:pt x="0" y="48"/>
                  <a:pt x="0" y="48"/>
                </a:cubicBezTo>
                <a:cubicBezTo>
                  <a:pt x="0" y="44"/>
                  <a:pt x="3" y="41"/>
                  <a:pt x="7" y="41"/>
                </a:cubicBezTo>
                <a:cubicBezTo>
                  <a:pt x="10" y="41"/>
                  <a:pt x="15" y="44"/>
                  <a:pt x="15" y="48"/>
                </a:cubicBezTo>
                <a:cubicBezTo>
                  <a:pt x="15" y="96"/>
                  <a:pt x="15" y="96"/>
                  <a:pt x="15" y="96"/>
                </a:cubicBezTo>
                <a:cubicBezTo>
                  <a:pt x="15" y="100"/>
                  <a:pt x="10" y="103"/>
                  <a:pt x="7" y="103"/>
                </a:cubicBezTo>
                <a:close/>
              </a:path>
            </a:pathLst>
          </a:custGeom>
          <a:solidFill>
            <a:srgbClr val="FF0000"/>
          </a:solidFill>
          <a:ln w="12700" cmpd="sng">
            <a:solidFill>
              <a:schemeClr val="bg1"/>
            </a:solidFill>
            <a:bevel/>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56747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099"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0" name="矩形 3"/>
          <p:cNvSpPr>
            <a:spLocks noChangeArrowheads="1"/>
          </p:cNvSpPr>
          <p:nvPr/>
        </p:nvSpPr>
        <p:spPr bwMode="auto">
          <a:xfrm>
            <a:off x="0" y="0"/>
            <a:ext cx="12192000" cy="2117725"/>
          </a:xfrm>
          <a:prstGeom prst="rect">
            <a:avLst/>
          </a:prstGeom>
          <a:solidFill>
            <a:srgbClr val="FF4664"/>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1" name="矩形 4"/>
          <p:cNvSpPr>
            <a:spLocks noChangeArrowheads="1"/>
          </p:cNvSpPr>
          <p:nvPr/>
        </p:nvSpPr>
        <p:spPr bwMode="auto">
          <a:xfrm>
            <a:off x="0" y="4740275"/>
            <a:ext cx="12192000" cy="2117725"/>
          </a:xfrm>
          <a:prstGeom prst="rect">
            <a:avLst/>
          </a:prstGeom>
          <a:solidFill>
            <a:srgbClr val="FFA146"/>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2" name="矩形 10"/>
          <p:cNvSpPr>
            <a:spLocks noChangeArrowheads="1"/>
          </p:cNvSpPr>
          <p:nvPr/>
        </p:nvSpPr>
        <p:spPr bwMode="auto">
          <a:xfrm>
            <a:off x="317500" y="198656"/>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3" name="文本框 1"/>
          <p:cNvSpPr>
            <a:spLocks noChangeArrowheads="1"/>
          </p:cNvSpPr>
          <p:nvPr/>
        </p:nvSpPr>
        <p:spPr bwMode="auto">
          <a:xfrm>
            <a:off x="2796120" y="395942"/>
            <a:ext cx="74862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TW" altLang="en-US" sz="4800" b="1" dirty="0">
                <a:solidFill>
                  <a:srgbClr val="427172"/>
                </a:solidFill>
                <a:latin typeface="微軟正黑體" panose="020B0604030504040204" pitchFamily="34" charset="-120"/>
                <a:ea typeface="微軟正黑體" panose="020B0604030504040204" pitchFamily="34" charset="-120"/>
                <a:sym typeface="微软雅黑" panose="020B0503020204020204" pitchFamily="34" charset="-122"/>
              </a:rPr>
              <a:t>關係人交易、補助之限制</a:t>
            </a:r>
            <a:endParaRPr lang="zh-CN" altLang="en-US" sz="4800" b="1" dirty="0">
              <a:solidFill>
                <a:srgbClr val="427172"/>
              </a:solidFill>
              <a:latin typeface="微軟正黑體" panose="020B0604030504040204" pitchFamily="34" charset="-120"/>
              <a:ea typeface="微軟正黑體" panose="020B0604030504040204" pitchFamily="34" charset="-120"/>
              <a:sym typeface="宋体" panose="02010600030101010101" pitchFamily="2" charset="-122"/>
            </a:endParaRPr>
          </a:p>
        </p:txBody>
      </p:sp>
      <p:sp>
        <p:nvSpPr>
          <p:cNvPr id="23" name="文本框 4">
            <a:extLst>
              <a:ext uri="{FF2B5EF4-FFF2-40B4-BE49-F238E27FC236}">
                <a16:creationId xmlns:a16="http://schemas.microsoft.com/office/drawing/2014/main" id="{D8E9A94D-44CD-4583-B6A5-6C024E1C4AEE}"/>
              </a:ext>
            </a:extLst>
          </p:cNvPr>
          <p:cNvSpPr>
            <a:spLocks noChangeArrowheads="1"/>
          </p:cNvSpPr>
          <p:nvPr/>
        </p:nvSpPr>
        <p:spPr bwMode="auto">
          <a:xfrm>
            <a:off x="748684" y="413887"/>
            <a:ext cx="2047436" cy="769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TW" altLang="en-US" sz="4800" b="1" i="0" u="none" strike="noStrike" kern="1200" cap="none" spc="0" normalizeH="0" baseline="0" noProof="0" dirty="0">
                <a:ln>
                  <a:noFill/>
                </a:ln>
                <a:solidFill>
                  <a:srgbClr val="427172"/>
                </a:solidFill>
                <a:effectLst/>
                <a:uLnTx/>
                <a:uFillTx/>
                <a:latin typeface="微軟正黑體" panose="020B0604030504040204" pitchFamily="34" charset="-120"/>
                <a:ea typeface="微軟正黑體" panose="020B0604030504040204" pitchFamily="34" charset="-120"/>
                <a:cs typeface="+mn-cs"/>
                <a:sym typeface="Microsoft New Tai Lue" panose="020B0502040204020203" pitchFamily="34" charset="0"/>
              </a:rPr>
              <a:t>案例三</a:t>
            </a:r>
            <a:endParaRPr kumimoji="0" lang="en-US" altLang="zh-TW" sz="4800" b="1" i="0" u="none" strike="noStrike" kern="1200" cap="none" spc="0" normalizeH="0" baseline="0" noProof="0" dirty="0">
              <a:ln>
                <a:noFill/>
              </a:ln>
              <a:solidFill>
                <a:srgbClr val="427172"/>
              </a:solidFill>
              <a:effectLst/>
              <a:uLnTx/>
              <a:uFillTx/>
              <a:latin typeface="微軟正黑體" panose="020B0604030504040204" pitchFamily="34" charset="-120"/>
              <a:ea typeface="微軟正黑體" panose="020B0604030504040204" pitchFamily="34" charset="-120"/>
              <a:cs typeface="+mn-cs"/>
              <a:sym typeface="Microsoft New Tai Lue" panose="020B0502040204020203" pitchFamily="34" charset="0"/>
            </a:endParaRPr>
          </a:p>
        </p:txBody>
      </p:sp>
      <p:grpSp>
        <p:nvGrpSpPr>
          <p:cNvPr id="14" name="群組 13">
            <a:extLst>
              <a:ext uri="{FF2B5EF4-FFF2-40B4-BE49-F238E27FC236}">
                <a16:creationId xmlns:a16="http://schemas.microsoft.com/office/drawing/2014/main" id="{7C1D16D3-0388-4B32-B8E3-91356C4153EE}"/>
              </a:ext>
            </a:extLst>
          </p:cNvPr>
          <p:cNvGrpSpPr/>
          <p:nvPr/>
        </p:nvGrpSpPr>
        <p:grpSpPr>
          <a:xfrm>
            <a:off x="473283" y="1827526"/>
            <a:ext cx="2999113" cy="3802200"/>
            <a:chOff x="-690052" y="132172"/>
            <a:chExt cx="9667638" cy="1059522"/>
          </a:xfrm>
          <a:solidFill>
            <a:schemeClr val="accent6">
              <a:lumMod val="60000"/>
              <a:lumOff val="40000"/>
            </a:schemeClr>
          </a:solidFill>
          <a:scene3d>
            <a:camera prst="orthographicFront"/>
            <a:lightRig rig="flat" dir="t"/>
          </a:scene3d>
        </p:grpSpPr>
        <p:sp>
          <p:nvSpPr>
            <p:cNvPr id="15" name="矩形: 圓角 14">
              <a:extLst>
                <a:ext uri="{FF2B5EF4-FFF2-40B4-BE49-F238E27FC236}">
                  <a16:creationId xmlns:a16="http://schemas.microsoft.com/office/drawing/2014/main" id="{6747EBBB-777E-452C-A593-95E755BC05AD}"/>
                </a:ext>
              </a:extLst>
            </p:cNvPr>
            <p:cNvSpPr/>
            <p:nvPr/>
          </p:nvSpPr>
          <p:spPr>
            <a:xfrm>
              <a:off x="-690052" y="132172"/>
              <a:ext cx="9667638" cy="1059522"/>
            </a:xfrm>
            <a:prstGeom prst="roundRect">
              <a:avLst/>
            </a:prstGeom>
            <a:grpFill/>
            <a:sp3d prstMaterial="plastic">
              <a:bevelT w="120900" h="88900"/>
              <a:bevelB w="88900" h="31750" prst="angle"/>
            </a:sp3d>
            <a:extLst>
              <a:ext uri="{91240B29-F687-4F45-9708-019B960494DF}">
                <a14:hiddenLine xmlns:a14="http://schemas.microsoft.com/office/drawing/2010/main" w="12700">
                  <a:solidFill>
                    <a:srgbClr val="42719B"/>
                  </a:solidFill>
                  <a:bevel/>
                  <a:headEnd/>
                  <a:tailEnd/>
                </a14:hiddenLine>
              </a:ext>
            </a:extLst>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6" name="矩形: 圓角 4">
              <a:extLst>
                <a:ext uri="{FF2B5EF4-FFF2-40B4-BE49-F238E27FC236}">
                  <a16:creationId xmlns:a16="http://schemas.microsoft.com/office/drawing/2014/main" id="{15578990-BF97-4978-9307-86221487DA20}"/>
                </a:ext>
              </a:extLst>
            </p:cNvPr>
            <p:cNvSpPr txBox="1"/>
            <p:nvPr/>
          </p:nvSpPr>
          <p:spPr>
            <a:xfrm>
              <a:off x="-394096" y="186744"/>
              <a:ext cx="8911689" cy="937057"/>
            </a:xfrm>
            <a:prstGeom prst="rect">
              <a:avLst/>
            </a:prstGeom>
            <a:grpFill/>
            <a:sp3d/>
            <a:extLst>
              <a:ext uri="{91240B29-F687-4F45-9708-019B960494DF}">
                <a14:hiddenLine xmlns:a14="http://schemas.microsoft.com/office/drawing/2010/main" w="12700">
                  <a:solidFill>
                    <a:srgbClr val="42719B"/>
                  </a:solidFill>
                  <a:bevel/>
                  <a:headEnd/>
                  <a:tailEnd/>
                </a14:hiddenLine>
              </a:ext>
            </a:extLst>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just" defTabSz="1066800">
                <a:lnSpc>
                  <a:spcPts val="3200"/>
                </a:lnSpc>
                <a:spcBef>
                  <a:spcPct val="0"/>
                </a:spcBef>
                <a:spcAft>
                  <a:spcPts val="0"/>
                </a:spcAft>
                <a:buFont typeface="Wingdings" panose="05000000000000000000" pitchFamily="2" charset="2"/>
                <a:buNone/>
              </a:pPr>
              <a:r>
                <a:rPr lang="zh-TW" altLang="zh-TW" sz="2400" b="1" kern="1200" dirty="0">
                  <a:solidFill>
                    <a:schemeClr val="tx1"/>
                  </a:solidFill>
                  <a:latin typeface="標楷體" panose="03000509000000000000" pitchFamily="65" charset="-120"/>
                  <a:ea typeface="標楷體" panose="03000509000000000000" pitchFamily="65" charset="-120"/>
                </a:rPr>
                <a:t>本公司</a:t>
              </a:r>
              <a:r>
                <a:rPr lang="zh-TW" altLang="en-US" sz="2400" b="1" kern="1200" dirty="0">
                  <a:solidFill>
                    <a:schemeClr val="tx1"/>
                  </a:solidFill>
                  <a:latin typeface="標楷體" panose="03000509000000000000" pitchFamily="65" charset="-120"/>
                  <a:ea typeface="標楷體" panose="03000509000000000000" pitchFamily="65" charset="-120"/>
                </a:rPr>
                <a:t>副首長</a:t>
              </a:r>
              <a:r>
                <a:rPr lang="zh-TW" altLang="en-US" sz="2400" b="0" kern="1200" dirty="0">
                  <a:solidFill>
                    <a:schemeClr val="tx1"/>
                  </a:solidFill>
                  <a:latin typeface="標楷體" panose="03000509000000000000" pitchFamily="65" charset="-120"/>
                  <a:ea typeface="標楷體" panose="03000509000000000000" pitchFamily="65" charset="-120"/>
                </a:rPr>
                <a:t>甲及</a:t>
              </a:r>
              <a:r>
                <a:rPr lang="zh-TW" altLang="en-US" sz="2400" b="1" kern="1200" dirty="0">
                  <a:solidFill>
                    <a:schemeClr val="tx1"/>
                  </a:solidFill>
                  <a:latin typeface="標楷體" panose="03000509000000000000" pitchFamily="65" charset="-120"/>
                  <a:ea typeface="標楷體" panose="03000509000000000000" pitchFamily="65" charset="-120"/>
                </a:rPr>
                <a:t>事業部執行長</a:t>
              </a:r>
              <a:r>
                <a:rPr lang="zh-TW" altLang="en-US" sz="2400" b="0" kern="1200" dirty="0">
                  <a:solidFill>
                    <a:schemeClr val="tx1"/>
                  </a:solidFill>
                  <a:latin typeface="標楷體" panose="03000509000000000000" pitchFamily="65" charset="-120"/>
                  <a:ea typeface="標楷體" panose="03000509000000000000" pitchFamily="65" charset="-120"/>
                </a:rPr>
                <a:t>乙</a:t>
              </a:r>
              <a:r>
                <a:rPr lang="zh-TW" altLang="zh-TW" sz="2400" b="0" kern="1200" dirty="0">
                  <a:solidFill>
                    <a:schemeClr val="tx1"/>
                  </a:solidFill>
                  <a:latin typeface="標楷體" panose="03000509000000000000" pitchFamily="65" charset="-120"/>
                  <a:ea typeface="標楷體" panose="03000509000000000000" pitchFamily="65" charset="-120"/>
                </a:rPr>
                <a:t>一職</a:t>
              </a:r>
              <a:r>
                <a:rPr lang="zh-TW" altLang="en-US" sz="2400" b="0" kern="1200" dirty="0">
                  <a:solidFill>
                    <a:schemeClr val="tx1"/>
                  </a:solidFill>
                  <a:latin typeface="標楷體" panose="03000509000000000000" pitchFamily="65" charset="-120"/>
                  <a:ea typeface="標楷體" panose="03000509000000000000" pitchFamily="65" charset="-120"/>
                </a:rPr>
                <a:t>，係</a:t>
              </a:r>
              <a:r>
                <a:rPr lang="zh-TW" altLang="zh-TW" sz="2400" b="0" kern="1200" dirty="0">
                  <a:solidFill>
                    <a:schemeClr val="tx1"/>
                  </a:solidFill>
                  <a:latin typeface="標楷體" panose="03000509000000000000" pitchFamily="65" charset="-120"/>
                  <a:ea typeface="標楷體" panose="03000509000000000000" pitchFamily="65" charset="-120"/>
                </a:rPr>
                <a:t>第</a:t>
              </a:r>
              <a:r>
                <a:rPr lang="en-US" altLang="zh-TW" sz="2400" b="0" kern="1200" dirty="0">
                  <a:solidFill>
                    <a:schemeClr val="tx1"/>
                  </a:solidFill>
                  <a:latin typeface="標楷體" panose="03000509000000000000" pitchFamily="65" charset="-120"/>
                  <a:ea typeface="標楷體" panose="03000509000000000000" pitchFamily="65" charset="-120"/>
                </a:rPr>
                <a:t>2</a:t>
              </a:r>
              <a:r>
                <a:rPr lang="zh-TW" altLang="zh-TW" sz="2400" b="0" kern="1200" dirty="0">
                  <a:solidFill>
                    <a:schemeClr val="tx1"/>
                  </a:solidFill>
                  <a:latin typeface="標楷體" panose="03000509000000000000" pitchFamily="65" charset="-120"/>
                  <a:ea typeface="標楷體" panose="03000509000000000000" pitchFamily="65" charset="-120"/>
                </a:rPr>
                <a:t>條第</a:t>
              </a:r>
              <a:r>
                <a:rPr lang="en-US" altLang="zh-TW" sz="2400" b="0" kern="1200" dirty="0">
                  <a:solidFill>
                    <a:schemeClr val="tx1"/>
                  </a:solidFill>
                  <a:latin typeface="標楷體" panose="03000509000000000000" pitchFamily="65" charset="-120"/>
                  <a:ea typeface="標楷體" panose="03000509000000000000" pitchFamily="65" charset="-120"/>
                </a:rPr>
                <a:t>1</a:t>
              </a:r>
              <a:r>
                <a:rPr lang="zh-TW" altLang="zh-TW" sz="2400" b="0" kern="1200" dirty="0">
                  <a:solidFill>
                    <a:schemeClr val="tx1"/>
                  </a:solidFill>
                  <a:latin typeface="標楷體" panose="03000509000000000000" pitchFamily="65" charset="-120"/>
                  <a:ea typeface="標楷體" panose="03000509000000000000" pitchFamily="65" charset="-120"/>
                </a:rPr>
                <a:t>項第</a:t>
              </a:r>
              <a:r>
                <a:rPr lang="en-US" altLang="zh-TW" sz="2400" b="0" kern="1200" dirty="0">
                  <a:solidFill>
                    <a:schemeClr val="tx1"/>
                  </a:solidFill>
                  <a:latin typeface="標楷體" panose="03000509000000000000" pitchFamily="65" charset="-120"/>
                  <a:ea typeface="標楷體" panose="03000509000000000000" pitchFamily="65" charset="-120"/>
                </a:rPr>
                <a:t>2</a:t>
              </a:r>
              <a:r>
                <a:rPr lang="zh-TW" altLang="zh-TW" sz="2400" b="0" kern="1200" dirty="0">
                  <a:solidFill>
                    <a:schemeClr val="tx1"/>
                  </a:solidFill>
                  <a:latin typeface="標楷體" panose="03000509000000000000" pitchFamily="65" charset="-120"/>
                  <a:ea typeface="標楷體" panose="03000509000000000000" pitchFamily="65" charset="-120"/>
                </a:rPr>
                <a:t>款</a:t>
              </a:r>
              <a:r>
                <a:rPr lang="zh-TW" altLang="en-US" sz="2400" b="0" kern="1200" dirty="0">
                  <a:solidFill>
                    <a:schemeClr val="tx1"/>
                  </a:solidFill>
                  <a:latin typeface="標楷體" panose="03000509000000000000" pitchFamily="65" charset="-120"/>
                  <a:ea typeface="標楷體" panose="03000509000000000000" pitchFamily="65" charset="-120"/>
                </a:rPr>
                <a:t>「</a:t>
              </a:r>
              <a:r>
                <a:rPr lang="zh-TW" altLang="zh-TW" sz="2400" b="0" kern="1200" dirty="0">
                  <a:solidFill>
                    <a:schemeClr val="tx1"/>
                  </a:solidFill>
                  <a:latin typeface="標楷體" panose="03000509000000000000" pitchFamily="65" charset="-120"/>
                  <a:ea typeface="標楷體" panose="03000509000000000000" pitchFamily="65" charset="-120"/>
                </a:rPr>
                <a:t>公營事業總機構之副首長</a:t>
              </a:r>
              <a:r>
                <a:rPr lang="zh-TW" altLang="en-US" sz="2400" b="0" kern="1200" dirty="0">
                  <a:solidFill>
                    <a:schemeClr val="tx1"/>
                  </a:solidFill>
                  <a:latin typeface="標楷體" panose="03000509000000000000" pitchFamily="65" charset="-120"/>
                  <a:ea typeface="標楷體" panose="03000509000000000000" pitchFamily="65" charset="-120"/>
                </a:rPr>
                <a:t>、分支機構之首長</a:t>
              </a:r>
              <a:r>
                <a:rPr lang="zh-TW" altLang="zh-TW" sz="2400" b="0" kern="1200" dirty="0">
                  <a:solidFill>
                    <a:schemeClr val="tx1"/>
                  </a:solidFill>
                  <a:latin typeface="標楷體" panose="03000509000000000000" pitchFamily="65" charset="-120"/>
                  <a:ea typeface="標楷體" panose="03000509000000000000" pitchFamily="65" charset="-120"/>
                </a:rPr>
                <a:t>」，</a:t>
              </a:r>
              <a:r>
                <a:rPr lang="zh-TW" altLang="en-US" sz="2400" b="0" kern="1200" dirty="0">
                  <a:solidFill>
                    <a:schemeClr val="tx1"/>
                  </a:solidFill>
                  <a:latin typeface="標楷體" panose="03000509000000000000" pitchFamily="65" charset="-120"/>
                  <a:ea typeface="標楷體" panose="03000509000000000000" pitchFamily="65" charset="-120"/>
                </a:rPr>
                <a:t>屬適用利衝法之</a:t>
              </a:r>
              <a:r>
                <a:rPr lang="zh-TW" altLang="en-US" sz="2400" b="1" kern="1200" dirty="0">
                  <a:solidFill>
                    <a:srgbClr val="FF0000"/>
                  </a:solidFill>
                  <a:latin typeface="標楷體" panose="03000509000000000000" pitchFamily="65" charset="-120"/>
                  <a:ea typeface="標楷體" panose="03000509000000000000" pitchFamily="65" charset="-120"/>
                </a:rPr>
                <a:t>公職人員</a:t>
              </a:r>
              <a:r>
                <a:rPr lang="zh-TW" altLang="en-US" sz="2400" b="0" kern="1200" dirty="0">
                  <a:solidFill>
                    <a:schemeClr val="tx1"/>
                  </a:solidFill>
                  <a:latin typeface="標楷體" panose="03000509000000000000" pitchFamily="65" charset="-120"/>
                  <a:ea typeface="標楷體" panose="03000509000000000000" pitchFamily="65" charset="-120"/>
                </a:rPr>
                <a:t>。</a:t>
              </a:r>
            </a:p>
          </p:txBody>
        </p:sp>
      </p:grpSp>
      <p:grpSp>
        <p:nvGrpSpPr>
          <p:cNvPr id="18" name="群組 17">
            <a:extLst>
              <a:ext uri="{FF2B5EF4-FFF2-40B4-BE49-F238E27FC236}">
                <a16:creationId xmlns:a16="http://schemas.microsoft.com/office/drawing/2014/main" id="{D72321C6-45DA-44CD-9968-2C5D2F8B703F}"/>
              </a:ext>
            </a:extLst>
          </p:cNvPr>
          <p:cNvGrpSpPr/>
          <p:nvPr/>
        </p:nvGrpSpPr>
        <p:grpSpPr>
          <a:xfrm>
            <a:off x="3430924" y="1766680"/>
            <a:ext cx="4810234" cy="4439049"/>
            <a:chOff x="-168858" y="66790"/>
            <a:chExt cx="10059919" cy="1130036"/>
          </a:xfrm>
          <a:solidFill>
            <a:schemeClr val="accent2">
              <a:lumMod val="40000"/>
              <a:lumOff val="60000"/>
            </a:schemeClr>
          </a:solidFill>
          <a:scene3d>
            <a:camera prst="orthographicFront"/>
            <a:lightRig rig="flat" dir="t"/>
          </a:scene3d>
        </p:grpSpPr>
        <p:sp>
          <p:nvSpPr>
            <p:cNvPr id="19" name="矩形: 圓角 18">
              <a:extLst>
                <a:ext uri="{FF2B5EF4-FFF2-40B4-BE49-F238E27FC236}">
                  <a16:creationId xmlns:a16="http://schemas.microsoft.com/office/drawing/2014/main" id="{E60CEDC3-9605-46FB-A665-2C54CAE8BD0A}"/>
                </a:ext>
              </a:extLst>
            </p:cNvPr>
            <p:cNvSpPr/>
            <p:nvPr/>
          </p:nvSpPr>
          <p:spPr>
            <a:xfrm>
              <a:off x="-168858" y="66790"/>
              <a:ext cx="10059919" cy="1130036"/>
            </a:xfrm>
            <a:prstGeom prst="roundRect">
              <a:avLst/>
            </a:prstGeom>
            <a:grpFill/>
            <a:sp3d prstMaterial="plastic">
              <a:bevelT w="120900" h="88900"/>
              <a:bevelB w="88900" h="31750" prst="angle"/>
            </a:sp3d>
            <a:extLst>
              <a:ext uri="{91240B29-F687-4F45-9708-019B960494DF}">
                <a14:hiddenLine xmlns:a14="http://schemas.microsoft.com/office/drawing/2010/main" w="12700">
                  <a:solidFill>
                    <a:srgbClr val="42719B"/>
                  </a:solidFill>
                  <a:bevel/>
                  <a:headEnd/>
                  <a:tailEnd/>
                </a14:hiddenLine>
              </a:ext>
            </a:extLst>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20" name="矩形: 圓角 4">
              <a:extLst>
                <a:ext uri="{FF2B5EF4-FFF2-40B4-BE49-F238E27FC236}">
                  <a16:creationId xmlns:a16="http://schemas.microsoft.com/office/drawing/2014/main" id="{1B35E4D4-1C6C-45DA-8B2F-4A9DC5D69A22}"/>
                </a:ext>
              </a:extLst>
            </p:cNvPr>
            <p:cNvSpPr txBox="1"/>
            <p:nvPr/>
          </p:nvSpPr>
          <p:spPr>
            <a:xfrm>
              <a:off x="335078" y="306943"/>
              <a:ext cx="8908997" cy="779237"/>
            </a:xfrm>
            <a:prstGeom prst="rect">
              <a:avLst/>
            </a:prstGeom>
            <a:grpFill/>
            <a:sp3d/>
            <a:extLst>
              <a:ext uri="{91240B29-F687-4F45-9708-019B960494DF}">
                <a14:hiddenLine xmlns:a14="http://schemas.microsoft.com/office/drawing/2010/main" w="12700">
                  <a:solidFill>
                    <a:srgbClr val="42719B"/>
                  </a:solidFill>
                  <a:bevel/>
                  <a:headEnd/>
                  <a:tailEnd/>
                </a14:hiddenLine>
              </a:ext>
            </a:extLst>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just">
                <a:lnSpc>
                  <a:spcPts val="3200"/>
                </a:lnSpc>
                <a:spcAft>
                  <a:spcPts val="0"/>
                </a:spcAft>
              </a:pPr>
              <a:r>
                <a:rPr lang="zh-TW" altLang="zh-TW" sz="2400" dirty="0">
                  <a:solidFill>
                    <a:schemeClr val="tx1"/>
                  </a:solidFill>
                  <a:latin typeface="標楷體" panose="03000509000000000000" pitchFamily="65" charset="-120"/>
                  <a:ea typeface="標楷體" panose="03000509000000000000" pitchFamily="65" charset="-120"/>
                </a:rPr>
                <a:t>甲</a:t>
              </a:r>
              <a:r>
                <a:rPr lang="zh-TW" altLang="en-US" sz="2400" dirty="0">
                  <a:solidFill>
                    <a:schemeClr val="tx1"/>
                  </a:solidFill>
                  <a:latin typeface="標楷體" panose="03000509000000000000" pitchFamily="65" charset="-120"/>
                  <a:ea typeface="標楷體" panose="03000509000000000000" pitchFamily="65" charset="-120"/>
                </a:rPr>
                <a:t>與乙</a:t>
              </a:r>
              <a:r>
                <a:rPr lang="zh-TW" altLang="zh-TW" sz="2400" dirty="0">
                  <a:solidFill>
                    <a:schemeClr val="tx1"/>
                  </a:solidFill>
                  <a:latin typeface="標楷體" panose="03000509000000000000" pitchFamily="65" charset="-120"/>
                  <a:ea typeface="標楷體" panose="03000509000000000000" pitchFamily="65" charset="-120"/>
                </a:rPr>
                <a:t>另</a:t>
              </a:r>
              <a:r>
                <a:rPr lang="zh-TW" altLang="en-US" sz="2400" dirty="0">
                  <a:solidFill>
                    <a:schemeClr val="tx1"/>
                  </a:solidFill>
                  <a:latin typeface="標楷體" panose="03000509000000000000" pitchFamily="65" charset="-120"/>
                  <a:ea typeface="標楷體" panose="03000509000000000000" pitchFamily="65" charset="-120"/>
                </a:rPr>
                <a:t>分別擔任</a:t>
              </a:r>
              <a:r>
                <a:rPr lang="en-US" altLang="zh-TW" sz="2400" b="1" dirty="0">
                  <a:solidFill>
                    <a:schemeClr val="tx1"/>
                  </a:solidFill>
                  <a:latin typeface="標楷體" panose="03000509000000000000" pitchFamily="65" charset="-120"/>
                  <a:ea typeface="標楷體" panose="03000509000000000000" pitchFamily="65" charset="-120"/>
                </a:rPr>
                <a:t>A</a:t>
              </a:r>
              <a:r>
                <a:rPr lang="zh-TW" altLang="zh-TW" sz="2400" b="1" dirty="0">
                  <a:solidFill>
                    <a:schemeClr val="tx1"/>
                  </a:solidFill>
                  <a:latin typeface="標楷體" panose="03000509000000000000" pitchFamily="65" charset="-120"/>
                  <a:ea typeface="標楷體" panose="03000509000000000000" pitchFamily="65" charset="-120"/>
                </a:rPr>
                <a:t>學會</a:t>
              </a:r>
              <a:r>
                <a:rPr lang="zh-TW" altLang="en-US" sz="2400" b="1" dirty="0">
                  <a:solidFill>
                    <a:schemeClr val="tx1"/>
                  </a:solidFill>
                  <a:latin typeface="標楷體" panose="03000509000000000000" pitchFamily="65" charset="-120"/>
                  <a:ea typeface="標楷體" panose="03000509000000000000" pitchFamily="65" charset="-120"/>
                </a:rPr>
                <a:t>及</a:t>
              </a:r>
              <a:r>
                <a:rPr lang="en-US" altLang="zh-TW" sz="2400" b="1" dirty="0">
                  <a:solidFill>
                    <a:schemeClr val="tx1"/>
                  </a:solidFill>
                  <a:latin typeface="標楷體" panose="03000509000000000000" pitchFamily="65" charset="-120"/>
                  <a:ea typeface="標楷體" panose="03000509000000000000" pitchFamily="65" charset="-120"/>
                </a:rPr>
                <a:t>B</a:t>
              </a:r>
              <a:r>
                <a:rPr lang="zh-TW" altLang="en-US" sz="2400" b="1" dirty="0">
                  <a:solidFill>
                    <a:schemeClr val="tx1"/>
                  </a:solidFill>
                  <a:latin typeface="標楷體" panose="03000509000000000000" pitchFamily="65" charset="-120"/>
                  <a:ea typeface="標楷體" panose="03000509000000000000" pitchFamily="65" charset="-120"/>
                </a:rPr>
                <a:t>學會</a:t>
              </a:r>
              <a:r>
                <a:rPr lang="zh-TW" altLang="zh-TW" sz="2400" dirty="0">
                  <a:solidFill>
                    <a:schemeClr val="tx1"/>
                  </a:solidFill>
                  <a:latin typeface="標楷體" panose="03000509000000000000" pitchFamily="65" charset="-120"/>
                  <a:ea typeface="標楷體" panose="03000509000000000000" pitchFamily="65" charset="-120"/>
                </a:rPr>
                <a:t>「理事」，依第</a:t>
              </a:r>
              <a:r>
                <a:rPr lang="en-US" altLang="zh-TW" sz="24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3</a:t>
              </a:r>
              <a:r>
                <a:rPr lang="zh-TW" altLang="zh-TW" sz="24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條第</a:t>
              </a:r>
              <a:r>
                <a:rPr lang="en-US" altLang="zh-TW" sz="24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1</a:t>
              </a:r>
              <a:r>
                <a:rPr lang="zh-TW" altLang="zh-TW" sz="24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項第</a:t>
              </a:r>
              <a:r>
                <a:rPr lang="en-US" altLang="zh-TW" sz="24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4</a:t>
              </a:r>
              <a:r>
                <a:rPr lang="zh-TW" altLang="zh-TW" sz="24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款</a:t>
              </a:r>
              <a:r>
                <a:rPr lang="zh-TW" altLang="zh-TW" sz="2400" dirty="0">
                  <a:solidFill>
                    <a:schemeClr val="tx1"/>
                  </a:solidFill>
                  <a:latin typeface="標楷體" panose="03000509000000000000" pitchFamily="65" charset="-120"/>
                  <a:ea typeface="標楷體" panose="03000509000000000000" pitchFamily="65" charset="-120"/>
                </a:rPr>
                <a:t>規定，</a:t>
              </a:r>
              <a:r>
                <a:rPr lang="en-US" altLang="zh-TW" sz="2400" b="1" u="sng" dirty="0">
                  <a:solidFill>
                    <a:schemeClr val="tx1"/>
                  </a:solidFill>
                  <a:latin typeface="標楷體" panose="03000509000000000000" pitchFamily="65" charset="-120"/>
                  <a:ea typeface="標楷體" panose="03000509000000000000" pitchFamily="65" charset="-120"/>
                </a:rPr>
                <a:t>A</a:t>
              </a:r>
              <a:r>
                <a:rPr lang="zh-TW" altLang="en-US" sz="2400" b="1" u="sng" dirty="0">
                  <a:solidFill>
                    <a:schemeClr val="tx1"/>
                  </a:solidFill>
                  <a:latin typeface="標楷體" panose="03000509000000000000" pitchFamily="65" charset="-120"/>
                  <a:ea typeface="標楷體" panose="03000509000000000000" pitchFamily="65" charset="-120"/>
                </a:rPr>
                <a:t>、</a:t>
              </a:r>
              <a:r>
                <a:rPr lang="en-US" altLang="zh-TW" sz="2400" b="1" u="sng" dirty="0">
                  <a:solidFill>
                    <a:schemeClr val="tx1"/>
                  </a:solidFill>
                  <a:latin typeface="標楷體" panose="03000509000000000000" pitchFamily="65" charset="-120"/>
                  <a:ea typeface="標楷體" panose="03000509000000000000" pitchFamily="65" charset="-120"/>
                </a:rPr>
                <a:t>B</a:t>
              </a:r>
              <a:r>
                <a:rPr lang="zh-TW" altLang="zh-TW" sz="2400" b="1" u="sng" dirty="0">
                  <a:solidFill>
                    <a:schemeClr val="tx1"/>
                  </a:solidFill>
                  <a:latin typeface="標楷體" panose="03000509000000000000" pitchFamily="65" charset="-120"/>
                  <a:ea typeface="標楷體" panose="03000509000000000000" pitchFamily="65" charset="-120"/>
                </a:rPr>
                <a:t>學會</a:t>
              </a:r>
              <a:r>
                <a:rPr lang="zh-TW" altLang="en-US" sz="2400" b="1" u="sng" dirty="0">
                  <a:solidFill>
                    <a:schemeClr val="tx1"/>
                  </a:solidFill>
                  <a:latin typeface="標楷體" panose="03000509000000000000" pitchFamily="65" charset="-120"/>
                  <a:ea typeface="標楷體" panose="03000509000000000000" pitchFamily="65" charset="-120"/>
                </a:rPr>
                <a:t>為渠等</a:t>
              </a:r>
              <a:r>
                <a:rPr lang="zh-TW" altLang="zh-TW" sz="2400" b="1" u="sng" dirty="0">
                  <a:solidFill>
                    <a:schemeClr val="tx1"/>
                  </a:solidFill>
                  <a:latin typeface="標楷體" panose="03000509000000000000" pitchFamily="65" charset="-120"/>
                  <a:ea typeface="標楷體" panose="03000509000000000000" pitchFamily="65" charset="-120"/>
                </a:rPr>
                <a:t>之關係人</a:t>
              </a:r>
              <a:r>
                <a:rPr lang="zh-TW" altLang="zh-TW" sz="2400" dirty="0">
                  <a:solidFill>
                    <a:schemeClr val="tx1"/>
                  </a:solidFill>
                  <a:latin typeface="標楷體" panose="03000509000000000000" pitchFamily="65" charset="-120"/>
                  <a:ea typeface="標楷體" panose="03000509000000000000" pitchFamily="65" charset="-120"/>
                </a:rPr>
                <a:t>，</a:t>
              </a:r>
              <a:r>
                <a:rPr lang="zh-TW" altLang="zh-TW" sz="24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原則上不得與本公司進行補助或交易</a:t>
              </a:r>
              <a:r>
                <a:rPr lang="zh-TW" altLang="en-US" sz="24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，自</a:t>
              </a:r>
              <a:r>
                <a:rPr lang="en-US" altLang="zh-TW" sz="24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108</a:t>
              </a:r>
              <a:r>
                <a:rPr lang="zh-TW" altLang="en-US" sz="24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rPr>
                <a:t>年起與本公司進行如下交易行為：</a:t>
              </a:r>
              <a:endParaRPr lang="en-US" altLang="zh-TW" sz="24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p>
              <a:pPr marL="180000" algn="just">
                <a:spcBef>
                  <a:spcPts val="600"/>
                </a:spcBef>
              </a:pPr>
              <a:r>
                <a:rPr lang="en-US" altLang="zh-TW" sz="2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a:t>
              </a:r>
              <a:r>
                <a:rPr lang="zh-TW" altLang="en-US" sz="2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學會：</a:t>
              </a:r>
              <a:r>
                <a:rPr lang="en-US" altLang="zh-TW" sz="2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zh-TW" sz="2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筆補助及交易，</a:t>
              </a:r>
              <a:r>
                <a:rPr lang="zh-TW" altLang="zh-TW" sz="22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違反第</a:t>
              </a:r>
              <a:r>
                <a:rPr lang="en-US" altLang="zh-TW" sz="22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14</a:t>
              </a:r>
              <a:r>
                <a:rPr lang="zh-TW" altLang="zh-TW" sz="22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條第</a:t>
              </a:r>
              <a:r>
                <a:rPr lang="en-US" altLang="zh-TW" sz="22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2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項及第</a:t>
              </a:r>
              <a:r>
                <a:rPr lang="en-US" altLang="zh-TW" sz="22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zh-TW" sz="22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項「身分關係揭露義務</a:t>
              </a:r>
              <a:r>
                <a:rPr lang="zh-TW" altLang="en-US" sz="22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180000" algn="just"/>
              <a:r>
                <a:rPr lang="en-US" altLang="zh-TW" sz="2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B</a:t>
              </a:r>
              <a:r>
                <a:rPr lang="zh-TW" altLang="en-US" sz="2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學會：</a:t>
              </a:r>
              <a:r>
                <a:rPr lang="en-US" altLang="zh-TW" sz="2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筆補助，</a:t>
              </a:r>
              <a:r>
                <a:rPr lang="zh-TW" altLang="zh-TW" sz="22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違反第</a:t>
              </a:r>
              <a:r>
                <a:rPr lang="en-US" altLang="zh-TW" sz="22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14</a:t>
              </a:r>
              <a:r>
                <a:rPr lang="zh-TW" altLang="zh-TW" sz="22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條第</a:t>
              </a:r>
              <a:r>
                <a:rPr lang="en-US" altLang="zh-TW" sz="22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zh-TW" sz="22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項</a:t>
              </a:r>
              <a:r>
                <a:rPr lang="zh-TW" altLang="en-US" sz="2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lvl="0">
                <a:spcAft>
                  <a:spcPts val="0"/>
                </a:spcAft>
              </a:pPr>
              <a:endParaRPr lang="zh-TW" altLang="en-US" sz="2400" dirty="0">
                <a:solidFill>
                  <a:schemeClr val="tx1"/>
                </a:solidFill>
                <a:latin typeface="標楷體" panose="03000509000000000000" pitchFamily="65" charset="-120"/>
                <a:ea typeface="標楷體" panose="03000509000000000000" pitchFamily="65" charset="-120"/>
              </a:endParaRPr>
            </a:p>
          </p:txBody>
        </p:sp>
      </p:grpSp>
      <p:grpSp>
        <p:nvGrpSpPr>
          <p:cNvPr id="22" name="群組 21">
            <a:extLst>
              <a:ext uri="{FF2B5EF4-FFF2-40B4-BE49-F238E27FC236}">
                <a16:creationId xmlns:a16="http://schemas.microsoft.com/office/drawing/2014/main" id="{33D1BFB4-B9BB-42A9-9F70-C5D50CD84FF9}"/>
              </a:ext>
            </a:extLst>
          </p:cNvPr>
          <p:cNvGrpSpPr/>
          <p:nvPr/>
        </p:nvGrpSpPr>
        <p:grpSpPr>
          <a:xfrm>
            <a:off x="8293762" y="1816401"/>
            <a:ext cx="3373714" cy="3895471"/>
            <a:chOff x="-157974" y="135764"/>
            <a:chExt cx="9667640" cy="1059522"/>
          </a:xfrm>
          <a:solidFill>
            <a:schemeClr val="accent6">
              <a:lumMod val="60000"/>
              <a:lumOff val="40000"/>
            </a:schemeClr>
          </a:solidFill>
          <a:scene3d>
            <a:camera prst="orthographicFront"/>
            <a:lightRig rig="flat" dir="t"/>
          </a:scene3d>
        </p:grpSpPr>
        <p:sp>
          <p:nvSpPr>
            <p:cNvPr id="24" name="矩形: 圓角 23">
              <a:extLst>
                <a:ext uri="{FF2B5EF4-FFF2-40B4-BE49-F238E27FC236}">
                  <a16:creationId xmlns:a16="http://schemas.microsoft.com/office/drawing/2014/main" id="{F4A95707-E515-4952-8DF7-F51C5825322C}"/>
                </a:ext>
              </a:extLst>
            </p:cNvPr>
            <p:cNvSpPr/>
            <p:nvPr/>
          </p:nvSpPr>
          <p:spPr>
            <a:xfrm>
              <a:off x="-157974" y="135764"/>
              <a:ext cx="9667640" cy="1059522"/>
            </a:xfrm>
            <a:prstGeom prst="roundRect">
              <a:avLst/>
            </a:prstGeom>
            <a:solidFill>
              <a:srgbClr val="FF93A5"/>
            </a:solidFill>
            <a:ln>
              <a:noFill/>
            </a:ln>
            <a:extLst>
              <a:ext uri="{91240B29-F687-4F45-9708-019B960494DF}">
                <a14:hiddenLine xmlns:a14="http://schemas.microsoft.com/office/drawing/2010/main" w="12700">
                  <a:solidFill>
                    <a:srgbClr val="42719B"/>
                  </a:solidFill>
                  <a:bevel/>
                  <a:headEnd/>
                  <a:tailEnd/>
                </a14:hiddenLine>
              </a:ext>
            </a:extLst>
          </p:spPr>
        </p:sp>
        <p:sp>
          <p:nvSpPr>
            <p:cNvPr id="25" name="矩形: 圓角 4">
              <a:extLst>
                <a:ext uri="{FF2B5EF4-FFF2-40B4-BE49-F238E27FC236}">
                  <a16:creationId xmlns:a16="http://schemas.microsoft.com/office/drawing/2014/main" id="{E5A6E5C9-FA10-431D-B2BE-B35E7ACE176C}"/>
                </a:ext>
              </a:extLst>
            </p:cNvPr>
            <p:cNvSpPr txBox="1"/>
            <p:nvPr/>
          </p:nvSpPr>
          <p:spPr>
            <a:xfrm>
              <a:off x="21721" y="327097"/>
              <a:ext cx="9435155" cy="779579"/>
            </a:xfrm>
            <a:prstGeom prst="rect">
              <a:avLst/>
            </a:prstGeom>
            <a:noFill/>
            <a:sp3d/>
            <a:extLst>
              <a:ext uri="{91240B29-F687-4F45-9708-019B960494DF}">
                <a14:hiddenLine xmlns:a14="http://schemas.microsoft.com/office/drawing/2010/main" w="12700">
                  <a:solidFill>
                    <a:srgbClr val="42719B"/>
                  </a:solidFill>
                  <a:bevel/>
                  <a:headEnd/>
                  <a:tailEnd/>
                </a14:hiddenLine>
              </a:ext>
            </a:extLst>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288000" indent="-288000">
                <a:lnSpc>
                  <a:spcPts val="3200"/>
                </a:lnSpc>
                <a:spcBef>
                  <a:spcPts val="600"/>
                </a:spcBef>
                <a:buFont typeface="Wingdings" panose="05000000000000000000" pitchFamily="2" charset="2"/>
                <a:buChar char="Ø"/>
              </a:pP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學會：</a:t>
              </a:r>
              <a:r>
                <a:rPr lang="zh-TW"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遭罰</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59</a:t>
              </a:r>
              <a:r>
                <a:rPr lang="zh-TW"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萬</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3,000</a:t>
              </a:r>
              <a:r>
                <a:rPr lang="zh-TW"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元</a:t>
              </a:r>
              <a:endPar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88000" indent="-288000">
                <a:lnSpc>
                  <a:spcPts val="3200"/>
                </a:lnSpc>
                <a:buFont typeface="Wingdings" panose="05000000000000000000" pitchFamily="2" charset="2"/>
                <a:buChar char="Ø"/>
              </a:pP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B</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學會：</a:t>
              </a:r>
              <a:r>
                <a:rPr lang="zh-TW"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遭罰</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萬元</a:t>
              </a:r>
              <a:endPar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88000" indent="-288000" algn="just">
                <a:lnSpc>
                  <a:spcPts val="3200"/>
                </a:lnSpc>
                <a:spcBef>
                  <a:spcPts val="600"/>
                </a:spcBef>
                <a:buFont typeface="Wingdings" panose="05000000000000000000" pitchFamily="2" charset="2"/>
                <a:buChar char="Ø"/>
              </a:pP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另公職人</a:t>
              </a:r>
              <a:r>
                <a:rPr lang="zh-TW" altLang="en-US" sz="2400" dirty="0">
                  <a:solidFill>
                    <a:schemeClr val="tx1"/>
                  </a:solidFill>
                  <a:latin typeface="標楷體" panose="03000509000000000000" pitchFamily="65" charset="-120"/>
                  <a:ea typeface="標楷體" panose="03000509000000000000" pitchFamily="65" charset="-120"/>
                </a:rPr>
                <a:t>員於相關文件簽核時，未自行迴避，依該法第</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16</a:t>
              </a:r>
              <a:r>
                <a:rPr lang="zh-TW" altLang="en-US" sz="2400" dirty="0">
                  <a:solidFill>
                    <a:schemeClr val="tx1"/>
                  </a:solidFill>
                  <a:latin typeface="標楷體" panose="03000509000000000000" pitchFamily="65" charset="-120"/>
                  <a:ea typeface="標楷體" panose="03000509000000000000" pitchFamily="65" charset="-120"/>
                </a:rPr>
                <a:t>條規定，亦會遭受裁罰。</a:t>
              </a:r>
              <a:endParaRPr lang="en-US" altLang="zh-TW" sz="2400" dirty="0">
                <a:latin typeface="Times New Roman" panose="02020603050405020304" pitchFamily="18" charset="0"/>
                <a:cs typeface="Times New Roman" panose="02020603050405020304" pitchFamily="18" charset="0"/>
              </a:endParaRPr>
            </a:p>
            <a:p>
              <a:pPr marL="288000" lvl="0" indent="-288000">
                <a:lnSpc>
                  <a:spcPts val="3200"/>
                </a:lnSpc>
                <a:buFont typeface="Wingdings" panose="05000000000000000000" pitchFamily="2" charset="2"/>
                <a:buChar char="Ø"/>
              </a:pPr>
              <a:endParaRPr lang="en-US" altLang="zh-TW" sz="2400" dirty="0">
                <a:solidFill>
                  <a:schemeClr val="tx1"/>
                </a:solidFill>
                <a:latin typeface="標楷體" panose="03000509000000000000" pitchFamily="65" charset="-120"/>
                <a:ea typeface="標楷體" panose="03000509000000000000" pitchFamily="65" charset="-120"/>
              </a:endParaRPr>
            </a:p>
            <a:p>
              <a:pPr marL="288000" lvl="0" indent="-288000">
                <a:lnSpc>
                  <a:spcPts val="3200"/>
                </a:lnSpc>
                <a:buFont typeface="Wingdings" panose="05000000000000000000" pitchFamily="2" charset="2"/>
                <a:buChar char="Ø"/>
              </a:pPr>
              <a:endParaRPr lang="zh-TW" altLang="en-US" sz="2400" dirty="0">
                <a:solidFill>
                  <a:schemeClr val="tx1"/>
                </a:solidFill>
                <a:latin typeface="標楷體" panose="03000509000000000000" pitchFamily="65" charset="-120"/>
                <a:ea typeface="標楷體" panose="03000509000000000000" pitchFamily="65" charset="-120"/>
              </a:endParaRPr>
            </a:p>
          </p:txBody>
        </p:sp>
      </p:grpSp>
      <p:sp>
        <p:nvSpPr>
          <p:cNvPr id="13" name="文字方塊 12">
            <a:extLst>
              <a:ext uri="{FF2B5EF4-FFF2-40B4-BE49-F238E27FC236}">
                <a16:creationId xmlns:a16="http://schemas.microsoft.com/office/drawing/2014/main" id="{D0D7659A-BBD8-4D63-B348-374F25445025}"/>
              </a:ext>
            </a:extLst>
          </p:cNvPr>
          <p:cNvSpPr txBox="1"/>
          <p:nvPr/>
        </p:nvSpPr>
        <p:spPr>
          <a:xfrm>
            <a:off x="1004846" y="1259811"/>
            <a:ext cx="1709006" cy="664224"/>
          </a:xfrm>
          <a:prstGeom prst="roundRect">
            <a:avLst/>
          </a:prstGeom>
          <a:solidFill>
            <a:schemeClr val="accent6">
              <a:lumMod val="75000"/>
            </a:schemeClr>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zh-CN"/>
            </a:defPPr>
            <a:lvl1pPr marL="0" marR="0" lvl="0" indent="0" algn="ctr" defTabSz="914400" latinLnBrk="0">
              <a:lnSpc>
                <a:spcPts val="3600"/>
              </a:lnSpc>
              <a:buClrTx/>
              <a:buSzTx/>
              <a:buFontTx/>
              <a:buNone/>
              <a:tabLst/>
              <a:defRPr kumimoji="0" sz="2800" b="1" i="0" u="none" strike="noStrike" cap="none" spc="0" normalizeH="0" baseline="0">
                <a:ln>
                  <a:noFill/>
                </a:ln>
                <a:solidFill>
                  <a:prstClr val="white"/>
                </a:solidFill>
                <a:effectLst/>
                <a:uLnTx/>
                <a:uFillTx/>
                <a:latin typeface="標楷體" panose="03000509000000000000" pitchFamily="65" charset="-120"/>
                <a:ea typeface="標楷體" panose="03000509000000000000" pitchFamily="65" charset="-120"/>
              </a:defRPr>
            </a:lvl1pPr>
          </a:lstStyle>
          <a:p>
            <a:r>
              <a:rPr lang="zh-TW" altLang="en-US" dirty="0"/>
              <a:t>案情摘要</a:t>
            </a:r>
          </a:p>
        </p:txBody>
      </p:sp>
      <p:sp>
        <p:nvSpPr>
          <p:cNvPr id="27" name="文字方塊 26">
            <a:extLst>
              <a:ext uri="{FF2B5EF4-FFF2-40B4-BE49-F238E27FC236}">
                <a16:creationId xmlns:a16="http://schemas.microsoft.com/office/drawing/2014/main" id="{CC6BD1D7-C3A7-41E2-AD50-C577CEE33507}"/>
              </a:ext>
            </a:extLst>
          </p:cNvPr>
          <p:cNvSpPr txBox="1"/>
          <p:nvPr/>
        </p:nvSpPr>
        <p:spPr>
          <a:xfrm>
            <a:off x="8675528" y="1284282"/>
            <a:ext cx="2764601" cy="664224"/>
          </a:xfrm>
          <a:prstGeom prst="roundRect">
            <a:avLst/>
          </a:prstGeom>
          <a:solidFill>
            <a:srgbClr val="FF4664"/>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defPPr>
              <a:defRPr lang="zh-CN"/>
            </a:defPPr>
            <a:lvl1pPr marL="0" marR="0" lvl="0" indent="0" algn="ctr" defTabSz="914400" eaLnBrk="1" latinLnBrk="0" hangingPunct="1">
              <a:lnSpc>
                <a:spcPct val="100000"/>
              </a:lnSpc>
              <a:buClrTx/>
              <a:buSzTx/>
              <a:buFont typeface="Arial" panose="020B0604020202020204" pitchFamily="34" charset="0"/>
              <a:buNone/>
              <a:tabLst/>
              <a:defRPr kumimoji="0" sz="1800" b="0" i="0" u="none" strike="noStrike" cap="none" spc="0" normalizeH="0" baseline="0">
                <a:ln>
                  <a:noFill/>
                </a:ln>
                <a:solidFill>
                  <a:srgbClr val="FFFFFF"/>
                </a:solidFill>
                <a:effectLst/>
                <a:uLnTx/>
                <a:uFillTx/>
                <a:latin typeface="宋体" panose="02010600030101010101" pitchFamily="2" charset="-122"/>
              </a:defRPr>
            </a:lvl1pPr>
            <a:lvl2pPr marL="742950" indent="-285750">
              <a:buFont typeface="Arial" panose="020B0604020202020204" pitchFamily="34" charset="0"/>
            </a:lvl2pPr>
            <a:lvl3pPr marL="1143000" indent="-228600">
              <a:buFont typeface="Arial" panose="020B0604020202020204" pitchFamily="34" charset="0"/>
            </a:lvl3pPr>
            <a:lvl4pPr marL="1600200" indent="-228600">
              <a:buFont typeface="Arial" panose="020B0604020202020204" pitchFamily="34" charset="0"/>
            </a:lvl4pPr>
            <a:lvl5pPr marL="2057400" indent="-228600">
              <a:buFont typeface="Arial" panose="020B0604020202020204" pitchFamily="34" charset="0"/>
            </a:lvl5pPr>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pPr eaLnBrk="0" hangingPunct="0">
              <a:lnSpc>
                <a:spcPts val="3600"/>
              </a:lnSpc>
            </a:pPr>
            <a:r>
              <a:rPr lang="zh-TW" altLang="en-US" sz="2800" b="1" dirty="0">
                <a:solidFill>
                  <a:prstClr val="white"/>
                </a:solidFill>
                <a:latin typeface="標楷體" panose="03000509000000000000" pitchFamily="65" charset="-120"/>
                <a:ea typeface="標楷體" panose="03000509000000000000" pitchFamily="65" charset="-120"/>
              </a:rPr>
              <a:t>監察院裁罰結果</a:t>
            </a:r>
          </a:p>
        </p:txBody>
      </p:sp>
      <p:sp>
        <p:nvSpPr>
          <p:cNvPr id="12" name="Freeform 122">
            <a:extLst>
              <a:ext uri="{FF2B5EF4-FFF2-40B4-BE49-F238E27FC236}">
                <a16:creationId xmlns:a16="http://schemas.microsoft.com/office/drawing/2014/main" id="{AE95793A-6535-49E4-AF88-1E7C91B3781B}"/>
              </a:ext>
            </a:extLst>
          </p:cNvPr>
          <p:cNvSpPr>
            <a:spLocks noEditPoints="1"/>
          </p:cNvSpPr>
          <p:nvPr/>
        </p:nvSpPr>
        <p:spPr bwMode="auto">
          <a:xfrm>
            <a:off x="2400541" y="5060430"/>
            <a:ext cx="510378" cy="430575"/>
          </a:xfrm>
          <a:custGeom>
            <a:avLst/>
            <a:gdLst>
              <a:gd name="T0" fmla="*/ 73 w 152"/>
              <a:gd name="T1" fmla="*/ 0 h 117"/>
              <a:gd name="T2" fmla="*/ 73 w 152"/>
              <a:gd name="T3" fmla="*/ 43 h 117"/>
              <a:gd name="T4" fmla="*/ 152 w 152"/>
              <a:gd name="T5" fmla="*/ 106 h 117"/>
              <a:gd name="T6" fmla="*/ 0 w 152"/>
              <a:gd name="T7" fmla="*/ 117 h 117"/>
              <a:gd name="T8" fmla="*/ 26 w 152"/>
              <a:gd name="T9" fmla="*/ 106 h 117"/>
              <a:gd name="T10" fmla="*/ 25 w 152"/>
              <a:gd name="T11" fmla="*/ 85 h 117"/>
              <a:gd name="T12" fmla="*/ 31 w 152"/>
              <a:gd name="T13" fmla="*/ 64 h 117"/>
              <a:gd name="T14" fmla="*/ 72 w 152"/>
              <a:gd name="T15" fmla="*/ 95 h 117"/>
              <a:gd name="T16" fmla="*/ 116 w 152"/>
              <a:gd name="T17" fmla="*/ 65 h 117"/>
              <a:gd name="T18" fmla="*/ 122 w 152"/>
              <a:gd name="T19" fmla="*/ 98 h 117"/>
              <a:gd name="T20" fmla="*/ 152 w 152"/>
              <a:gd name="T21" fmla="*/ 106 h 117"/>
              <a:gd name="T22" fmla="*/ 45 w 152"/>
              <a:gd name="T23" fmla="*/ 105 h 117"/>
              <a:gd name="T24" fmla="*/ 44 w 152"/>
              <a:gd name="T25" fmla="*/ 90 h 117"/>
              <a:gd name="T26" fmla="*/ 42 w 152"/>
              <a:gd name="T27" fmla="*/ 95 h 117"/>
              <a:gd name="T28" fmla="*/ 42 w 152"/>
              <a:gd name="T29" fmla="*/ 106 h 117"/>
              <a:gd name="T30" fmla="*/ 105 w 152"/>
              <a:gd name="T31" fmla="*/ 106 h 117"/>
              <a:gd name="T32" fmla="*/ 105 w 152"/>
              <a:gd name="T33" fmla="*/ 95 h 117"/>
              <a:gd name="T34" fmla="*/ 102 w 152"/>
              <a:gd name="T35" fmla="*/ 90 h 117"/>
              <a:gd name="T36" fmla="*/ 102 w 152"/>
              <a:gd name="T37" fmla="*/ 105 h 117"/>
              <a:gd name="T38" fmla="*/ 105 w 152"/>
              <a:gd name="T39" fmla="*/ 106 h 117"/>
              <a:gd name="T40" fmla="*/ 71 w 152"/>
              <a:gd name="T41" fmla="*/ 56 h 117"/>
              <a:gd name="T42" fmla="*/ 72 w 152"/>
              <a:gd name="T43" fmla="*/ 87 h 117"/>
              <a:gd name="T44" fmla="*/ 74 w 152"/>
              <a:gd name="T45" fmla="*/ 56 h 117"/>
              <a:gd name="T46" fmla="*/ 62 w 152"/>
              <a:gd name="T47" fmla="*/ 49 h 117"/>
              <a:gd name="T48" fmla="*/ 145 w 152"/>
              <a:gd name="T49" fmla="*/ 80 h 117"/>
              <a:gd name="T50" fmla="*/ 141 w 152"/>
              <a:gd name="T51" fmla="*/ 58 h 117"/>
              <a:gd name="T52" fmla="*/ 140 w 152"/>
              <a:gd name="T53" fmla="*/ 65 h 117"/>
              <a:gd name="T54" fmla="*/ 139 w 152"/>
              <a:gd name="T55" fmla="*/ 57 h 117"/>
              <a:gd name="T56" fmla="*/ 135 w 152"/>
              <a:gd name="T57" fmla="*/ 57 h 117"/>
              <a:gd name="T58" fmla="*/ 135 w 152"/>
              <a:gd name="T59" fmla="*/ 65 h 117"/>
              <a:gd name="T60" fmla="*/ 134 w 152"/>
              <a:gd name="T61" fmla="*/ 58 h 117"/>
              <a:gd name="T62" fmla="*/ 130 w 152"/>
              <a:gd name="T63" fmla="*/ 80 h 117"/>
              <a:gd name="T64" fmla="*/ 135 w 152"/>
              <a:gd name="T65" fmla="*/ 93 h 117"/>
              <a:gd name="T66" fmla="*/ 132 w 152"/>
              <a:gd name="T67" fmla="*/ 102 h 117"/>
              <a:gd name="T68" fmla="*/ 132 w 152"/>
              <a:gd name="T69" fmla="*/ 106 h 117"/>
              <a:gd name="T70" fmla="*/ 144 w 152"/>
              <a:gd name="T71" fmla="*/ 104 h 117"/>
              <a:gd name="T72" fmla="*/ 139 w 152"/>
              <a:gd name="T73" fmla="*/ 102 h 117"/>
              <a:gd name="T74" fmla="*/ 146 w 152"/>
              <a:gd name="T75" fmla="*/ 89 h 117"/>
              <a:gd name="T76" fmla="*/ 149 w 152"/>
              <a:gd name="T77" fmla="*/ 79 h 117"/>
              <a:gd name="T78" fmla="*/ 146 w 152"/>
              <a:gd name="T79" fmla="*/ 79 h 117"/>
              <a:gd name="T80" fmla="*/ 144 w 152"/>
              <a:gd name="T81" fmla="*/ 87 h 117"/>
              <a:gd name="T82" fmla="*/ 131 w 152"/>
              <a:gd name="T83" fmla="*/ 88 h 117"/>
              <a:gd name="T84" fmla="*/ 128 w 152"/>
              <a:gd name="T85" fmla="*/ 79 h 117"/>
              <a:gd name="T86" fmla="*/ 128 w 152"/>
              <a:gd name="T87" fmla="*/ 79 h 117"/>
              <a:gd name="T88" fmla="*/ 127 w 152"/>
              <a:gd name="T89" fmla="*/ 77 h 117"/>
              <a:gd name="T90" fmla="*/ 125 w 152"/>
              <a:gd name="T91" fmla="*/ 79 h 117"/>
              <a:gd name="T92" fmla="*/ 125 w 152"/>
              <a:gd name="T93" fmla="*/ 79 h 117"/>
              <a:gd name="T94" fmla="*/ 125 w 152"/>
              <a:gd name="T95" fmla="*/ 81 h 117"/>
              <a:gd name="T96" fmla="*/ 135 w 152"/>
              <a:gd name="T97" fmla="*/ 9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2" h="117">
                <a:moveTo>
                  <a:pt x="53" y="22"/>
                </a:moveTo>
                <a:cubicBezTo>
                  <a:pt x="53" y="10"/>
                  <a:pt x="62" y="0"/>
                  <a:pt x="73" y="0"/>
                </a:cubicBezTo>
                <a:cubicBezTo>
                  <a:pt x="85" y="0"/>
                  <a:pt x="94" y="10"/>
                  <a:pt x="94" y="22"/>
                </a:cubicBezTo>
                <a:cubicBezTo>
                  <a:pt x="94" y="34"/>
                  <a:pt x="85" y="43"/>
                  <a:pt x="73" y="43"/>
                </a:cubicBezTo>
                <a:cubicBezTo>
                  <a:pt x="62" y="43"/>
                  <a:pt x="53" y="34"/>
                  <a:pt x="53" y="22"/>
                </a:cubicBezTo>
                <a:close/>
                <a:moveTo>
                  <a:pt x="152" y="106"/>
                </a:moveTo>
                <a:cubicBezTo>
                  <a:pt x="152" y="117"/>
                  <a:pt x="152" y="117"/>
                  <a:pt x="152" y="117"/>
                </a:cubicBezTo>
                <a:cubicBezTo>
                  <a:pt x="0" y="117"/>
                  <a:pt x="0" y="117"/>
                  <a:pt x="0" y="117"/>
                </a:cubicBezTo>
                <a:cubicBezTo>
                  <a:pt x="0" y="106"/>
                  <a:pt x="0" y="106"/>
                  <a:pt x="0" y="106"/>
                </a:cubicBezTo>
                <a:cubicBezTo>
                  <a:pt x="26" y="106"/>
                  <a:pt x="26" y="106"/>
                  <a:pt x="26" y="106"/>
                </a:cubicBezTo>
                <a:cubicBezTo>
                  <a:pt x="26" y="103"/>
                  <a:pt x="25" y="101"/>
                  <a:pt x="25" y="98"/>
                </a:cubicBezTo>
                <a:cubicBezTo>
                  <a:pt x="25" y="94"/>
                  <a:pt x="25" y="89"/>
                  <a:pt x="25" y="85"/>
                </a:cubicBezTo>
                <a:cubicBezTo>
                  <a:pt x="26" y="78"/>
                  <a:pt x="27" y="71"/>
                  <a:pt x="31" y="65"/>
                </a:cubicBezTo>
                <a:cubicBezTo>
                  <a:pt x="31" y="64"/>
                  <a:pt x="31" y="64"/>
                  <a:pt x="31" y="64"/>
                </a:cubicBezTo>
                <a:cubicBezTo>
                  <a:pt x="32" y="63"/>
                  <a:pt x="37" y="53"/>
                  <a:pt x="53" y="50"/>
                </a:cubicBezTo>
                <a:cubicBezTo>
                  <a:pt x="72" y="95"/>
                  <a:pt x="72" y="95"/>
                  <a:pt x="72" y="95"/>
                </a:cubicBezTo>
                <a:cubicBezTo>
                  <a:pt x="94" y="50"/>
                  <a:pt x="94" y="50"/>
                  <a:pt x="94" y="50"/>
                </a:cubicBezTo>
                <a:cubicBezTo>
                  <a:pt x="101" y="52"/>
                  <a:pt x="112" y="58"/>
                  <a:pt x="116" y="65"/>
                </a:cubicBezTo>
                <a:cubicBezTo>
                  <a:pt x="120" y="71"/>
                  <a:pt x="121" y="78"/>
                  <a:pt x="121" y="85"/>
                </a:cubicBezTo>
                <a:cubicBezTo>
                  <a:pt x="122" y="89"/>
                  <a:pt x="122" y="94"/>
                  <a:pt x="122" y="98"/>
                </a:cubicBezTo>
                <a:cubicBezTo>
                  <a:pt x="121" y="101"/>
                  <a:pt x="121" y="103"/>
                  <a:pt x="121" y="106"/>
                </a:cubicBezTo>
                <a:lnTo>
                  <a:pt x="152" y="106"/>
                </a:lnTo>
                <a:close/>
                <a:moveTo>
                  <a:pt x="45" y="106"/>
                </a:moveTo>
                <a:cubicBezTo>
                  <a:pt x="45" y="106"/>
                  <a:pt x="45" y="106"/>
                  <a:pt x="45" y="105"/>
                </a:cubicBezTo>
                <a:cubicBezTo>
                  <a:pt x="45" y="102"/>
                  <a:pt x="45" y="98"/>
                  <a:pt x="45" y="94"/>
                </a:cubicBezTo>
                <a:cubicBezTo>
                  <a:pt x="45" y="93"/>
                  <a:pt x="45" y="91"/>
                  <a:pt x="44" y="90"/>
                </a:cubicBezTo>
                <a:cubicBezTo>
                  <a:pt x="43" y="89"/>
                  <a:pt x="43" y="90"/>
                  <a:pt x="42" y="91"/>
                </a:cubicBezTo>
                <a:cubicBezTo>
                  <a:pt x="42" y="92"/>
                  <a:pt x="42" y="94"/>
                  <a:pt x="42" y="95"/>
                </a:cubicBezTo>
                <a:cubicBezTo>
                  <a:pt x="42" y="96"/>
                  <a:pt x="42" y="98"/>
                  <a:pt x="42" y="100"/>
                </a:cubicBezTo>
                <a:cubicBezTo>
                  <a:pt x="42" y="100"/>
                  <a:pt x="42" y="103"/>
                  <a:pt x="42" y="106"/>
                </a:cubicBezTo>
                <a:lnTo>
                  <a:pt x="45" y="106"/>
                </a:lnTo>
                <a:close/>
                <a:moveTo>
                  <a:pt x="105" y="106"/>
                </a:moveTo>
                <a:cubicBezTo>
                  <a:pt x="105" y="103"/>
                  <a:pt x="105" y="100"/>
                  <a:pt x="105" y="100"/>
                </a:cubicBezTo>
                <a:cubicBezTo>
                  <a:pt x="105" y="98"/>
                  <a:pt x="105" y="96"/>
                  <a:pt x="105" y="95"/>
                </a:cubicBezTo>
                <a:cubicBezTo>
                  <a:pt x="105" y="94"/>
                  <a:pt x="105" y="92"/>
                  <a:pt x="105" y="91"/>
                </a:cubicBezTo>
                <a:cubicBezTo>
                  <a:pt x="104" y="90"/>
                  <a:pt x="103" y="89"/>
                  <a:pt x="102" y="90"/>
                </a:cubicBezTo>
                <a:cubicBezTo>
                  <a:pt x="102" y="91"/>
                  <a:pt x="102" y="93"/>
                  <a:pt x="102" y="94"/>
                </a:cubicBezTo>
                <a:cubicBezTo>
                  <a:pt x="102" y="98"/>
                  <a:pt x="102" y="102"/>
                  <a:pt x="102" y="105"/>
                </a:cubicBezTo>
                <a:cubicBezTo>
                  <a:pt x="102" y="106"/>
                  <a:pt x="102" y="106"/>
                  <a:pt x="102" y="106"/>
                </a:cubicBezTo>
                <a:lnTo>
                  <a:pt x="105" y="106"/>
                </a:lnTo>
                <a:close/>
                <a:moveTo>
                  <a:pt x="62" y="49"/>
                </a:moveTo>
                <a:cubicBezTo>
                  <a:pt x="71" y="56"/>
                  <a:pt x="71" y="56"/>
                  <a:pt x="71" y="56"/>
                </a:cubicBezTo>
                <a:cubicBezTo>
                  <a:pt x="65" y="71"/>
                  <a:pt x="65" y="71"/>
                  <a:pt x="65" y="71"/>
                </a:cubicBezTo>
                <a:cubicBezTo>
                  <a:pt x="72" y="87"/>
                  <a:pt x="72" y="87"/>
                  <a:pt x="72" y="87"/>
                </a:cubicBezTo>
                <a:cubicBezTo>
                  <a:pt x="80" y="71"/>
                  <a:pt x="80" y="71"/>
                  <a:pt x="80" y="71"/>
                </a:cubicBezTo>
                <a:cubicBezTo>
                  <a:pt x="74" y="56"/>
                  <a:pt x="74" y="56"/>
                  <a:pt x="74" y="56"/>
                </a:cubicBezTo>
                <a:cubicBezTo>
                  <a:pt x="83" y="49"/>
                  <a:pt x="83" y="49"/>
                  <a:pt x="83" y="49"/>
                </a:cubicBezTo>
                <a:lnTo>
                  <a:pt x="62" y="49"/>
                </a:lnTo>
                <a:close/>
                <a:moveTo>
                  <a:pt x="137" y="88"/>
                </a:moveTo>
                <a:cubicBezTo>
                  <a:pt x="141" y="88"/>
                  <a:pt x="145" y="84"/>
                  <a:pt x="145" y="80"/>
                </a:cubicBezTo>
                <a:cubicBezTo>
                  <a:pt x="145" y="64"/>
                  <a:pt x="145" y="64"/>
                  <a:pt x="145" y="64"/>
                </a:cubicBezTo>
                <a:cubicBezTo>
                  <a:pt x="145" y="61"/>
                  <a:pt x="143" y="59"/>
                  <a:pt x="141" y="58"/>
                </a:cubicBezTo>
                <a:cubicBezTo>
                  <a:pt x="141" y="64"/>
                  <a:pt x="141" y="64"/>
                  <a:pt x="141" y="64"/>
                </a:cubicBezTo>
                <a:cubicBezTo>
                  <a:pt x="141" y="64"/>
                  <a:pt x="140" y="65"/>
                  <a:pt x="140" y="65"/>
                </a:cubicBezTo>
                <a:cubicBezTo>
                  <a:pt x="139" y="65"/>
                  <a:pt x="139" y="64"/>
                  <a:pt x="139" y="64"/>
                </a:cubicBezTo>
                <a:cubicBezTo>
                  <a:pt x="139" y="57"/>
                  <a:pt x="139" y="57"/>
                  <a:pt x="139" y="57"/>
                </a:cubicBezTo>
                <a:cubicBezTo>
                  <a:pt x="138" y="57"/>
                  <a:pt x="138" y="57"/>
                  <a:pt x="137" y="57"/>
                </a:cubicBezTo>
                <a:cubicBezTo>
                  <a:pt x="137" y="57"/>
                  <a:pt x="136" y="57"/>
                  <a:pt x="135" y="57"/>
                </a:cubicBezTo>
                <a:cubicBezTo>
                  <a:pt x="135" y="64"/>
                  <a:pt x="135" y="64"/>
                  <a:pt x="135" y="64"/>
                </a:cubicBezTo>
                <a:cubicBezTo>
                  <a:pt x="135" y="64"/>
                  <a:pt x="135" y="65"/>
                  <a:pt x="135" y="65"/>
                </a:cubicBezTo>
                <a:cubicBezTo>
                  <a:pt x="134" y="65"/>
                  <a:pt x="134" y="64"/>
                  <a:pt x="134" y="64"/>
                </a:cubicBezTo>
                <a:cubicBezTo>
                  <a:pt x="134" y="58"/>
                  <a:pt x="134" y="58"/>
                  <a:pt x="134" y="58"/>
                </a:cubicBezTo>
                <a:cubicBezTo>
                  <a:pt x="131" y="59"/>
                  <a:pt x="130" y="61"/>
                  <a:pt x="130" y="64"/>
                </a:cubicBezTo>
                <a:cubicBezTo>
                  <a:pt x="130" y="80"/>
                  <a:pt x="130" y="80"/>
                  <a:pt x="130" y="80"/>
                </a:cubicBezTo>
                <a:cubicBezTo>
                  <a:pt x="130" y="84"/>
                  <a:pt x="133" y="88"/>
                  <a:pt x="137" y="88"/>
                </a:cubicBezTo>
                <a:close/>
                <a:moveTo>
                  <a:pt x="135" y="93"/>
                </a:moveTo>
                <a:cubicBezTo>
                  <a:pt x="135" y="102"/>
                  <a:pt x="135" y="102"/>
                  <a:pt x="135" y="102"/>
                </a:cubicBezTo>
                <a:cubicBezTo>
                  <a:pt x="132" y="102"/>
                  <a:pt x="132" y="102"/>
                  <a:pt x="132" y="102"/>
                </a:cubicBezTo>
                <a:cubicBezTo>
                  <a:pt x="130" y="102"/>
                  <a:pt x="130" y="103"/>
                  <a:pt x="130" y="104"/>
                </a:cubicBezTo>
                <a:cubicBezTo>
                  <a:pt x="130" y="105"/>
                  <a:pt x="130" y="106"/>
                  <a:pt x="132" y="106"/>
                </a:cubicBezTo>
                <a:cubicBezTo>
                  <a:pt x="143" y="106"/>
                  <a:pt x="143" y="106"/>
                  <a:pt x="143" y="106"/>
                </a:cubicBezTo>
                <a:cubicBezTo>
                  <a:pt x="144" y="106"/>
                  <a:pt x="144" y="105"/>
                  <a:pt x="144" y="104"/>
                </a:cubicBezTo>
                <a:cubicBezTo>
                  <a:pt x="144" y="103"/>
                  <a:pt x="144" y="102"/>
                  <a:pt x="143" y="102"/>
                </a:cubicBezTo>
                <a:cubicBezTo>
                  <a:pt x="139" y="102"/>
                  <a:pt x="139" y="102"/>
                  <a:pt x="139" y="102"/>
                </a:cubicBezTo>
                <a:cubicBezTo>
                  <a:pt x="139" y="93"/>
                  <a:pt x="139" y="93"/>
                  <a:pt x="139" y="93"/>
                </a:cubicBezTo>
                <a:cubicBezTo>
                  <a:pt x="142" y="92"/>
                  <a:pt x="144" y="91"/>
                  <a:pt x="146" y="89"/>
                </a:cubicBezTo>
                <a:cubicBezTo>
                  <a:pt x="148" y="87"/>
                  <a:pt x="149" y="83"/>
                  <a:pt x="149" y="80"/>
                </a:cubicBezTo>
                <a:cubicBezTo>
                  <a:pt x="149" y="79"/>
                  <a:pt x="149" y="79"/>
                  <a:pt x="149" y="79"/>
                </a:cubicBezTo>
                <a:cubicBezTo>
                  <a:pt x="149" y="78"/>
                  <a:pt x="149" y="78"/>
                  <a:pt x="148" y="78"/>
                </a:cubicBezTo>
                <a:cubicBezTo>
                  <a:pt x="147" y="78"/>
                  <a:pt x="146" y="78"/>
                  <a:pt x="146" y="79"/>
                </a:cubicBezTo>
                <a:cubicBezTo>
                  <a:pt x="146" y="79"/>
                  <a:pt x="146" y="79"/>
                  <a:pt x="146" y="80"/>
                </a:cubicBezTo>
                <a:cubicBezTo>
                  <a:pt x="146" y="83"/>
                  <a:pt x="145" y="86"/>
                  <a:pt x="144" y="87"/>
                </a:cubicBezTo>
                <a:cubicBezTo>
                  <a:pt x="142" y="89"/>
                  <a:pt x="140" y="90"/>
                  <a:pt x="137" y="90"/>
                </a:cubicBezTo>
                <a:cubicBezTo>
                  <a:pt x="135" y="90"/>
                  <a:pt x="133" y="89"/>
                  <a:pt x="131" y="88"/>
                </a:cubicBezTo>
                <a:cubicBezTo>
                  <a:pt x="129" y="86"/>
                  <a:pt x="128" y="84"/>
                  <a:pt x="128" y="81"/>
                </a:cubicBezTo>
                <a:cubicBezTo>
                  <a:pt x="128" y="80"/>
                  <a:pt x="128" y="80"/>
                  <a:pt x="128" y="79"/>
                </a:cubicBezTo>
                <a:cubicBezTo>
                  <a:pt x="128" y="79"/>
                  <a:pt x="128" y="79"/>
                  <a:pt x="128" y="79"/>
                </a:cubicBezTo>
                <a:cubicBezTo>
                  <a:pt x="128" y="79"/>
                  <a:pt x="128" y="79"/>
                  <a:pt x="128" y="79"/>
                </a:cubicBezTo>
                <a:cubicBezTo>
                  <a:pt x="128" y="79"/>
                  <a:pt x="128" y="79"/>
                  <a:pt x="128" y="79"/>
                </a:cubicBezTo>
                <a:cubicBezTo>
                  <a:pt x="128" y="78"/>
                  <a:pt x="128" y="77"/>
                  <a:pt x="127" y="77"/>
                </a:cubicBezTo>
                <a:cubicBezTo>
                  <a:pt x="126" y="77"/>
                  <a:pt x="125" y="78"/>
                  <a:pt x="125" y="79"/>
                </a:cubicBezTo>
                <a:cubicBezTo>
                  <a:pt x="125" y="79"/>
                  <a:pt x="125" y="79"/>
                  <a:pt x="125" y="79"/>
                </a:cubicBezTo>
                <a:cubicBezTo>
                  <a:pt x="125" y="79"/>
                  <a:pt x="125" y="79"/>
                  <a:pt x="125" y="79"/>
                </a:cubicBezTo>
                <a:cubicBezTo>
                  <a:pt x="125" y="79"/>
                  <a:pt x="125" y="79"/>
                  <a:pt x="125" y="79"/>
                </a:cubicBezTo>
                <a:cubicBezTo>
                  <a:pt x="125" y="79"/>
                  <a:pt x="125" y="79"/>
                  <a:pt x="125" y="79"/>
                </a:cubicBezTo>
                <a:cubicBezTo>
                  <a:pt x="125" y="80"/>
                  <a:pt x="125" y="80"/>
                  <a:pt x="125" y="81"/>
                </a:cubicBezTo>
                <a:cubicBezTo>
                  <a:pt x="125" y="85"/>
                  <a:pt x="127" y="88"/>
                  <a:pt x="129" y="90"/>
                </a:cubicBezTo>
                <a:cubicBezTo>
                  <a:pt x="131" y="91"/>
                  <a:pt x="133" y="92"/>
                  <a:pt x="135" y="93"/>
                </a:cubicBezTo>
                <a:close/>
              </a:path>
            </a:pathLst>
          </a:custGeom>
          <a:solidFill>
            <a:schemeClr val="bg2">
              <a:lumMod val="1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21" name="矩形 20">
            <a:extLst>
              <a:ext uri="{FF2B5EF4-FFF2-40B4-BE49-F238E27FC236}">
                <a16:creationId xmlns:a16="http://schemas.microsoft.com/office/drawing/2014/main" id="{D6C33689-9319-489E-9C41-7765CF100FDA}"/>
              </a:ext>
            </a:extLst>
          </p:cNvPr>
          <p:cNvSpPr/>
          <p:nvPr/>
        </p:nvSpPr>
        <p:spPr>
          <a:xfrm>
            <a:off x="11278116" y="5913135"/>
            <a:ext cx="503423" cy="523501"/>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altLang="zh-TW" sz="2400" b="1" dirty="0"/>
              <a:t>18</a:t>
            </a:r>
            <a:endParaRPr lang="zh-TW" altLang="en-US" sz="2400" b="1" dirty="0"/>
          </a:p>
        </p:txBody>
      </p:sp>
    </p:spTree>
    <p:extLst>
      <p:ext uri="{BB962C8B-B14F-4D97-AF65-F5344CB8AC3E}">
        <p14:creationId xmlns:p14="http://schemas.microsoft.com/office/powerpoint/2010/main" val="4277576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099"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0" name="矩形 3"/>
          <p:cNvSpPr>
            <a:spLocks noChangeArrowheads="1"/>
          </p:cNvSpPr>
          <p:nvPr/>
        </p:nvSpPr>
        <p:spPr bwMode="auto">
          <a:xfrm>
            <a:off x="0" y="0"/>
            <a:ext cx="12192000" cy="2117725"/>
          </a:xfrm>
          <a:prstGeom prst="rect">
            <a:avLst/>
          </a:prstGeom>
          <a:solidFill>
            <a:srgbClr val="FF4664"/>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1" name="矩形 4"/>
          <p:cNvSpPr>
            <a:spLocks noChangeArrowheads="1"/>
          </p:cNvSpPr>
          <p:nvPr/>
        </p:nvSpPr>
        <p:spPr bwMode="auto">
          <a:xfrm>
            <a:off x="0" y="4740275"/>
            <a:ext cx="12192000" cy="2117725"/>
          </a:xfrm>
          <a:prstGeom prst="rect">
            <a:avLst/>
          </a:prstGeom>
          <a:solidFill>
            <a:srgbClr val="FFA146"/>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2" name="矩形 10"/>
          <p:cNvSpPr>
            <a:spLocks noChangeArrowheads="1"/>
          </p:cNvSpPr>
          <p:nvPr/>
        </p:nvSpPr>
        <p:spPr bwMode="auto">
          <a:xfrm>
            <a:off x="317500" y="198656"/>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3" name="文本框 4">
            <a:extLst>
              <a:ext uri="{FF2B5EF4-FFF2-40B4-BE49-F238E27FC236}">
                <a16:creationId xmlns:a16="http://schemas.microsoft.com/office/drawing/2014/main" id="{D8E9A94D-44CD-4583-B6A5-6C024E1C4AEE}"/>
              </a:ext>
            </a:extLst>
          </p:cNvPr>
          <p:cNvSpPr>
            <a:spLocks noChangeArrowheads="1"/>
          </p:cNvSpPr>
          <p:nvPr/>
        </p:nvSpPr>
        <p:spPr bwMode="auto">
          <a:xfrm>
            <a:off x="748684" y="413887"/>
            <a:ext cx="2047436" cy="769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TW" altLang="en-US" sz="4800" b="1" i="0" u="none" strike="noStrike" kern="1200" cap="none" spc="0" normalizeH="0" baseline="0" noProof="0" dirty="0">
                <a:ln>
                  <a:noFill/>
                </a:ln>
                <a:solidFill>
                  <a:srgbClr val="427172"/>
                </a:solidFill>
                <a:effectLst/>
                <a:uLnTx/>
                <a:uFillTx/>
                <a:latin typeface="微軟正黑體" panose="020B0604030504040204" pitchFamily="34" charset="-120"/>
                <a:ea typeface="微軟正黑體" panose="020B0604030504040204" pitchFamily="34" charset="-120"/>
                <a:cs typeface="+mn-cs"/>
                <a:sym typeface="Microsoft New Tai Lue" panose="020B0502040204020203" pitchFamily="34" charset="0"/>
              </a:rPr>
              <a:t>案例三</a:t>
            </a:r>
            <a:endParaRPr kumimoji="0" lang="en-US" altLang="zh-TW" sz="4800" b="1" i="0" u="none" strike="noStrike" kern="1200" cap="none" spc="0" normalizeH="0" baseline="0" noProof="0" dirty="0">
              <a:ln>
                <a:noFill/>
              </a:ln>
              <a:solidFill>
                <a:srgbClr val="427172"/>
              </a:solidFill>
              <a:effectLst/>
              <a:uLnTx/>
              <a:uFillTx/>
              <a:latin typeface="微軟正黑體" panose="020B0604030504040204" pitchFamily="34" charset="-120"/>
              <a:ea typeface="微軟正黑體" panose="020B0604030504040204" pitchFamily="34" charset="-120"/>
              <a:cs typeface="+mn-cs"/>
              <a:sym typeface="Microsoft New Tai Lue" panose="020B0502040204020203" pitchFamily="34" charset="0"/>
            </a:endParaRPr>
          </a:p>
        </p:txBody>
      </p:sp>
      <p:sp>
        <p:nvSpPr>
          <p:cNvPr id="16" name="文字方塊 4">
            <a:extLst>
              <a:ext uri="{FF2B5EF4-FFF2-40B4-BE49-F238E27FC236}">
                <a16:creationId xmlns:a16="http://schemas.microsoft.com/office/drawing/2014/main" id="{2809BCA2-D970-4A29-8760-B11D5F1AD9EE}"/>
              </a:ext>
            </a:extLst>
          </p:cNvPr>
          <p:cNvSpPr txBox="1"/>
          <p:nvPr/>
        </p:nvSpPr>
        <p:spPr>
          <a:xfrm>
            <a:off x="765660" y="1244441"/>
            <a:ext cx="2047436" cy="656813"/>
          </a:xfrm>
          <a:prstGeom prst="roundRect">
            <a:avLst/>
          </a:prstGeom>
          <a:solidFill>
            <a:srgbClr val="7030A0"/>
          </a:solidFill>
          <a:ln w="63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R="0" lvl="0" indent="0" algn="ctr" fontAlgn="auto">
              <a:lnSpc>
                <a:spcPts val="3600"/>
              </a:lnSpc>
              <a:spcBef>
                <a:spcPts val="0"/>
              </a:spcBef>
              <a:spcAft>
                <a:spcPts val="0"/>
              </a:spcAft>
              <a:buClrTx/>
              <a:buSzTx/>
              <a:buFontTx/>
              <a:buNone/>
              <a:tabLst/>
              <a:defRPr kumimoji="0" sz="3200" b="1" i="0" u="none" strike="noStrike" kern="100" cap="none" spc="0" normalizeH="0" baseline="0">
                <a:ln>
                  <a:noFill/>
                </a:ln>
                <a:solidFill>
                  <a:prstClr val="white"/>
                </a:solidFill>
                <a:effectLst/>
                <a:uLnTx/>
                <a:uFillTx/>
                <a:latin typeface="標楷體" panose="03000509000000000000" pitchFamily="65" charset="-120"/>
                <a:ea typeface="標楷體" panose="03000509000000000000" pitchFamily="65" charset="-120"/>
                <a:cs typeface="Times New Roman" panose="02020603050405020304" pitchFamily="18" charset="0"/>
              </a:defRPr>
            </a:lvl1pPr>
          </a:lstStyle>
          <a:p>
            <a:pPr marL="0" marR="0" lvl="0" indent="0" algn="ctr" defTabSz="457200" rtl="0" eaLnBrk="1" fontAlgn="auto" latinLnBrk="0" hangingPunct="1">
              <a:lnSpc>
                <a:spcPts val="3200"/>
              </a:lnSpc>
              <a:spcBef>
                <a:spcPts val="0"/>
              </a:spcBef>
              <a:spcAft>
                <a:spcPts val="0"/>
              </a:spcAft>
              <a:buClrTx/>
              <a:buSzTx/>
              <a:buFontTx/>
              <a:buNone/>
              <a:tabLst/>
              <a:defRPr/>
            </a:pPr>
            <a:r>
              <a:rPr lang="zh-TW" altLang="en-US" dirty="0"/>
              <a:t>策進作為</a:t>
            </a:r>
            <a:endParaRPr kumimoji="0" lang="zh-TW" altLang="en-US" b="1" i="0" u="none" strike="noStrike" kern="1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Times New Roman" panose="02020603050405020304" pitchFamily="18" charset="0"/>
            </a:endParaRPr>
          </a:p>
        </p:txBody>
      </p:sp>
      <p:sp>
        <p:nvSpPr>
          <p:cNvPr id="17" name="文字方塊 16">
            <a:extLst>
              <a:ext uri="{FF2B5EF4-FFF2-40B4-BE49-F238E27FC236}">
                <a16:creationId xmlns:a16="http://schemas.microsoft.com/office/drawing/2014/main" id="{17510D78-90D2-4F69-8526-8BF1D4F7D621}"/>
              </a:ext>
            </a:extLst>
          </p:cNvPr>
          <p:cNvSpPr txBox="1"/>
          <p:nvPr/>
        </p:nvSpPr>
        <p:spPr>
          <a:xfrm>
            <a:off x="748684" y="1812829"/>
            <a:ext cx="10365760" cy="4392028"/>
          </a:xfrm>
          <a:prstGeom prst="foldedCorner">
            <a:avLst/>
          </a:prstGeom>
          <a:solidFill>
            <a:srgbClr val="DCBEDD"/>
          </a:solidFill>
          <a:ln w="9525">
            <a:noFill/>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514350" marR="0" lvl="0" indent="-514350" algn="just" fontAlgn="auto">
              <a:lnSpc>
                <a:spcPts val="5000"/>
              </a:lnSpc>
              <a:spcBef>
                <a:spcPts val="0"/>
              </a:spcBef>
              <a:spcAft>
                <a:spcPts val="0"/>
              </a:spcAft>
              <a:buClrTx/>
              <a:buSzTx/>
              <a:buFont typeface="+mj-lt"/>
              <a:buAutoNum type="arabicPeriod"/>
              <a:tabLst>
                <a:tab pos="457200" algn="l"/>
              </a:tabLst>
              <a:defRPr kumimoji="0" sz="3400" b="0" i="0" u="none" strike="noStrike" cap="none" spc="0" normalizeH="0" baseline="0">
                <a:ln>
                  <a:noFill/>
                </a:ln>
                <a:solidFill>
                  <a:prstClr val="black"/>
                </a:solidFill>
                <a:effectLst/>
                <a:uLnTx/>
                <a:uFillTx/>
                <a:latin typeface="標楷體" panose="03000509000000000000" pitchFamily="65" charset="-120"/>
                <a:ea typeface="標楷體" panose="03000509000000000000" pitchFamily="65" charset="-120"/>
              </a:defRPr>
            </a:lvl1pPr>
          </a:lstStyle>
          <a:p>
            <a:pPr marL="360000" indent="-360000" eaLnBrk="1" hangingPunct="1">
              <a:lnSpc>
                <a:spcPts val="4600"/>
              </a:lnSpc>
              <a:spcBef>
                <a:spcPts val="600"/>
              </a:spcBef>
              <a:buFont typeface="Arial" panose="020B0604020202020204" pitchFamily="34" charset="0"/>
              <a:buChar char="•"/>
            </a:pPr>
            <a:r>
              <a:rPr lang="zh-TW" altLang="en-US" sz="3200" dirty="0"/>
              <a:t>請人力資源處協助調查，並彙整本公司適用利衝法之公職人員以及第</a:t>
            </a:r>
            <a:r>
              <a:rPr lang="en-US" altLang="zh-TW" sz="3200" dirty="0"/>
              <a:t>3</a:t>
            </a:r>
            <a:r>
              <a:rPr lang="zh-TW" altLang="en-US" sz="3200" dirty="0"/>
              <a:t>條第</a:t>
            </a:r>
            <a:r>
              <a:rPr lang="en-US" altLang="zh-TW" sz="3200" dirty="0"/>
              <a:t>1</a:t>
            </a:r>
            <a:r>
              <a:rPr lang="zh-TW" altLang="en-US" sz="3200" dirty="0"/>
              <a:t>項第</a:t>
            </a:r>
            <a:r>
              <a:rPr lang="en-US" altLang="zh-TW" sz="3200" dirty="0"/>
              <a:t>4</a:t>
            </a:r>
            <a:r>
              <a:rPr lang="zh-TW" altLang="en-US" sz="3200" dirty="0"/>
              <a:t>款關係人情形，本公司共有</a:t>
            </a:r>
            <a:r>
              <a:rPr lang="en-US" altLang="zh-TW" sz="3200" b="1" dirty="0">
                <a:highlight>
                  <a:srgbClr val="FFFF00"/>
                </a:highlight>
              </a:rPr>
              <a:t>289</a:t>
            </a:r>
            <a:r>
              <a:rPr lang="zh-TW" altLang="en-US" sz="3200" b="1" dirty="0">
                <a:highlight>
                  <a:srgbClr val="FFFF00"/>
                </a:highlight>
              </a:rPr>
              <a:t>名主管適用利衝法</a:t>
            </a:r>
            <a:r>
              <a:rPr lang="zh-TW" altLang="en-US" sz="3200" dirty="0"/>
              <a:t>，並有</a:t>
            </a:r>
            <a:r>
              <a:rPr lang="en-US" altLang="zh-TW" sz="3200" b="1" dirty="0">
                <a:highlight>
                  <a:srgbClr val="FFFF00"/>
                </a:highlight>
              </a:rPr>
              <a:t>25</a:t>
            </a:r>
            <a:r>
              <a:rPr lang="zh-TW" altLang="en-US" sz="3200" b="1" dirty="0">
                <a:highlight>
                  <a:srgbClr val="FFFF00"/>
                </a:highlight>
              </a:rPr>
              <a:t>名</a:t>
            </a:r>
            <a:r>
              <a:rPr lang="zh-TW" altLang="en-US" sz="3200" dirty="0"/>
              <a:t>有於營利事業、非營利法人或非法人團體</a:t>
            </a:r>
            <a:r>
              <a:rPr lang="zh-TW" altLang="en-US" sz="3200" b="1" dirty="0">
                <a:highlight>
                  <a:srgbClr val="FFFF00"/>
                </a:highlight>
              </a:rPr>
              <a:t>兼職</a:t>
            </a:r>
            <a:r>
              <a:rPr lang="zh-TW" altLang="en-US" sz="3200" dirty="0"/>
              <a:t>。</a:t>
            </a:r>
            <a:endParaRPr lang="en-US" altLang="zh-TW" sz="3200" dirty="0"/>
          </a:p>
          <a:p>
            <a:pPr marL="360000" indent="-360000" eaLnBrk="1" hangingPunct="1">
              <a:lnSpc>
                <a:spcPts val="4600"/>
              </a:lnSpc>
              <a:spcBef>
                <a:spcPts val="600"/>
              </a:spcBef>
              <a:buFont typeface="Arial" panose="020B0604020202020204" pitchFamily="34" charset="0"/>
              <a:buChar char="•"/>
            </a:pPr>
            <a:r>
              <a:rPr lang="zh-TW" altLang="en-US" sz="3200" dirty="0"/>
              <a:t>上開兼職名冊業</a:t>
            </a:r>
            <a:r>
              <a:rPr lang="zh-TW" altLang="en-US" sz="3200" b="1" dirty="0">
                <a:highlight>
                  <a:srgbClr val="FFFF00"/>
                </a:highlight>
              </a:rPr>
              <a:t>送本公司公關處及採購處</a:t>
            </a:r>
            <a:r>
              <a:rPr lang="zh-TW" altLang="en-US" sz="3200" dirty="0"/>
              <a:t>，於辦理相關補助及採購業務時</a:t>
            </a:r>
            <a:r>
              <a:rPr lang="zh-TW" altLang="en-US" sz="3200" b="1" dirty="0">
                <a:highlight>
                  <a:srgbClr val="FFFF00"/>
                </a:highlight>
              </a:rPr>
              <a:t>注意審核</a:t>
            </a:r>
            <a:r>
              <a:rPr lang="zh-TW" altLang="en-US" sz="3200" dirty="0"/>
              <a:t>，以避免發生應迴避而未迴避致遭裁罰等情事。</a:t>
            </a:r>
            <a:endParaRPr lang="en-US" altLang="zh-TW" sz="3200" dirty="0"/>
          </a:p>
          <a:p>
            <a:pPr marL="0" indent="0" eaLnBrk="1" hangingPunct="1">
              <a:lnSpc>
                <a:spcPts val="3200"/>
              </a:lnSpc>
              <a:spcBef>
                <a:spcPts val="600"/>
              </a:spcBef>
              <a:buNone/>
            </a:pPr>
            <a:endParaRPr lang="en-US" altLang="zh-TW" sz="2800" dirty="0"/>
          </a:p>
          <a:p>
            <a:pPr marL="360000" indent="-360000" eaLnBrk="1" hangingPunct="1">
              <a:lnSpc>
                <a:spcPts val="3200"/>
              </a:lnSpc>
              <a:spcBef>
                <a:spcPts val="600"/>
              </a:spcBef>
              <a:buFont typeface="Arial" panose="020B0604020202020204" pitchFamily="34" charset="0"/>
              <a:buChar char="•"/>
            </a:pPr>
            <a:endParaRPr lang="en-US" altLang="zh-TW" sz="2800" dirty="0"/>
          </a:p>
        </p:txBody>
      </p:sp>
      <p:sp>
        <p:nvSpPr>
          <p:cNvPr id="13" name="文本框 1">
            <a:extLst>
              <a:ext uri="{FF2B5EF4-FFF2-40B4-BE49-F238E27FC236}">
                <a16:creationId xmlns:a16="http://schemas.microsoft.com/office/drawing/2014/main" id="{B23A207F-2B83-4E11-968A-9806F121D447}"/>
              </a:ext>
            </a:extLst>
          </p:cNvPr>
          <p:cNvSpPr>
            <a:spLocks noChangeArrowheads="1"/>
          </p:cNvSpPr>
          <p:nvPr/>
        </p:nvSpPr>
        <p:spPr bwMode="auto">
          <a:xfrm>
            <a:off x="2796120" y="395942"/>
            <a:ext cx="74862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TW" altLang="en-US" sz="4800" b="1" dirty="0">
                <a:solidFill>
                  <a:srgbClr val="427172"/>
                </a:solidFill>
                <a:latin typeface="微軟正黑體" panose="020B0604030504040204" pitchFamily="34" charset="-120"/>
                <a:ea typeface="微軟正黑體" panose="020B0604030504040204" pitchFamily="34" charset="-120"/>
                <a:sym typeface="微软雅黑" panose="020B0503020204020204" pitchFamily="34" charset="-122"/>
              </a:rPr>
              <a:t>關係人交易、補助之限制</a:t>
            </a:r>
            <a:endParaRPr lang="zh-CN" altLang="en-US" sz="4800" b="1" dirty="0">
              <a:solidFill>
                <a:srgbClr val="427172"/>
              </a:solidFill>
              <a:latin typeface="微軟正黑體" panose="020B0604030504040204" pitchFamily="34" charset="-120"/>
              <a:ea typeface="微軟正黑體" panose="020B0604030504040204" pitchFamily="34" charset="-120"/>
              <a:sym typeface="宋体" panose="02010600030101010101" pitchFamily="2" charset="-122"/>
            </a:endParaRPr>
          </a:p>
        </p:txBody>
      </p:sp>
      <p:sp>
        <p:nvSpPr>
          <p:cNvPr id="14" name="KSO_Shape">
            <a:extLst>
              <a:ext uri="{FF2B5EF4-FFF2-40B4-BE49-F238E27FC236}">
                <a16:creationId xmlns:a16="http://schemas.microsoft.com/office/drawing/2014/main" id="{C50654F6-D78B-41DA-BAA8-39D02EF87716}"/>
              </a:ext>
            </a:extLst>
          </p:cNvPr>
          <p:cNvSpPr>
            <a:spLocks noChangeArrowheads="1"/>
          </p:cNvSpPr>
          <p:nvPr/>
        </p:nvSpPr>
        <p:spPr bwMode="auto">
          <a:xfrm rot="922444">
            <a:off x="10056565" y="542962"/>
            <a:ext cx="1003780" cy="990553"/>
          </a:xfrm>
          <a:custGeom>
            <a:avLst/>
            <a:gdLst>
              <a:gd name="T0" fmla="*/ 1477962 w 1622425"/>
              <a:gd name="T1" fmla="*/ 463550 h 1601788"/>
              <a:gd name="T2" fmla="*/ 866214 w 1622425"/>
              <a:gd name="T3" fmla="*/ 419183 h 1601788"/>
              <a:gd name="T4" fmla="*/ 805862 w 1622425"/>
              <a:gd name="T5" fmla="*/ 430298 h 1601788"/>
              <a:gd name="T6" fmla="*/ 757262 w 1622425"/>
              <a:gd name="T7" fmla="*/ 449034 h 1601788"/>
              <a:gd name="T8" fmla="*/ 731533 w 1622425"/>
              <a:gd name="T9" fmla="*/ 466817 h 1601788"/>
              <a:gd name="T10" fmla="*/ 712792 w 1622425"/>
              <a:gd name="T11" fmla="*/ 493810 h 1601788"/>
              <a:gd name="T12" fmla="*/ 701357 w 1622425"/>
              <a:gd name="T13" fmla="*/ 530648 h 1601788"/>
              <a:gd name="T14" fmla="*/ 700087 w 1622425"/>
              <a:gd name="T15" fmla="*/ 578600 h 1601788"/>
              <a:gd name="T16" fmla="*/ 708028 w 1622425"/>
              <a:gd name="T17" fmla="*/ 630998 h 1601788"/>
              <a:gd name="T18" fmla="*/ 703263 w 1622425"/>
              <a:gd name="T19" fmla="*/ 650051 h 1601788"/>
              <a:gd name="T20" fmla="*/ 697545 w 1622425"/>
              <a:gd name="T21" fmla="*/ 666247 h 1601788"/>
              <a:gd name="T22" fmla="*/ 705487 w 1622425"/>
              <a:gd name="T23" fmla="*/ 729760 h 1601788"/>
              <a:gd name="T24" fmla="*/ 718192 w 1622425"/>
              <a:gd name="T25" fmla="*/ 755800 h 1601788"/>
              <a:gd name="T26" fmla="*/ 738839 w 1622425"/>
              <a:gd name="T27" fmla="*/ 763421 h 1601788"/>
              <a:gd name="T28" fmla="*/ 751227 w 1622425"/>
              <a:gd name="T29" fmla="*/ 839954 h 1601788"/>
              <a:gd name="T30" fmla="*/ 765204 w 1622425"/>
              <a:gd name="T31" fmla="*/ 858373 h 1601788"/>
              <a:gd name="T32" fmla="*/ 740745 w 1622425"/>
              <a:gd name="T33" fmla="*/ 895528 h 1601788"/>
              <a:gd name="T34" fmla="*/ 718510 w 1622425"/>
              <a:gd name="T35" fmla="*/ 928555 h 1601788"/>
              <a:gd name="T36" fmla="*/ 544123 w 1622425"/>
              <a:gd name="T37" fmla="*/ 998101 h 1601788"/>
              <a:gd name="T38" fmla="*/ 487583 w 1622425"/>
              <a:gd name="T39" fmla="*/ 1020648 h 1601788"/>
              <a:gd name="T40" fmla="*/ 463442 w 1622425"/>
              <a:gd name="T41" fmla="*/ 1040337 h 1601788"/>
              <a:gd name="T42" fmla="*/ 454230 w 1622425"/>
              <a:gd name="T43" fmla="*/ 1082573 h 1601788"/>
              <a:gd name="T44" fmla="*/ 1277245 w 1622425"/>
              <a:gd name="T45" fmla="*/ 1167997 h 1601788"/>
              <a:gd name="T46" fmla="*/ 1272163 w 1622425"/>
              <a:gd name="T47" fmla="*/ 1049546 h 1601788"/>
              <a:gd name="T48" fmla="*/ 1259775 w 1622425"/>
              <a:gd name="T49" fmla="*/ 1032398 h 1601788"/>
              <a:gd name="T50" fmla="*/ 1221658 w 1622425"/>
              <a:gd name="T51" fmla="*/ 1011121 h 1601788"/>
              <a:gd name="T52" fmla="*/ 1080941 w 1622425"/>
              <a:gd name="T53" fmla="*/ 953960 h 1601788"/>
              <a:gd name="T54" fmla="*/ 1003436 w 1622425"/>
              <a:gd name="T55" fmla="*/ 919980 h 1601788"/>
              <a:gd name="T56" fmla="*/ 955790 w 1622425"/>
              <a:gd name="T57" fmla="*/ 869487 h 1601788"/>
              <a:gd name="T58" fmla="*/ 961507 w 1622425"/>
              <a:gd name="T59" fmla="*/ 849481 h 1601788"/>
              <a:gd name="T60" fmla="*/ 977072 w 1622425"/>
              <a:gd name="T61" fmla="*/ 827887 h 1601788"/>
              <a:gd name="T62" fmla="*/ 981837 w 1622425"/>
              <a:gd name="T63" fmla="*/ 797083 h 1601788"/>
              <a:gd name="T64" fmla="*/ 987236 w 1622425"/>
              <a:gd name="T65" fmla="*/ 770408 h 1601788"/>
              <a:gd name="T66" fmla="*/ 999942 w 1622425"/>
              <a:gd name="T67" fmla="*/ 759928 h 1601788"/>
              <a:gd name="T68" fmla="*/ 1014871 w 1622425"/>
              <a:gd name="T69" fmla="*/ 746908 h 1601788"/>
              <a:gd name="T70" fmla="*/ 1025989 w 1622425"/>
              <a:gd name="T71" fmla="*/ 709753 h 1601788"/>
              <a:gd name="T72" fmla="*/ 1026942 w 1622425"/>
              <a:gd name="T73" fmla="*/ 669105 h 1601788"/>
              <a:gd name="T74" fmla="*/ 1015824 w 1622425"/>
              <a:gd name="T75" fmla="*/ 642747 h 1601788"/>
              <a:gd name="T76" fmla="*/ 1012013 w 1622425"/>
              <a:gd name="T77" fmla="*/ 622106 h 1601788"/>
              <a:gd name="T78" fmla="*/ 1017413 w 1622425"/>
              <a:gd name="T79" fmla="*/ 551607 h 1601788"/>
              <a:gd name="T80" fmla="*/ 1010424 w 1622425"/>
              <a:gd name="T81" fmla="*/ 492222 h 1601788"/>
              <a:gd name="T82" fmla="*/ 995495 w 1622425"/>
              <a:gd name="T83" fmla="*/ 465547 h 1601788"/>
              <a:gd name="T84" fmla="*/ 939908 w 1622425"/>
              <a:gd name="T85" fmla="*/ 436331 h 1601788"/>
              <a:gd name="T86" fmla="*/ 902426 w 1622425"/>
              <a:gd name="T87" fmla="*/ 422041 h 1601788"/>
              <a:gd name="T88" fmla="*/ 1477962 w 1622425"/>
              <a:gd name="T89" fmla="*/ 0 h 1601788"/>
              <a:gd name="T90" fmla="*/ 1403350 w 1622425"/>
              <a:gd name="T91" fmla="*/ 0 h 1601788"/>
              <a:gd name="T92" fmla="*/ 212503 w 1622425"/>
              <a:gd name="T93" fmla="*/ 0 h 1601788"/>
              <a:gd name="T94" fmla="*/ 75917 w 1622425"/>
              <a:gd name="T95" fmla="*/ 1599883 h 1601788"/>
              <a:gd name="T96" fmla="*/ 49870 w 1622425"/>
              <a:gd name="T97" fmla="*/ 1590356 h 1601788"/>
              <a:gd name="T98" fmla="*/ 27635 w 1622425"/>
              <a:gd name="T99" fmla="*/ 1573843 h 1601788"/>
              <a:gd name="T100" fmla="*/ 11435 w 1622425"/>
              <a:gd name="T101" fmla="*/ 1551931 h 1601788"/>
              <a:gd name="T102" fmla="*/ 1906 w 1622425"/>
              <a:gd name="T103" fmla="*/ 1525891 h 1601788"/>
              <a:gd name="T104" fmla="*/ 317 w 1622425"/>
              <a:gd name="T105" fmla="*/ 90188 h 1601788"/>
              <a:gd name="T106" fmla="*/ 5717 w 1622425"/>
              <a:gd name="T107" fmla="*/ 62560 h 1601788"/>
              <a:gd name="T108" fmla="*/ 19058 w 1622425"/>
              <a:gd name="T109" fmla="*/ 38107 h 1601788"/>
              <a:gd name="T110" fmla="*/ 38117 w 1622425"/>
              <a:gd name="T111" fmla="*/ 18736 h 1601788"/>
              <a:gd name="T112" fmla="*/ 62258 w 1622425"/>
              <a:gd name="T113" fmla="*/ 5716 h 1601788"/>
              <a:gd name="T114" fmla="*/ 90211 w 1622425"/>
              <a:gd name="T115" fmla="*/ 0 h 1601788"/>
              <a:gd name="T116" fmla="*/ 0 w 1622425"/>
              <a:gd name="T117" fmla="*/ 0 h 1601788"/>
              <a:gd name="T118" fmla="*/ 1622425 w 1622425"/>
              <a:gd name="T119" fmla="*/ 1601788 h 1601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T116" t="T117" r="T118" b="T119"/>
            <a:pathLst>
              <a:path w="1622425" h="1601788">
                <a:moveTo>
                  <a:pt x="1477962" y="927100"/>
                </a:moveTo>
                <a:lnTo>
                  <a:pt x="1622425" y="927100"/>
                </a:lnTo>
                <a:lnTo>
                  <a:pt x="1622425" y="1293813"/>
                </a:lnTo>
                <a:lnTo>
                  <a:pt x="1477962" y="1293813"/>
                </a:lnTo>
                <a:lnTo>
                  <a:pt x="1477962" y="927100"/>
                </a:lnTo>
                <a:close/>
                <a:moveTo>
                  <a:pt x="1477962" y="463550"/>
                </a:moveTo>
                <a:lnTo>
                  <a:pt x="1622425" y="463550"/>
                </a:lnTo>
                <a:lnTo>
                  <a:pt x="1622425" y="830263"/>
                </a:lnTo>
                <a:lnTo>
                  <a:pt x="1477962" y="830263"/>
                </a:lnTo>
                <a:lnTo>
                  <a:pt x="1477962" y="463550"/>
                </a:lnTo>
                <a:close/>
                <a:moveTo>
                  <a:pt x="871932" y="418865"/>
                </a:moveTo>
                <a:lnTo>
                  <a:pt x="866214" y="419183"/>
                </a:lnTo>
                <a:lnTo>
                  <a:pt x="859861" y="419183"/>
                </a:lnTo>
                <a:lnTo>
                  <a:pt x="848426" y="420453"/>
                </a:lnTo>
                <a:lnTo>
                  <a:pt x="837309" y="422359"/>
                </a:lnTo>
                <a:lnTo>
                  <a:pt x="826509" y="424582"/>
                </a:lnTo>
                <a:lnTo>
                  <a:pt x="815709" y="427440"/>
                </a:lnTo>
                <a:lnTo>
                  <a:pt x="805862" y="430298"/>
                </a:lnTo>
                <a:lnTo>
                  <a:pt x="796650" y="433473"/>
                </a:lnTo>
                <a:lnTo>
                  <a:pt x="787439" y="436649"/>
                </a:lnTo>
                <a:lnTo>
                  <a:pt x="771874" y="443000"/>
                </a:lnTo>
                <a:lnTo>
                  <a:pt x="766792" y="444906"/>
                </a:lnTo>
                <a:lnTo>
                  <a:pt x="762027" y="446811"/>
                </a:lnTo>
                <a:lnTo>
                  <a:pt x="757262" y="449034"/>
                </a:lnTo>
                <a:lnTo>
                  <a:pt x="752498" y="451257"/>
                </a:lnTo>
                <a:lnTo>
                  <a:pt x="748051" y="454115"/>
                </a:lnTo>
                <a:lnTo>
                  <a:pt x="743921" y="456655"/>
                </a:lnTo>
                <a:lnTo>
                  <a:pt x="739792" y="459831"/>
                </a:lnTo>
                <a:lnTo>
                  <a:pt x="735345" y="463324"/>
                </a:lnTo>
                <a:lnTo>
                  <a:pt x="731533" y="466817"/>
                </a:lnTo>
                <a:lnTo>
                  <a:pt x="728039" y="470628"/>
                </a:lnTo>
                <a:lnTo>
                  <a:pt x="724545" y="474757"/>
                </a:lnTo>
                <a:lnTo>
                  <a:pt x="721051" y="479202"/>
                </a:lnTo>
                <a:lnTo>
                  <a:pt x="718192" y="483966"/>
                </a:lnTo>
                <a:lnTo>
                  <a:pt x="715333" y="488729"/>
                </a:lnTo>
                <a:lnTo>
                  <a:pt x="712792" y="493810"/>
                </a:lnTo>
                <a:lnTo>
                  <a:pt x="710251" y="499526"/>
                </a:lnTo>
                <a:lnTo>
                  <a:pt x="708028" y="504925"/>
                </a:lnTo>
                <a:lnTo>
                  <a:pt x="706122" y="510959"/>
                </a:lnTo>
                <a:lnTo>
                  <a:pt x="704216" y="517310"/>
                </a:lnTo>
                <a:lnTo>
                  <a:pt x="702628" y="523979"/>
                </a:lnTo>
                <a:lnTo>
                  <a:pt x="701357" y="530648"/>
                </a:lnTo>
                <a:lnTo>
                  <a:pt x="700404" y="537952"/>
                </a:lnTo>
                <a:lnTo>
                  <a:pt x="699769" y="545256"/>
                </a:lnTo>
                <a:lnTo>
                  <a:pt x="699451" y="553512"/>
                </a:lnTo>
                <a:lnTo>
                  <a:pt x="699451" y="561451"/>
                </a:lnTo>
                <a:lnTo>
                  <a:pt x="699451" y="570025"/>
                </a:lnTo>
                <a:lnTo>
                  <a:pt x="700087" y="578600"/>
                </a:lnTo>
                <a:lnTo>
                  <a:pt x="700722" y="587809"/>
                </a:lnTo>
                <a:lnTo>
                  <a:pt x="701992" y="597018"/>
                </a:lnTo>
                <a:lnTo>
                  <a:pt x="703263" y="607180"/>
                </a:lnTo>
                <a:lnTo>
                  <a:pt x="705169" y="617025"/>
                </a:lnTo>
                <a:lnTo>
                  <a:pt x="707392" y="627504"/>
                </a:lnTo>
                <a:lnTo>
                  <a:pt x="708028" y="630998"/>
                </a:lnTo>
                <a:lnTo>
                  <a:pt x="708028" y="634173"/>
                </a:lnTo>
                <a:lnTo>
                  <a:pt x="707710" y="637666"/>
                </a:lnTo>
                <a:lnTo>
                  <a:pt x="707392" y="640524"/>
                </a:lnTo>
                <a:lnTo>
                  <a:pt x="706757" y="643065"/>
                </a:lnTo>
                <a:lnTo>
                  <a:pt x="705804" y="645605"/>
                </a:lnTo>
                <a:lnTo>
                  <a:pt x="703263" y="650051"/>
                </a:lnTo>
                <a:lnTo>
                  <a:pt x="701039" y="654815"/>
                </a:lnTo>
                <a:lnTo>
                  <a:pt x="699134" y="658626"/>
                </a:lnTo>
                <a:lnTo>
                  <a:pt x="698498" y="660531"/>
                </a:lnTo>
                <a:lnTo>
                  <a:pt x="697863" y="662436"/>
                </a:lnTo>
                <a:lnTo>
                  <a:pt x="697545" y="664342"/>
                </a:lnTo>
                <a:lnTo>
                  <a:pt x="697545" y="666247"/>
                </a:lnTo>
                <a:lnTo>
                  <a:pt x="699134" y="688794"/>
                </a:lnTo>
                <a:lnTo>
                  <a:pt x="700404" y="702132"/>
                </a:lnTo>
                <a:lnTo>
                  <a:pt x="701039" y="709436"/>
                </a:lnTo>
                <a:lnTo>
                  <a:pt x="702310" y="716104"/>
                </a:lnTo>
                <a:lnTo>
                  <a:pt x="703581" y="723408"/>
                </a:lnTo>
                <a:lnTo>
                  <a:pt x="705487" y="729760"/>
                </a:lnTo>
                <a:lnTo>
                  <a:pt x="707075" y="736111"/>
                </a:lnTo>
                <a:lnTo>
                  <a:pt x="709298" y="742145"/>
                </a:lnTo>
                <a:lnTo>
                  <a:pt x="711839" y="747226"/>
                </a:lnTo>
                <a:lnTo>
                  <a:pt x="714698" y="751989"/>
                </a:lnTo>
                <a:lnTo>
                  <a:pt x="716286" y="753894"/>
                </a:lnTo>
                <a:lnTo>
                  <a:pt x="718192" y="755800"/>
                </a:lnTo>
                <a:lnTo>
                  <a:pt x="719780" y="757705"/>
                </a:lnTo>
                <a:lnTo>
                  <a:pt x="722322" y="759293"/>
                </a:lnTo>
                <a:lnTo>
                  <a:pt x="725816" y="760563"/>
                </a:lnTo>
                <a:lnTo>
                  <a:pt x="731533" y="762151"/>
                </a:lnTo>
                <a:lnTo>
                  <a:pt x="736933" y="763104"/>
                </a:lnTo>
                <a:lnTo>
                  <a:pt x="738839" y="763421"/>
                </a:lnTo>
                <a:lnTo>
                  <a:pt x="739792" y="763104"/>
                </a:lnTo>
                <a:lnTo>
                  <a:pt x="745827" y="831062"/>
                </a:lnTo>
                <a:lnTo>
                  <a:pt x="747098" y="833603"/>
                </a:lnTo>
                <a:lnTo>
                  <a:pt x="748368" y="835826"/>
                </a:lnTo>
                <a:lnTo>
                  <a:pt x="749639" y="838049"/>
                </a:lnTo>
                <a:lnTo>
                  <a:pt x="751227" y="839954"/>
                </a:lnTo>
                <a:lnTo>
                  <a:pt x="754404" y="843765"/>
                </a:lnTo>
                <a:lnTo>
                  <a:pt x="757898" y="847576"/>
                </a:lnTo>
                <a:lnTo>
                  <a:pt x="761074" y="851386"/>
                </a:lnTo>
                <a:lnTo>
                  <a:pt x="762662" y="853609"/>
                </a:lnTo>
                <a:lnTo>
                  <a:pt x="763933" y="855832"/>
                </a:lnTo>
                <a:lnTo>
                  <a:pt x="765204" y="858373"/>
                </a:lnTo>
                <a:lnTo>
                  <a:pt x="766474" y="861548"/>
                </a:lnTo>
                <a:lnTo>
                  <a:pt x="767427" y="865042"/>
                </a:lnTo>
                <a:lnTo>
                  <a:pt x="768380" y="868852"/>
                </a:lnTo>
                <a:lnTo>
                  <a:pt x="751545" y="872663"/>
                </a:lnTo>
                <a:lnTo>
                  <a:pt x="744874" y="887271"/>
                </a:lnTo>
                <a:lnTo>
                  <a:pt x="740745" y="895528"/>
                </a:lnTo>
                <a:lnTo>
                  <a:pt x="736298" y="904102"/>
                </a:lnTo>
                <a:lnTo>
                  <a:pt x="731533" y="912358"/>
                </a:lnTo>
                <a:lnTo>
                  <a:pt x="726451" y="919980"/>
                </a:lnTo>
                <a:lnTo>
                  <a:pt x="723910" y="923156"/>
                </a:lnTo>
                <a:lnTo>
                  <a:pt x="721051" y="926014"/>
                </a:lnTo>
                <a:lnTo>
                  <a:pt x="718510" y="928555"/>
                </a:lnTo>
                <a:lnTo>
                  <a:pt x="715969" y="930778"/>
                </a:lnTo>
                <a:lnTo>
                  <a:pt x="680393" y="940622"/>
                </a:lnTo>
                <a:lnTo>
                  <a:pt x="648628" y="953960"/>
                </a:lnTo>
                <a:lnTo>
                  <a:pt x="615911" y="967932"/>
                </a:lnTo>
                <a:lnTo>
                  <a:pt x="551747" y="995243"/>
                </a:lnTo>
                <a:lnTo>
                  <a:pt x="544123" y="998101"/>
                </a:lnTo>
                <a:lnTo>
                  <a:pt x="537135" y="1000641"/>
                </a:lnTo>
                <a:lnTo>
                  <a:pt x="522524" y="1006040"/>
                </a:lnTo>
                <a:lnTo>
                  <a:pt x="507912" y="1011121"/>
                </a:lnTo>
                <a:lnTo>
                  <a:pt x="500924" y="1013979"/>
                </a:lnTo>
                <a:lnTo>
                  <a:pt x="493936" y="1016837"/>
                </a:lnTo>
                <a:lnTo>
                  <a:pt x="487583" y="1020648"/>
                </a:lnTo>
                <a:lnTo>
                  <a:pt x="481548" y="1024141"/>
                </a:lnTo>
                <a:lnTo>
                  <a:pt x="475512" y="1027952"/>
                </a:lnTo>
                <a:lnTo>
                  <a:pt x="470430" y="1032398"/>
                </a:lnTo>
                <a:lnTo>
                  <a:pt x="467889" y="1034938"/>
                </a:lnTo>
                <a:lnTo>
                  <a:pt x="465665" y="1037796"/>
                </a:lnTo>
                <a:lnTo>
                  <a:pt x="463442" y="1040337"/>
                </a:lnTo>
                <a:lnTo>
                  <a:pt x="461218" y="1043195"/>
                </a:lnTo>
                <a:lnTo>
                  <a:pt x="459313" y="1046370"/>
                </a:lnTo>
                <a:lnTo>
                  <a:pt x="457407" y="1049546"/>
                </a:lnTo>
                <a:lnTo>
                  <a:pt x="456136" y="1052722"/>
                </a:lnTo>
                <a:lnTo>
                  <a:pt x="454548" y="1056850"/>
                </a:lnTo>
                <a:lnTo>
                  <a:pt x="454230" y="1082573"/>
                </a:lnTo>
                <a:lnTo>
                  <a:pt x="453595" y="1116234"/>
                </a:lnTo>
                <a:lnTo>
                  <a:pt x="452960" y="1151484"/>
                </a:lnTo>
                <a:lnTo>
                  <a:pt x="452642" y="1167997"/>
                </a:lnTo>
                <a:lnTo>
                  <a:pt x="452960" y="1182605"/>
                </a:lnTo>
                <a:lnTo>
                  <a:pt x="1276928" y="1182605"/>
                </a:lnTo>
                <a:lnTo>
                  <a:pt x="1277245" y="1167997"/>
                </a:lnTo>
                <a:lnTo>
                  <a:pt x="1276928" y="1151484"/>
                </a:lnTo>
                <a:lnTo>
                  <a:pt x="1276292" y="1116234"/>
                </a:lnTo>
                <a:lnTo>
                  <a:pt x="1275339" y="1082573"/>
                </a:lnTo>
                <a:lnTo>
                  <a:pt x="1275022" y="1056850"/>
                </a:lnTo>
                <a:lnTo>
                  <a:pt x="1273751" y="1052722"/>
                </a:lnTo>
                <a:lnTo>
                  <a:pt x="1272163" y="1049546"/>
                </a:lnTo>
                <a:lnTo>
                  <a:pt x="1270257" y="1046370"/>
                </a:lnTo>
                <a:lnTo>
                  <a:pt x="1268669" y="1043195"/>
                </a:lnTo>
                <a:lnTo>
                  <a:pt x="1266445" y="1040337"/>
                </a:lnTo>
                <a:lnTo>
                  <a:pt x="1264222" y="1037796"/>
                </a:lnTo>
                <a:lnTo>
                  <a:pt x="1261998" y="1034938"/>
                </a:lnTo>
                <a:lnTo>
                  <a:pt x="1259775" y="1032398"/>
                </a:lnTo>
                <a:lnTo>
                  <a:pt x="1254057" y="1027952"/>
                </a:lnTo>
                <a:lnTo>
                  <a:pt x="1248340" y="1024141"/>
                </a:lnTo>
                <a:lnTo>
                  <a:pt x="1242304" y="1020648"/>
                </a:lnTo>
                <a:lnTo>
                  <a:pt x="1235634" y="1016837"/>
                </a:lnTo>
                <a:lnTo>
                  <a:pt x="1228963" y="1013979"/>
                </a:lnTo>
                <a:lnTo>
                  <a:pt x="1221658" y="1011121"/>
                </a:lnTo>
                <a:lnTo>
                  <a:pt x="1207681" y="1006040"/>
                </a:lnTo>
                <a:lnTo>
                  <a:pt x="1192752" y="1000641"/>
                </a:lnTo>
                <a:lnTo>
                  <a:pt x="1185446" y="998101"/>
                </a:lnTo>
                <a:lnTo>
                  <a:pt x="1178458" y="995243"/>
                </a:lnTo>
                <a:lnTo>
                  <a:pt x="1113659" y="967932"/>
                </a:lnTo>
                <a:lnTo>
                  <a:pt x="1080941" y="953960"/>
                </a:lnTo>
                <a:lnTo>
                  <a:pt x="1049177" y="940622"/>
                </a:lnTo>
                <a:lnTo>
                  <a:pt x="1013601" y="930778"/>
                </a:lnTo>
                <a:lnTo>
                  <a:pt x="1011060" y="928555"/>
                </a:lnTo>
                <a:lnTo>
                  <a:pt x="1008519" y="926014"/>
                </a:lnTo>
                <a:lnTo>
                  <a:pt x="1005977" y="923156"/>
                </a:lnTo>
                <a:lnTo>
                  <a:pt x="1003436" y="919980"/>
                </a:lnTo>
                <a:lnTo>
                  <a:pt x="998036" y="912358"/>
                </a:lnTo>
                <a:lnTo>
                  <a:pt x="993589" y="904102"/>
                </a:lnTo>
                <a:lnTo>
                  <a:pt x="989142" y="895528"/>
                </a:lnTo>
                <a:lnTo>
                  <a:pt x="985013" y="887271"/>
                </a:lnTo>
                <a:lnTo>
                  <a:pt x="978025" y="872663"/>
                </a:lnTo>
                <a:lnTo>
                  <a:pt x="955790" y="869487"/>
                </a:lnTo>
                <a:lnTo>
                  <a:pt x="956107" y="865359"/>
                </a:lnTo>
                <a:lnTo>
                  <a:pt x="956743" y="861231"/>
                </a:lnTo>
                <a:lnTo>
                  <a:pt x="957696" y="857738"/>
                </a:lnTo>
                <a:lnTo>
                  <a:pt x="958649" y="854562"/>
                </a:lnTo>
                <a:lnTo>
                  <a:pt x="960237" y="852021"/>
                </a:lnTo>
                <a:lnTo>
                  <a:pt x="961507" y="849481"/>
                </a:lnTo>
                <a:lnTo>
                  <a:pt x="965319" y="845035"/>
                </a:lnTo>
                <a:lnTo>
                  <a:pt x="968813" y="840272"/>
                </a:lnTo>
                <a:lnTo>
                  <a:pt x="972307" y="835826"/>
                </a:lnTo>
                <a:lnTo>
                  <a:pt x="973895" y="833603"/>
                </a:lnTo>
                <a:lnTo>
                  <a:pt x="975484" y="830745"/>
                </a:lnTo>
                <a:lnTo>
                  <a:pt x="977072" y="827887"/>
                </a:lnTo>
                <a:lnTo>
                  <a:pt x="978025" y="824393"/>
                </a:lnTo>
                <a:lnTo>
                  <a:pt x="978978" y="821218"/>
                </a:lnTo>
                <a:lnTo>
                  <a:pt x="979613" y="818042"/>
                </a:lnTo>
                <a:lnTo>
                  <a:pt x="980566" y="811373"/>
                </a:lnTo>
                <a:lnTo>
                  <a:pt x="981201" y="804069"/>
                </a:lnTo>
                <a:lnTo>
                  <a:pt x="981837" y="797083"/>
                </a:lnTo>
                <a:lnTo>
                  <a:pt x="982154" y="789779"/>
                </a:lnTo>
                <a:lnTo>
                  <a:pt x="983107" y="783110"/>
                </a:lnTo>
                <a:lnTo>
                  <a:pt x="983742" y="779935"/>
                </a:lnTo>
                <a:lnTo>
                  <a:pt x="984695" y="776759"/>
                </a:lnTo>
                <a:lnTo>
                  <a:pt x="985966" y="773266"/>
                </a:lnTo>
                <a:lnTo>
                  <a:pt x="987236" y="770408"/>
                </a:lnTo>
                <a:lnTo>
                  <a:pt x="988507" y="768502"/>
                </a:lnTo>
                <a:lnTo>
                  <a:pt x="989778" y="766915"/>
                </a:lnTo>
                <a:lnTo>
                  <a:pt x="991366" y="765327"/>
                </a:lnTo>
                <a:lnTo>
                  <a:pt x="992636" y="764056"/>
                </a:lnTo>
                <a:lnTo>
                  <a:pt x="996131" y="761834"/>
                </a:lnTo>
                <a:lnTo>
                  <a:pt x="999942" y="759928"/>
                </a:lnTo>
                <a:lnTo>
                  <a:pt x="1003436" y="758023"/>
                </a:lnTo>
                <a:lnTo>
                  <a:pt x="1006930" y="755800"/>
                </a:lnTo>
                <a:lnTo>
                  <a:pt x="1010107" y="753259"/>
                </a:lnTo>
                <a:lnTo>
                  <a:pt x="1011695" y="751989"/>
                </a:lnTo>
                <a:lnTo>
                  <a:pt x="1012966" y="750401"/>
                </a:lnTo>
                <a:lnTo>
                  <a:pt x="1014871" y="746908"/>
                </a:lnTo>
                <a:lnTo>
                  <a:pt x="1017095" y="743097"/>
                </a:lnTo>
                <a:lnTo>
                  <a:pt x="1019001" y="738651"/>
                </a:lnTo>
                <a:lnTo>
                  <a:pt x="1020589" y="734523"/>
                </a:lnTo>
                <a:lnTo>
                  <a:pt x="1023130" y="725631"/>
                </a:lnTo>
                <a:lnTo>
                  <a:pt x="1024718" y="717057"/>
                </a:lnTo>
                <a:lnTo>
                  <a:pt x="1025989" y="709753"/>
                </a:lnTo>
                <a:lnTo>
                  <a:pt x="1026942" y="701814"/>
                </a:lnTo>
                <a:lnTo>
                  <a:pt x="1027895" y="693875"/>
                </a:lnTo>
                <a:lnTo>
                  <a:pt x="1028213" y="685618"/>
                </a:lnTo>
                <a:lnTo>
                  <a:pt x="1027895" y="677362"/>
                </a:lnTo>
                <a:lnTo>
                  <a:pt x="1027577" y="673233"/>
                </a:lnTo>
                <a:lnTo>
                  <a:pt x="1026942" y="669105"/>
                </a:lnTo>
                <a:lnTo>
                  <a:pt x="1025989" y="665294"/>
                </a:lnTo>
                <a:lnTo>
                  <a:pt x="1025036" y="661484"/>
                </a:lnTo>
                <a:lnTo>
                  <a:pt x="1023766" y="657673"/>
                </a:lnTo>
                <a:lnTo>
                  <a:pt x="1022177" y="654180"/>
                </a:lnTo>
                <a:lnTo>
                  <a:pt x="1019001" y="647511"/>
                </a:lnTo>
                <a:lnTo>
                  <a:pt x="1015824" y="642747"/>
                </a:lnTo>
                <a:lnTo>
                  <a:pt x="1014871" y="640207"/>
                </a:lnTo>
                <a:lnTo>
                  <a:pt x="1013919" y="637349"/>
                </a:lnTo>
                <a:lnTo>
                  <a:pt x="1012966" y="633856"/>
                </a:lnTo>
                <a:lnTo>
                  <a:pt x="1012330" y="629410"/>
                </a:lnTo>
                <a:lnTo>
                  <a:pt x="1012013" y="626234"/>
                </a:lnTo>
                <a:lnTo>
                  <a:pt x="1012013" y="622106"/>
                </a:lnTo>
                <a:lnTo>
                  <a:pt x="1012330" y="612261"/>
                </a:lnTo>
                <a:lnTo>
                  <a:pt x="1012966" y="601147"/>
                </a:lnTo>
                <a:lnTo>
                  <a:pt x="1013919" y="588762"/>
                </a:lnTo>
                <a:lnTo>
                  <a:pt x="1016460" y="566215"/>
                </a:lnTo>
                <a:lnTo>
                  <a:pt x="1017095" y="557323"/>
                </a:lnTo>
                <a:lnTo>
                  <a:pt x="1017413" y="551607"/>
                </a:lnTo>
                <a:lnTo>
                  <a:pt x="1017730" y="534141"/>
                </a:lnTo>
                <a:lnTo>
                  <a:pt x="1017413" y="527472"/>
                </a:lnTo>
                <a:lnTo>
                  <a:pt x="1016777" y="521756"/>
                </a:lnTo>
                <a:lnTo>
                  <a:pt x="1015824" y="516040"/>
                </a:lnTo>
                <a:lnTo>
                  <a:pt x="1014236" y="509371"/>
                </a:lnTo>
                <a:lnTo>
                  <a:pt x="1010424" y="492222"/>
                </a:lnTo>
                <a:lnTo>
                  <a:pt x="1008836" y="488412"/>
                </a:lnTo>
                <a:lnTo>
                  <a:pt x="1006930" y="483966"/>
                </a:lnTo>
                <a:lnTo>
                  <a:pt x="1004707" y="478567"/>
                </a:lnTo>
                <a:lnTo>
                  <a:pt x="1001530" y="473169"/>
                </a:lnTo>
                <a:lnTo>
                  <a:pt x="997401" y="467770"/>
                </a:lnTo>
                <a:lnTo>
                  <a:pt x="995495" y="465547"/>
                </a:lnTo>
                <a:lnTo>
                  <a:pt x="993272" y="463324"/>
                </a:lnTo>
                <a:lnTo>
                  <a:pt x="991048" y="460784"/>
                </a:lnTo>
                <a:lnTo>
                  <a:pt x="988825" y="459196"/>
                </a:lnTo>
                <a:lnTo>
                  <a:pt x="962143" y="454750"/>
                </a:lnTo>
                <a:lnTo>
                  <a:pt x="945943" y="439825"/>
                </a:lnTo>
                <a:lnTo>
                  <a:pt x="939908" y="436331"/>
                </a:lnTo>
                <a:lnTo>
                  <a:pt x="933555" y="433156"/>
                </a:lnTo>
                <a:lnTo>
                  <a:pt x="927202" y="430298"/>
                </a:lnTo>
                <a:lnTo>
                  <a:pt x="921167" y="427757"/>
                </a:lnTo>
                <a:lnTo>
                  <a:pt x="915131" y="425534"/>
                </a:lnTo>
                <a:lnTo>
                  <a:pt x="908778" y="423629"/>
                </a:lnTo>
                <a:lnTo>
                  <a:pt x="902426" y="422041"/>
                </a:lnTo>
                <a:lnTo>
                  <a:pt x="896390" y="421088"/>
                </a:lnTo>
                <a:lnTo>
                  <a:pt x="890038" y="420136"/>
                </a:lnTo>
                <a:lnTo>
                  <a:pt x="884002" y="419501"/>
                </a:lnTo>
                <a:lnTo>
                  <a:pt x="878285" y="419183"/>
                </a:lnTo>
                <a:lnTo>
                  <a:pt x="871932" y="418865"/>
                </a:lnTo>
                <a:close/>
                <a:moveTo>
                  <a:pt x="1477962" y="0"/>
                </a:moveTo>
                <a:lnTo>
                  <a:pt x="1622425" y="0"/>
                </a:lnTo>
                <a:lnTo>
                  <a:pt x="1622425" y="366713"/>
                </a:lnTo>
                <a:lnTo>
                  <a:pt x="1477962" y="366713"/>
                </a:lnTo>
                <a:lnTo>
                  <a:pt x="1477962" y="0"/>
                </a:lnTo>
                <a:close/>
                <a:moveTo>
                  <a:pt x="326855" y="0"/>
                </a:moveTo>
                <a:lnTo>
                  <a:pt x="1403350" y="0"/>
                </a:lnTo>
                <a:lnTo>
                  <a:pt x="1403350" y="1601788"/>
                </a:lnTo>
                <a:lnTo>
                  <a:pt x="326855" y="1601788"/>
                </a:lnTo>
                <a:lnTo>
                  <a:pt x="326855" y="0"/>
                </a:lnTo>
                <a:close/>
                <a:moveTo>
                  <a:pt x="90211" y="0"/>
                </a:moveTo>
                <a:lnTo>
                  <a:pt x="94975" y="0"/>
                </a:lnTo>
                <a:lnTo>
                  <a:pt x="212503" y="0"/>
                </a:lnTo>
                <a:lnTo>
                  <a:pt x="212503" y="1601788"/>
                </a:lnTo>
                <a:lnTo>
                  <a:pt x="94975" y="1601788"/>
                </a:lnTo>
                <a:lnTo>
                  <a:pt x="90211" y="1601788"/>
                </a:lnTo>
                <a:lnTo>
                  <a:pt x="85446" y="1601471"/>
                </a:lnTo>
                <a:lnTo>
                  <a:pt x="80681" y="1600835"/>
                </a:lnTo>
                <a:lnTo>
                  <a:pt x="75917" y="1599883"/>
                </a:lnTo>
                <a:lnTo>
                  <a:pt x="71470" y="1598930"/>
                </a:lnTo>
                <a:lnTo>
                  <a:pt x="67023" y="1597660"/>
                </a:lnTo>
                <a:lnTo>
                  <a:pt x="62258" y="1596072"/>
                </a:lnTo>
                <a:lnTo>
                  <a:pt x="58129" y="1594484"/>
                </a:lnTo>
                <a:lnTo>
                  <a:pt x="53999" y="1592261"/>
                </a:lnTo>
                <a:lnTo>
                  <a:pt x="49870" y="1590356"/>
                </a:lnTo>
                <a:lnTo>
                  <a:pt x="45740" y="1587815"/>
                </a:lnTo>
                <a:lnTo>
                  <a:pt x="41929" y="1585592"/>
                </a:lnTo>
                <a:lnTo>
                  <a:pt x="38117" y="1583052"/>
                </a:lnTo>
                <a:lnTo>
                  <a:pt x="34623" y="1580194"/>
                </a:lnTo>
                <a:lnTo>
                  <a:pt x="31446" y="1577336"/>
                </a:lnTo>
                <a:lnTo>
                  <a:pt x="27635" y="1573843"/>
                </a:lnTo>
                <a:lnTo>
                  <a:pt x="24776" y="1570667"/>
                </a:lnTo>
                <a:lnTo>
                  <a:pt x="21917" y="1567174"/>
                </a:lnTo>
                <a:lnTo>
                  <a:pt x="19058" y="1563681"/>
                </a:lnTo>
                <a:lnTo>
                  <a:pt x="16517" y="1559870"/>
                </a:lnTo>
                <a:lnTo>
                  <a:pt x="13976" y="1556059"/>
                </a:lnTo>
                <a:lnTo>
                  <a:pt x="11435" y="1551931"/>
                </a:lnTo>
                <a:lnTo>
                  <a:pt x="9211" y="1548120"/>
                </a:lnTo>
                <a:lnTo>
                  <a:pt x="7306" y="1543992"/>
                </a:lnTo>
                <a:lnTo>
                  <a:pt x="5717" y="1539228"/>
                </a:lnTo>
                <a:lnTo>
                  <a:pt x="4447" y="1535100"/>
                </a:lnTo>
                <a:lnTo>
                  <a:pt x="3176" y="1530654"/>
                </a:lnTo>
                <a:lnTo>
                  <a:pt x="1906" y="1525891"/>
                </a:lnTo>
                <a:lnTo>
                  <a:pt x="1270" y="1521127"/>
                </a:lnTo>
                <a:lnTo>
                  <a:pt x="635" y="1516364"/>
                </a:lnTo>
                <a:lnTo>
                  <a:pt x="317" y="1511600"/>
                </a:lnTo>
                <a:lnTo>
                  <a:pt x="0" y="1506837"/>
                </a:lnTo>
                <a:lnTo>
                  <a:pt x="0" y="94951"/>
                </a:lnTo>
                <a:lnTo>
                  <a:pt x="317" y="90188"/>
                </a:lnTo>
                <a:lnTo>
                  <a:pt x="635" y="85424"/>
                </a:lnTo>
                <a:lnTo>
                  <a:pt x="1270" y="80661"/>
                </a:lnTo>
                <a:lnTo>
                  <a:pt x="1906" y="75580"/>
                </a:lnTo>
                <a:lnTo>
                  <a:pt x="3176" y="71134"/>
                </a:lnTo>
                <a:lnTo>
                  <a:pt x="4447" y="66688"/>
                </a:lnTo>
                <a:lnTo>
                  <a:pt x="5717" y="62560"/>
                </a:lnTo>
                <a:lnTo>
                  <a:pt x="7306" y="57796"/>
                </a:lnTo>
                <a:lnTo>
                  <a:pt x="9211" y="53668"/>
                </a:lnTo>
                <a:lnTo>
                  <a:pt x="11435" y="49857"/>
                </a:lnTo>
                <a:lnTo>
                  <a:pt x="13976" y="45729"/>
                </a:lnTo>
                <a:lnTo>
                  <a:pt x="16517" y="41601"/>
                </a:lnTo>
                <a:lnTo>
                  <a:pt x="19058" y="38107"/>
                </a:lnTo>
                <a:lnTo>
                  <a:pt x="21917" y="34614"/>
                </a:lnTo>
                <a:lnTo>
                  <a:pt x="24776" y="31121"/>
                </a:lnTo>
                <a:lnTo>
                  <a:pt x="27635" y="27945"/>
                </a:lnTo>
                <a:lnTo>
                  <a:pt x="31446" y="24452"/>
                </a:lnTo>
                <a:lnTo>
                  <a:pt x="34623" y="21594"/>
                </a:lnTo>
                <a:lnTo>
                  <a:pt x="38117" y="18736"/>
                </a:lnTo>
                <a:lnTo>
                  <a:pt x="41929" y="16195"/>
                </a:lnTo>
                <a:lnTo>
                  <a:pt x="45740" y="13655"/>
                </a:lnTo>
                <a:lnTo>
                  <a:pt x="49870" y="11432"/>
                </a:lnTo>
                <a:lnTo>
                  <a:pt x="53999" y="9527"/>
                </a:lnTo>
                <a:lnTo>
                  <a:pt x="58129" y="7304"/>
                </a:lnTo>
                <a:lnTo>
                  <a:pt x="62258" y="5716"/>
                </a:lnTo>
                <a:lnTo>
                  <a:pt x="67023" y="4128"/>
                </a:lnTo>
                <a:lnTo>
                  <a:pt x="71470" y="2858"/>
                </a:lnTo>
                <a:lnTo>
                  <a:pt x="75917" y="1905"/>
                </a:lnTo>
                <a:lnTo>
                  <a:pt x="80681" y="952"/>
                </a:lnTo>
                <a:lnTo>
                  <a:pt x="85446" y="317"/>
                </a:lnTo>
                <a:lnTo>
                  <a:pt x="90211" y="0"/>
                </a:lnTo>
                <a:close/>
              </a:path>
            </a:pathLst>
          </a:custGeom>
          <a:solidFill>
            <a:schemeClr val="accent5">
              <a:lumMod val="50000"/>
            </a:schemeClr>
          </a:solidFill>
          <a:ln>
            <a:noFill/>
          </a:ln>
          <a:extLst/>
        </p:spPr>
        <p:txBody>
          <a:bodyPr anchor="ctr"/>
          <a:lstStyle/>
          <a:p>
            <a:endParaRPr lang="zh-CN" altLang="en-US"/>
          </a:p>
        </p:txBody>
      </p:sp>
      <p:sp>
        <p:nvSpPr>
          <p:cNvPr id="15" name="矩形 14">
            <a:extLst>
              <a:ext uri="{FF2B5EF4-FFF2-40B4-BE49-F238E27FC236}">
                <a16:creationId xmlns:a16="http://schemas.microsoft.com/office/drawing/2014/main" id="{71461A2D-06B5-460A-80C1-79BA81C46631}"/>
              </a:ext>
            </a:extLst>
          </p:cNvPr>
          <p:cNvSpPr/>
          <p:nvPr/>
        </p:nvSpPr>
        <p:spPr>
          <a:xfrm>
            <a:off x="11278116" y="5913135"/>
            <a:ext cx="503423" cy="523501"/>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altLang="zh-TW" sz="2400" b="1" dirty="0"/>
              <a:t>19</a:t>
            </a:r>
            <a:endParaRPr lang="zh-TW" altLang="en-US" sz="2400" b="1" dirty="0"/>
          </a:p>
        </p:txBody>
      </p:sp>
    </p:spTree>
    <p:extLst>
      <p:ext uri="{BB962C8B-B14F-4D97-AF65-F5344CB8AC3E}">
        <p14:creationId xmlns:p14="http://schemas.microsoft.com/office/powerpoint/2010/main" val="814960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4099"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4100" name="矩形 3"/>
          <p:cNvSpPr>
            <a:spLocks noChangeArrowheads="1"/>
          </p:cNvSpPr>
          <p:nvPr/>
        </p:nvSpPr>
        <p:spPr bwMode="auto">
          <a:xfrm>
            <a:off x="0" y="0"/>
            <a:ext cx="12192000" cy="2117725"/>
          </a:xfrm>
          <a:prstGeom prst="rect">
            <a:avLst/>
          </a:prstGeom>
          <a:solidFill>
            <a:srgbClr val="FF4664"/>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4101" name="矩形 4"/>
          <p:cNvSpPr>
            <a:spLocks noChangeArrowheads="1"/>
          </p:cNvSpPr>
          <p:nvPr/>
        </p:nvSpPr>
        <p:spPr bwMode="auto">
          <a:xfrm>
            <a:off x="0" y="4740275"/>
            <a:ext cx="12192000" cy="2117725"/>
          </a:xfrm>
          <a:prstGeom prst="rect">
            <a:avLst/>
          </a:prstGeom>
          <a:solidFill>
            <a:srgbClr val="FFA146"/>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4102" name="矩形 10"/>
          <p:cNvSpPr>
            <a:spLocks noChangeArrowheads="1"/>
          </p:cNvSpPr>
          <p:nvPr/>
        </p:nvSpPr>
        <p:spPr bwMode="auto">
          <a:xfrm>
            <a:off x="317500" y="282575"/>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4103" name="文本框 1"/>
          <p:cNvSpPr>
            <a:spLocks noChangeArrowheads="1"/>
          </p:cNvSpPr>
          <p:nvPr/>
        </p:nvSpPr>
        <p:spPr bwMode="auto">
          <a:xfrm>
            <a:off x="601840" y="551030"/>
            <a:ext cx="177764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TW" altLang="en-US" sz="6000" b="1" dirty="0">
                <a:solidFill>
                  <a:srgbClr val="3D6869"/>
                </a:solidFill>
                <a:latin typeface="微軟正黑體" panose="020B0604030504040204" pitchFamily="34" charset="-120"/>
                <a:ea typeface="微軟正黑體" panose="020B0604030504040204" pitchFamily="34" charset="-120"/>
                <a:sym typeface="Broadway" panose="02020500000000000000" pitchFamily="18" charset="0"/>
              </a:rPr>
              <a:t>前言</a:t>
            </a:r>
            <a:endParaRPr lang="zh-CN" altLang="en-US" sz="6000" b="1" dirty="0">
              <a:solidFill>
                <a:srgbClr val="3D6869"/>
              </a:solidFill>
              <a:latin typeface="微軟正黑體" panose="020B0604030504040204" pitchFamily="34" charset="-120"/>
              <a:ea typeface="微軟正黑體" panose="020B0604030504040204" pitchFamily="34" charset="-120"/>
              <a:sym typeface="Broadway" panose="02020500000000000000" pitchFamily="18" charset="0"/>
            </a:endParaRPr>
          </a:p>
        </p:txBody>
      </p:sp>
      <p:sp>
        <p:nvSpPr>
          <p:cNvPr id="2" name="文字方塊 1">
            <a:extLst>
              <a:ext uri="{FF2B5EF4-FFF2-40B4-BE49-F238E27FC236}">
                <a16:creationId xmlns:a16="http://schemas.microsoft.com/office/drawing/2014/main" id="{974F0E7A-38AB-4D2D-96E8-F70900FE5FBC}"/>
              </a:ext>
            </a:extLst>
          </p:cNvPr>
          <p:cNvSpPr txBox="1"/>
          <p:nvPr/>
        </p:nvSpPr>
        <p:spPr>
          <a:xfrm>
            <a:off x="601840" y="1533610"/>
            <a:ext cx="9853127" cy="4265527"/>
          </a:xfrm>
          <a:prstGeom prst="rect">
            <a:avLst/>
          </a:prstGeom>
          <a:noFill/>
        </p:spPr>
        <p:txBody>
          <a:bodyPr wrap="square" rtlCol="0">
            <a:spAutoFit/>
          </a:bodyPr>
          <a:lstStyle/>
          <a:p>
            <a:pPr marL="720000" indent="720000" algn="just">
              <a:lnSpc>
                <a:spcPts val="4000"/>
              </a:lnSpc>
            </a:pPr>
            <a:r>
              <a:rPr lang="zh-TW" altLang="en-US" sz="3000" dirty="0">
                <a:latin typeface="標楷體" panose="03000509000000000000" pitchFamily="65" charset="-120"/>
                <a:ea typeface="標楷體" panose="03000509000000000000" pitchFamily="65" charset="-120"/>
              </a:rPr>
              <a:t>為避免公務員離職後憑藉與原任職機關之關係，利用公務資訊助其任職之營利事業從事不當競爭，或公務員在職期間兼任相關營利事業職務，致生利益衝突或利益輸送，爰有公務員離職後禁止從事特定職務，及在職期間應利益迴避之規定。</a:t>
            </a:r>
            <a:endParaRPr lang="en-US" altLang="zh-TW" sz="3000" dirty="0">
              <a:latin typeface="標楷體" panose="03000509000000000000" pitchFamily="65" charset="-120"/>
              <a:ea typeface="標楷體" panose="03000509000000000000" pitchFamily="65" charset="-120"/>
            </a:endParaRPr>
          </a:p>
          <a:p>
            <a:pPr marL="720000" indent="720000" algn="just">
              <a:lnSpc>
                <a:spcPts val="4300"/>
              </a:lnSpc>
            </a:pPr>
            <a:r>
              <a:rPr lang="zh-TW" altLang="en-US" sz="3000" dirty="0">
                <a:latin typeface="標楷體" panose="03000509000000000000" pitchFamily="65" charset="-120"/>
                <a:ea typeface="標楷體" panose="03000509000000000000" pitchFamily="65" charset="-120"/>
                <a:sym typeface="Franklin Gothic Book" pitchFamily="34" charset="0"/>
              </a:rPr>
              <a:t>期透過本次宣導，提升法遵意識，確實遵守</a:t>
            </a:r>
            <a:r>
              <a:rPr lang="zh-TW" altLang="en-US" sz="3000" dirty="0">
                <a:latin typeface="標楷體" panose="03000509000000000000" pitchFamily="65" charset="-120"/>
                <a:ea typeface="標楷體" panose="03000509000000000000" pitchFamily="65" charset="-120"/>
              </a:rPr>
              <a:t>公職人員利益衝突迴避法及本公司工作人員利益衝突迴避要點等相關規範。</a:t>
            </a:r>
            <a:endParaRPr lang="zh-CN" altLang="en-US" sz="3000" dirty="0">
              <a:latin typeface="標楷體" panose="03000509000000000000" pitchFamily="65" charset="-120"/>
              <a:ea typeface="標楷體" panose="03000509000000000000" pitchFamily="65" charset="-120"/>
            </a:endParaRPr>
          </a:p>
        </p:txBody>
      </p:sp>
      <p:grpSp>
        <p:nvGrpSpPr>
          <p:cNvPr id="33" name="组合 6">
            <a:extLst>
              <a:ext uri="{FF2B5EF4-FFF2-40B4-BE49-F238E27FC236}">
                <a16:creationId xmlns:a16="http://schemas.microsoft.com/office/drawing/2014/main" id="{16E576F1-D6D6-4669-9F97-3F141AAD9EEA}"/>
              </a:ext>
            </a:extLst>
          </p:cNvPr>
          <p:cNvGrpSpPr>
            <a:grpSpLocks/>
          </p:cNvGrpSpPr>
          <p:nvPr/>
        </p:nvGrpSpPr>
        <p:grpSpPr bwMode="auto">
          <a:xfrm>
            <a:off x="10659826" y="672220"/>
            <a:ext cx="773282" cy="773282"/>
            <a:chOff x="0" y="0"/>
            <a:chExt cx="1141228" cy="1141228"/>
          </a:xfrm>
        </p:grpSpPr>
        <p:sp>
          <p:nvSpPr>
            <p:cNvPr id="34" name="椭圆 7">
              <a:extLst>
                <a:ext uri="{FF2B5EF4-FFF2-40B4-BE49-F238E27FC236}">
                  <a16:creationId xmlns:a16="http://schemas.microsoft.com/office/drawing/2014/main" id="{9F4A3C7D-5CDB-4033-B843-0DE704C93BBC}"/>
                </a:ext>
              </a:extLst>
            </p:cNvPr>
            <p:cNvSpPr>
              <a:spLocks noChangeArrowheads="1"/>
            </p:cNvSpPr>
            <p:nvPr/>
          </p:nvSpPr>
          <p:spPr bwMode="auto">
            <a:xfrm>
              <a:off x="0" y="0"/>
              <a:ext cx="1141228" cy="1141228"/>
            </a:xfrm>
            <a:prstGeom prst="ellipse">
              <a:avLst/>
            </a:prstGeom>
            <a:solidFill>
              <a:srgbClr val="FF4664"/>
            </a:solidFill>
            <a:ln w="12700">
              <a:solidFill>
                <a:schemeClr val="bg1"/>
              </a:solidFill>
              <a:bevel/>
              <a:headEnd/>
              <a:tailEnd/>
            </a:ln>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latin typeface="宋体" panose="02010600030101010101" pitchFamily="2" charset="-122"/>
                <a:sym typeface="宋体" panose="02010600030101010101" pitchFamily="2" charset="-122"/>
              </a:endParaRPr>
            </a:p>
          </p:txBody>
        </p:sp>
        <p:sp>
          <p:nvSpPr>
            <p:cNvPr id="35" name="Freeform 5">
              <a:extLst>
                <a:ext uri="{FF2B5EF4-FFF2-40B4-BE49-F238E27FC236}">
                  <a16:creationId xmlns:a16="http://schemas.microsoft.com/office/drawing/2014/main" id="{B6A6CB48-B273-4C42-9732-6D5F3D0BA0F5}"/>
                </a:ext>
              </a:extLst>
            </p:cNvPr>
            <p:cNvSpPr>
              <a:spLocks noEditPoints="1" noChangeArrowheads="1"/>
            </p:cNvSpPr>
            <p:nvPr/>
          </p:nvSpPr>
          <p:spPr bwMode="auto">
            <a:xfrm>
              <a:off x="276183" y="276183"/>
              <a:ext cx="588861" cy="588861"/>
            </a:xfrm>
            <a:custGeom>
              <a:avLst/>
              <a:gdLst>
                <a:gd name="T0" fmla="*/ 580159 w 203"/>
                <a:gd name="T1" fmla="*/ 5773 h 204"/>
                <a:gd name="T2" fmla="*/ 464127 w 203"/>
                <a:gd name="T3" fmla="*/ 72164 h 204"/>
                <a:gd name="T4" fmla="*/ 287179 w 203"/>
                <a:gd name="T5" fmla="*/ 216493 h 204"/>
                <a:gd name="T6" fmla="*/ 243667 w 203"/>
                <a:gd name="T7" fmla="*/ 230926 h 204"/>
                <a:gd name="T8" fmla="*/ 220460 w 203"/>
                <a:gd name="T9" fmla="*/ 274224 h 204"/>
                <a:gd name="T10" fmla="*/ 197254 w 203"/>
                <a:gd name="T11" fmla="*/ 294431 h 204"/>
                <a:gd name="T12" fmla="*/ 290079 w 203"/>
                <a:gd name="T13" fmla="*/ 386801 h 204"/>
                <a:gd name="T14" fmla="*/ 310385 w 203"/>
                <a:gd name="T15" fmla="*/ 360822 h 204"/>
                <a:gd name="T16" fmla="*/ 353897 w 203"/>
                <a:gd name="T17" fmla="*/ 340616 h 204"/>
                <a:gd name="T18" fmla="*/ 362599 w 203"/>
                <a:gd name="T19" fmla="*/ 300204 h 204"/>
                <a:gd name="T20" fmla="*/ 501837 w 203"/>
                <a:gd name="T21" fmla="*/ 135669 h 204"/>
                <a:gd name="T22" fmla="*/ 580159 w 203"/>
                <a:gd name="T23" fmla="*/ 5773 h 204"/>
                <a:gd name="T24" fmla="*/ 95726 w 203"/>
                <a:gd name="T25" fmla="*/ 407007 h 204"/>
                <a:gd name="T26" fmla="*/ 0 w 203"/>
                <a:gd name="T27" fmla="*/ 482058 h 204"/>
                <a:gd name="T28" fmla="*/ 275575 w 203"/>
                <a:gd name="T29" fmla="*/ 401234 h 204"/>
                <a:gd name="T30" fmla="*/ 188552 w 203"/>
                <a:gd name="T31" fmla="*/ 314637 h 204"/>
                <a:gd name="T32" fmla="*/ 95726 w 203"/>
                <a:gd name="T33" fmla="*/ 407007 h 2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3"/>
                <a:gd name="T52" fmla="*/ 0 h 204"/>
                <a:gd name="T53" fmla="*/ 203 w 203"/>
                <a:gd name="T54" fmla="*/ 204 h 2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3" h="204">
                  <a:moveTo>
                    <a:pt x="200" y="2"/>
                  </a:moveTo>
                  <a:cubicBezTo>
                    <a:pt x="200" y="2"/>
                    <a:pt x="195" y="0"/>
                    <a:pt x="160" y="25"/>
                  </a:cubicBezTo>
                  <a:cubicBezTo>
                    <a:pt x="160" y="25"/>
                    <a:pt x="124" y="54"/>
                    <a:pt x="99" y="75"/>
                  </a:cubicBezTo>
                  <a:cubicBezTo>
                    <a:pt x="89" y="72"/>
                    <a:pt x="84" y="80"/>
                    <a:pt x="84" y="80"/>
                  </a:cubicBezTo>
                  <a:cubicBezTo>
                    <a:pt x="74" y="88"/>
                    <a:pt x="78" y="94"/>
                    <a:pt x="76" y="95"/>
                  </a:cubicBezTo>
                  <a:cubicBezTo>
                    <a:pt x="71" y="99"/>
                    <a:pt x="68" y="102"/>
                    <a:pt x="68" y="102"/>
                  </a:cubicBezTo>
                  <a:cubicBezTo>
                    <a:pt x="100" y="134"/>
                    <a:pt x="100" y="134"/>
                    <a:pt x="100" y="134"/>
                  </a:cubicBezTo>
                  <a:cubicBezTo>
                    <a:pt x="100" y="134"/>
                    <a:pt x="102" y="132"/>
                    <a:pt x="107" y="125"/>
                  </a:cubicBezTo>
                  <a:cubicBezTo>
                    <a:pt x="115" y="125"/>
                    <a:pt x="122" y="118"/>
                    <a:pt x="122" y="118"/>
                  </a:cubicBezTo>
                  <a:cubicBezTo>
                    <a:pt x="122" y="118"/>
                    <a:pt x="128" y="107"/>
                    <a:pt x="125" y="104"/>
                  </a:cubicBezTo>
                  <a:cubicBezTo>
                    <a:pt x="146" y="79"/>
                    <a:pt x="173" y="47"/>
                    <a:pt x="173" y="47"/>
                  </a:cubicBezTo>
                  <a:cubicBezTo>
                    <a:pt x="184" y="33"/>
                    <a:pt x="203" y="2"/>
                    <a:pt x="200" y="2"/>
                  </a:cubicBezTo>
                  <a:close/>
                  <a:moveTo>
                    <a:pt x="33" y="141"/>
                  </a:moveTo>
                  <a:cubicBezTo>
                    <a:pt x="33" y="171"/>
                    <a:pt x="0" y="167"/>
                    <a:pt x="0" y="167"/>
                  </a:cubicBezTo>
                  <a:cubicBezTo>
                    <a:pt x="0" y="167"/>
                    <a:pt x="67" y="204"/>
                    <a:pt x="95" y="139"/>
                  </a:cubicBezTo>
                  <a:cubicBezTo>
                    <a:pt x="65" y="109"/>
                    <a:pt x="65" y="109"/>
                    <a:pt x="65" y="109"/>
                  </a:cubicBezTo>
                  <a:cubicBezTo>
                    <a:pt x="65" y="109"/>
                    <a:pt x="33" y="111"/>
                    <a:pt x="33" y="141"/>
                  </a:cubicBezTo>
                  <a:close/>
                </a:path>
              </a:pathLst>
            </a:custGeom>
            <a:solidFill>
              <a:schemeClr val="bg1"/>
            </a:solidFill>
            <a:ln w="9525" cmpd="sng">
              <a:solidFill>
                <a:schemeClr val="bg1"/>
              </a:solidFill>
              <a:bevel/>
              <a:headEnd/>
              <a:tailEnd/>
            </a:ln>
          </p:spPr>
          <p:txBody>
            <a:bodyPr/>
            <a:lstStyle/>
            <a:p>
              <a:endParaRPr lang="zh-CN" altLang="en-US"/>
            </a:p>
          </p:txBody>
        </p:sp>
      </p:grpSp>
      <p:sp>
        <p:nvSpPr>
          <p:cNvPr id="12" name="矩形 11">
            <a:extLst>
              <a:ext uri="{FF2B5EF4-FFF2-40B4-BE49-F238E27FC236}">
                <a16:creationId xmlns:a16="http://schemas.microsoft.com/office/drawing/2014/main" id="{78A26E88-DC15-4EEC-9BAF-1D6A7E9FF140}"/>
              </a:ext>
            </a:extLst>
          </p:cNvPr>
          <p:cNvSpPr/>
          <p:nvPr/>
        </p:nvSpPr>
        <p:spPr>
          <a:xfrm>
            <a:off x="11343439" y="6085096"/>
            <a:ext cx="404928" cy="421078"/>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altLang="zh-TW" sz="2400" b="1" dirty="0"/>
              <a:t>2</a:t>
            </a:r>
            <a:endParaRPr lang="zh-TW" altLang="en-US" sz="2400" b="1" dirty="0"/>
          </a:p>
        </p:txBody>
      </p:sp>
    </p:spTree>
    <p:extLst>
      <p:ext uri="{BB962C8B-B14F-4D97-AF65-F5344CB8AC3E}">
        <p14:creationId xmlns:p14="http://schemas.microsoft.com/office/powerpoint/2010/main" val="142090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099"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0" name="矩形 3"/>
          <p:cNvSpPr>
            <a:spLocks noChangeArrowheads="1"/>
          </p:cNvSpPr>
          <p:nvPr/>
        </p:nvSpPr>
        <p:spPr bwMode="auto">
          <a:xfrm>
            <a:off x="0" y="0"/>
            <a:ext cx="12192000" cy="2117725"/>
          </a:xfrm>
          <a:prstGeom prst="rect">
            <a:avLst/>
          </a:prstGeom>
          <a:solidFill>
            <a:srgbClr val="FF4664"/>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1" name="矩形 4"/>
          <p:cNvSpPr>
            <a:spLocks noChangeArrowheads="1"/>
          </p:cNvSpPr>
          <p:nvPr/>
        </p:nvSpPr>
        <p:spPr bwMode="auto">
          <a:xfrm>
            <a:off x="0" y="4740275"/>
            <a:ext cx="12192000" cy="2117725"/>
          </a:xfrm>
          <a:prstGeom prst="rect">
            <a:avLst/>
          </a:prstGeom>
          <a:solidFill>
            <a:srgbClr val="FFA146"/>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2" name="矩形 10"/>
          <p:cNvSpPr>
            <a:spLocks noChangeArrowheads="1"/>
          </p:cNvSpPr>
          <p:nvPr/>
        </p:nvSpPr>
        <p:spPr bwMode="auto">
          <a:xfrm>
            <a:off x="317500" y="198656"/>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3" name="文本框 4">
            <a:extLst>
              <a:ext uri="{FF2B5EF4-FFF2-40B4-BE49-F238E27FC236}">
                <a16:creationId xmlns:a16="http://schemas.microsoft.com/office/drawing/2014/main" id="{D8E9A94D-44CD-4583-B6A5-6C024E1C4AEE}"/>
              </a:ext>
            </a:extLst>
          </p:cNvPr>
          <p:cNvSpPr>
            <a:spLocks noChangeArrowheads="1"/>
          </p:cNvSpPr>
          <p:nvPr/>
        </p:nvSpPr>
        <p:spPr bwMode="auto">
          <a:xfrm>
            <a:off x="748684" y="413887"/>
            <a:ext cx="2047436" cy="769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TW" altLang="en-US" sz="4800" b="1" i="0" u="none" strike="noStrike" kern="1200" cap="none" spc="0" normalizeH="0" baseline="0" noProof="0" dirty="0">
                <a:ln>
                  <a:noFill/>
                </a:ln>
                <a:solidFill>
                  <a:srgbClr val="427172"/>
                </a:solidFill>
                <a:effectLst/>
                <a:uLnTx/>
                <a:uFillTx/>
                <a:latin typeface="微軟正黑體" panose="020B0604030504040204" pitchFamily="34" charset="-120"/>
                <a:ea typeface="微軟正黑體" panose="020B0604030504040204" pitchFamily="34" charset="-120"/>
                <a:cs typeface="+mn-cs"/>
                <a:sym typeface="Microsoft New Tai Lue" panose="020B0502040204020203" pitchFamily="34" charset="0"/>
              </a:rPr>
              <a:t>案例三</a:t>
            </a:r>
            <a:endParaRPr kumimoji="0" lang="en-US" altLang="zh-TW" sz="4800" b="1" i="0" u="none" strike="noStrike" kern="1200" cap="none" spc="0" normalizeH="0" baseline="0" noProof="0" dirty="0">
              <a:ln>
                <a:noFill/>
              </a:ln>
              <a:solidFill>
                <a:srgbClr val="427172"/>
              </a:solidFill>
              <a:effectLst/>
              <a:uLnTx/>
              <a:uFillTx/>
              <a:latin typeface="微軟正黑體" panose="020B0604030504040204" pitchFamily="34" charset="-120"/>
              <a:ea typeface="微軟正黑體" panose="020B0604030504040204" pitchFamily="34" charset="-120"/>
              <a:cs typeface="+mn-cs"/>
              <a:sym typeface="Microsoft New Tai Lue" panose="020B0502040204020203" pitchFamily="34" charset="0"/>
            </a:endParaRPr>
          </a:p>
        </p:txBody>
      </p:sp>
      <p:sp>
        <p:nvSpPr>
          <p:cNvPr id="16" name="文字方塊 4">
            <a:extLst>
              <a:ext uri="{FF2B5EF4-FFF2-40B4-BE49-F238E27FC236}">
                <a16:creationId xmlns:a16="http://schemas.microsoft.com/office/drawing/2014/main" id="{2809BCA2-D970-4A29-8760-B11D5F1AD9EE}"/>
              </a:ext>
            </a:extLst>
          </p:cNvPr>
          <p:cNvSpPr txBox="1"/>
          <p:nvPr/>
        </p:nvSpPr>
        <p:spPr>
          <a:xfrm>
            <a:off x="748684" y="1302437"/>
            <a:ext cx="1761880" cy="656813"/>
          </a:xfrm>
          <a:prstGeom prst="roundRect">
            <a:avLst/>
          </a:prstGeom>
          <a:solidFill>
            <a:srgbClr val="7030A0"/>
          </a:solidFill>
          <a:ln w="63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R="0" lvl="0" indent="0" algn="ctr" fontAlgn="auto">
              <a:lnSpc>
                <a:spcPts val="3600"/>
              </a:lnSpc>
              <a:spcBef>
                <a:spcPts val="0"/>
              </a:spcBef>
              <a:spcAft>
                <a:spcPts val="0"/>
              </a:spcAft>
              <a:buClrTx/>
              <a:buSzTx/>
              <a:buFontTx/>
              <a:buNone/>
              <a:tabLst/>
              <a:defRPr kumimoji="0" sz="3200" b="1" i="0" u="none" strike="noStrike" kern="100" cap="none" spc="0" normalizeH="0" baseline="0">
                <a:ln>
                  <a:noFill/>
                </a:ln>
                <a:solidFill>
                  <a:prstClr val="white"/>
                </a:solidFill>
                <a:effectLst/>
                <a:uLnTx/>
                <a:uFillTx/>
                <a:latin typeface="標楷體" panose="03000509000000000000" pitchFamily="65" charset="-120"/>
                <a:ea typeface="標楷體" panose="03000509000000000000" pitchFamily="65" charset="-120"/>
                <a:cs typeface="Times New Roman" panose="02020603050405020304" pitchFamily="18" charset="0"/>
              </a:defRPr>
            </a:lvl1pPr>
          </a:lstStyle>
          <a:p>
            <a:pPr marL="0" marR="0" lvl="0" indent="0" algn="ctr" defTabSz="457200" rtl="0" eaLnBrk="1" fontAlgn="auto" latinLnBrk="0" hangingPunct="1">
              <a:lnSpc>
                <a:spcPts val="3200"/>
              </a:lnSpc>
              <a:spcBef>
                <a:spcPts val="0"/>
              </a:spcBef>
              <a:spcAft>
                <a:spcPts val="0"/>
              </a:spcAft>
              <a:buClrTx/>
              <a:buSzTx/>
              <a:buFontTx/>
              <a:buNone/>
              <a:tabLst/>
              <a:defRPr/>
            </a:pPr>
            <a:r>
              <a:rPr lang="zh-TW" altLang="en-US" sz="2800" dirty="0"/>
              <a:t>策進作為</a:t>
            </a:r>
            <a:endParaRPr kumimoji="0" lang="zh-TW" altLang="en-US" sz="2800" b="1" i="0" u="none" strike="noStrike" kern="1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Times New Roman" panose="02020603050405020304" pitchFamily="18" charset="0"/>
            </a:endParaRPr>
          </a:p>
        </p:txBody>
      </p:sp>
      <p:sp>
        <p:nvSpPr>
          <p:cNvPr id="17" name="文字方塊 16">
            <a:extLst>
              <a:ext uri="{FF2B5EF4-FFF2-40B4-BE49-F238E27FC236}">
                <a16:creationId xmlns:a16="http://schemas.microsoft.com/office/drawing/2014/main" id="{17510D78-90D2-4F69-8526-8BF1D4F7D621}"/>
              </a:ext>
            </a:extLst>
          </p:cNvPr>
          <p:cNvSpPr txBox="1"/>
          <p:nvPr/>
        </p:nvSpPr>
        <p:spPr>
          <a:xfrm>
            <a:off x="748683" y="1816083"/>
            <a:ext cx="10830607" cy="4218477"/>
          </a:xfrm>
          <a:prstGeom prst="foldedCorner">
            <a:avLst/>
          </a:prstGeom>
          <a:solidFill>
            <a:srgbClr val="DCBEDD"/>
          </a:solidFill>
          <a:ln w="9525">
            <a:noFill/>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514350" marR="0" lvl="0" indent="-514350" algn="just" fontAlgn="auto">
              <a:lnSpc>
                <a:spcPts val="5000"/>
              </a:lnSpc>
              <a:spcBef>
                <a:spcPts val="0"/>
              </a:spcBef>
              <a:spcAft>
                <a:spcPts val="0"/>
              </a:spcAft>
              <a:buClrTx/>
              <a:buSzTx/>
              <a:buFont typeface="+mj-lt"/>
              <a:buAutoNum type="arabicPeriod"/>
              <a:tabLst>
                <a:tab pos="457200" algn="l"/>
              </a:tabLst>
              <a:defRPr kumimoji="0" sz="3400" b="0" i="0" u="none" strike="noStrike" cap="none" spc="0" normalizeH="0" baseline="0">
                <a:ln>
                  <a:noFill/>
                </a:ln>
                <a:solidFill>
                  <a:prstClr val="black"/>
                </a:solidFill>
                <a:effectLst/>
                <a:uLnTx/>
                <a:uFillTx/>
                <a:latin typeface="標楷體" panose="03000509000000000000" pitchFamily="65" charset="-120"/>
                <a:ea typeface="標楷體" panose="03000509000000000000" pitchFamily="65" charset="-120"/>
              </a:defRPr>
            </a:lvl1pPr>
          </a:lstStyle>
          <a:p>
            <a:pPr marL="360000" indent="-360000" algn="l" eaLnBrk="1" hangingPunct="1">
              <a:lnSpc>
                <a:spcPts val="3600"/>
              </a:lnSpc>
              <a:spcBef>
                <a:spcPts val="600"/>
              </a:spcBef>
              <a:spcAft>
                <a:spcPts val="600"/>
              </a:spcAft>
              <a:buFont typeface="Arial" panose="020B0604020202020204" pitchFamily="34" charset="0"/>
              <a:buChar char="•"/>
            </a:pPr>
            <a:r>
              <a:rPr lang="zh-TW" altLang="en-US" sz="3200" dirty="0"/>
              <a:t>為增益各單位對於利衝法第</a:t>
            </a:r>
            <a:r>
              <a:rPr lang="en-US" altLang="zh-TW" sz="3200" dirty="0"/>
              <a:t>14</a:t>
            </a:r>
            <a:r>
              <a:rPr lang="zh-TW" altLang="en-US" sz="3200" dirty="0"/>
              <a:t>條相關規定之認識，特編撰「</a:t>
            </a:r>
            <a:r>
              <a:rPr lang="zh-TW" altLang="en-US" sz="3200" b="1" dirty="0">
                <a:effectLst>
                  <a:outerShdw blurRad="38100" dist="38100" dir="2700000" algn="tl">
                    <a:srgbClr val="000000">
                      <a:alpha val="43137"/>
                    </a:srgbClr>
                  </a:outerShdw>
                </a:effectLst>
                <a:highlight>
                  <a:srgbClr val="FFFF00"/>
                </a:highlight>
              </a:rPr>
              <a:t>本公司辦理補助或交易行為適用公職人員利益衝突迴避法規範指引</a:t>
            </a:r>
            <a:r>
              <a:rPr lang="zh-TW" altLang="en-US" sz="3200" dirty="0"/>
              <a:t>」，避免公職人員因不諳法規而有違法之虞。</a:t>
            </a:r>
            <a:endParaRPr lang="en-US" altLang="zh-TW" sz="3200" dirty="0"/>
          </a:p>
          <a:p>
            <a:pPr marL="457200" indent="-457200" algn="l" eaLnBrk="1" hangingPunct="1">
              <a:lnSpc>
                <a:spcPts val="3600"/>
              </a:lnSpc>
              <a:spcBef>
                <a:spcPts val="600"/>
              </a:spcBef>
              <a:buFont typeface="Wingdings" panose="05000000000000000000" pitchFamily="2" charset="2"/>
              <a:buChar char="ü"/>
            </a:pPr>
            <a:r>
              <a:rPr lang="zh-TW" altLang="en-US" sz="3200" dirty="0"/>
              <a:t>總公司部分：印製本指引予利衝法適用對象，並製成簽收表，由本人或秘書簽收。</a:t>
            </a:r>
            <a:endParaRPr lang="en-US" altLang="zh-TW" sz="3200" dirty="0"/>
          </a:p>
          <a:p>
            <a:pPr marL="457200" indent="-457200" algn="l" eaLnBrk="1" hangingPunct="1">
              <a:lnSpc>
                <a:spcPts val="3600"/>
              </a:lnSpc>
              <a:spcBef>
                <a:spcPts val="600"/>
              </a:spcBef>
              <a:buFont typeface="Wingdings" panose="05000000000000000000" pitchFamily="2" charset="2"/>
              <a:buChar char="ü"/>
            </a:pPr>
            <a:r>
              <a:rPr lang="zh-TW" altLang="en-US" sz="3200" dirty="0"/>
              <a:t>各單位部分：發函所屬政風自行印製前述資料予單位利衝法適用對象，並請俟機個別宣導，協助單位內公職人員瞭解利衝法相關規範。</a:t>
            </a:r>
          </a:p>
          <a:p>
            <a:pPr marL="0" indent="0" algn="l" eaLnBrk="1" hangingPunct="1">
              <a:lnSpc>
                <a:spcPts val="2800"/>
              </a:lnSpc>
              <a:spcBef>
                <a:spcPts val="600"/>
              </a:spcBef>
              <a:buNone/>
            </a:pPr>
            <a:endParaRPr lang="en-US" altLang="zh-TW" sz="2400" dirty="0"/>
          </a:p>
          <a:p>
            <a:pPr marL="0" indent="0" eaLnBrk="1" hangingPunct="1">
              <a:lnSpc>
                <a:spcPts val="3200"/>
              </a:lnSpc>
              <a:spcBef>
                <a:spcPts val="600"/>
              </a:spcBef>
              <a:buNone/>
            </a:pPr>
            <a:endParaRPr lang="en-US" altLang="zh-TW" sz="2800" dirty="0"/>
          </a:p>
          <a:p>
            <a:pPr marL="360000" indent="-360000" eaLnBrk="1" hangingPunct="1">
              <a:lnSpc>
                <a:spcPts val="3200"/>
              </a:lnSpc>
              <a:spcBef>
                <a:spcPts val="600"/>
              </a:spcBef>
              <a:buFont typeface="Arial" panose="020B0604020202020204" pitchFamily="34" charset="0"/>
              <a:buChar char="•"/>
            </a:pPr>
            <a:endParaRPr lang="en-US" altLang="zh-TW" sz="2800" dirty="0"/>
          </a:p>
        </p:txBody>
      </p:sp>
      <p:sp>
        <p:nvSpPr>
          <p:cNvPr id="12" name="文本框 1">
            <a:extLst>
              <a:ext uri="{FF2B5EF4-FFF2-40B4-BE49-F238E27FC236}">
                <a16:creationId xmlns:a16="http://schemas.microsoft.com/office/drawing/2014/main" id="{42925A8A-BE5E-4120-ACC7-932D81CC0A55}"/>
              </a:ext>
            </a:extLst>
          </p:cNvPr>
          <p:cNvSpPr>
            <a:spLocks noChangeArrowheads="1"/>
          </p:cNvSpPr>
          <p:nvPr/>
        </p:nvSpPr>
        <p:spPr bwMode="auto">
          <a:xfrm>
            <a:off x="2796120" y="395942"/>
            <a:ext cx="74862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TW" altLang="en-US" sz="4800" b="1" dirty="0">
                <a:solidFill>
                  <a:srgbClr val="427172"/>
                </a:solidFill>
                <a:latin typeface="微軟正黑體" panose="020B0604030504040204" pitchFamily="34" charset="-120"/>
                <a:ea typeface="微軟正黑體" panose="020B0604030504040204" pitchFamily="34" charset="-120"/>
                <a:sym typeface="微软雅黑" panose="020B0503020204020204" pitchFamily="34" charset="-122"/>
              </a:rPr>
              <a:t>關係人交易、補助之限制</a:t>
            </a:r>
            <a:endParaRPr lang="zh-CN" altLang="en-US" sz="4800" b="1" dirty="0">
              <a:solidFill>
                <a:srgbClr val="427172"/>
              </a:solidFill>
              <a:latin typeface="微軟正黑體" panose="020B0604030504040204" pitchFamily="34" charset="-120"/>
              <a:ea typeface="微軟正黑體" panose="020B0604030504040204" pitchFamily="34" charset="-120"/>
              <a:sym typeface="宋体" panose="02010600030101010101" pitchFamily="2" charset="-122"/>
            </a:endParaRPr>
          </a:p>
        </p:txBody>
      </p:sp>
      <p:pic>
        <p:nvPicPr>
          <p:cNvPr id="13" name="Picture 2" descr="D:\法規\陽光法案\利益衝突\利衝宣導資料\圖例\case-study.png">
            <a:extLst>
              <a:ext uri="{FF2B5EF4-FFF2-40B4-BE49-F238E27FC236}">
                <a16:creationId xmlns:a16="http://schemas.microsoft.com/office/drawing/2014/main" id="{289D8D42-82B0-4278-8D63-D899FA9FA60A}"/>
              </a:ext>
            </a:extLst>
          </p:cNvPr>
          <p:cNvPicPr>
            <a:picLocks noChangeAspect="1" noChangeArrowheads="1"/>
          </p:cNvPicPr>
          <p:nvPr/>
        </p:nvPicPr>
        <p:blipFill>
          <a:blip r:embed="rId2" cstate="print"/>
          <a:srcRect/>
          <a:stretch>
            <a:fillRect/>
          </a:stretch>
        </p:blipFill>
        <p:spPr bwMode="auto">
          <a:xfrm>
            <a:off x="10511264" y="478907"/>
            <a:ext cx="990977" cy="990977"/>
          </a:xfrm>
          <a:prstGeom prst="rect">
            <a:avLst/>
          </a:prstGeom>
          <a:noFill/>
        </p:spPr>
      </p:pic>
      <p:sp>
        <p:nvSpPr>
          <p:cNvPr id="14" name="矩形 13">
            <a:extLst>
              <a:ext uri="{FF2B5EF4-FFF2-40B4-BE49-F238E27FC236}">
                <a16:creationId xmlns:a16="http://schemas.microsoft.com/office/drawing/2014/main" id="{3C8F1621-27F6-4888-9D8B-EE7BF4BF1B37}"/>
              </a:ext>
            </a:extLst>
          </p:cNvPr>
          <p:cNvSpPr/>
          <p:nvPr/>
        </p:nvSpPr>
        <p:spPr>
          <a:xfrm>
            <a:off x="11278116" y="5913135"/>
            <a:ext cx="503423" cy="523501"/>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altLang="zh-TW" sz="2400" b="1" dirty="0"/>
              <a:t>20</a:t>
            </a:r>
            <a:endParaRPr lang="zh-TW" altLang="en-US" sz="2400" b="1" dirty="0"/>
          </a:p>
        </p:txBody>
      </p:sp>
    </p:spTree>
    <p:extLst>
      <p:ext uri="{BB962C8B-B14F-4D97-AF65-F5344CB8AC3E}">
        <p14:creationId xmlns:p14="http://schemas.microsoft.com/office/powerpoint/2010/main" val="2405918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图片 2"/>
          <p:cNvPicPr>
            <a:picLocks noChangeAspect="1" noChangeArrowheads="1"/>
          </p:cNvPicPr>
          <p:nvPr/>
        </p:nvPicPr>
        <p:blipFill>
          <a:blip r:embed="rId2">
            <a:extLst>
              <a:ext uri="{28A0092B-C50C-407E-A947-70E740481C1C}">
                <a14:useLocalDpi xmlns:a14="http://schemas.microsoft.com/office/drawing/2010/main" val="0"/>
              </a:ext>
            </a:extLst>
          </a:blip>
          <a:srcRect b="737"/>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文本框 4"/>
          <p:cNvSpPr>
            <a:spLocks noChangeArrowheads="1"/>
          </p:cNvSpPr>
          <p:nvPr/>
        </p:nvSpPr>
        <p:spPr bwMode="auto">
          <a:xfrm>
            <a:off x="1700276" y="835506"/>
            <a:ext cx="8080310" cy="2885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1219170">
              <a:lnSpc>
                <a:spcPct val="115000"/>
              </a:lnSpc>
              <a:buClr>
                <a:schemeClr val="lt2"/>
              </a:buClr>
              <a:buSzPts val="1400"/>
              <a:defRPr/>
            </a:pPr>
            <a:r>
              <a:rPr lang="zh-TW" altLang="en-US" sz="5400" b="1" dirty="0">
                <a:solidFill>
                  <a:srgbClr val="22F2CC"/>
                </a:solidFill>
                <a:latin typeface="微软雅黑" panose="020B0503020204020204" pitchFamily="34" charset="-122"/>
                <a:ea typeface="微软雅黑" panose="020B0503020204020204" pitchFamily="34" charset="-122"/>
                <a:sym typeface="Montserrat"/>
              </a:rPr>
              <a:t>謝謝聆聽！</a:t>
            </a:r>
          </a:p>
          <a:p>
            <a:pPr algn="ctr" defTabSz="1219170">
              <a:lnSpc>
                <a:spcPct val="115000"/>
              </a:lnSpc>
              <a:buClr>
                <a:schemeClr val="lt2"/>
              </a:buClr>
              <a:buSzPts val="1400"/>
              <a:defRPr/>
            </a:pPr>
            <a:r>
              <a:rPr lang="zh-TW" altLang="en-US" sz="5400" b="1" dirty="0">
                <a:solidFill>
                  <a:srgbClr val="FFA146"/>
                </a:solidFill>
                <a:latin typeface="微软雅黑" panose="020B0503020204020204" pitchFamily="34" charset="-122"/>
                <a:ea typeface="微软雅黑" panose="020B0503020204020204" pitchFamily="34" charset="-122"/>
                <a:sym typeface="Montserrat"/>
              </a:rPr>
              <a:t>如有任何問題，</a:t>
            </a:r>
          </a:p>
          <a:p>
            <a:pPr algn="ctr" defTabSz="1219170">
              <a:lnSpc>
                <a:spcPct val="115000"/>
              </a:lnSpc>
              <a:buClr>
                <a:schemeClr val="lt2"/>
              </a:buClr>
              <a:buSzPts val="1400"/>
              <a:defRPr/>
            </a:pPr>
            <a:r>
              <a:rPr lang="zh-TW" altLang="en-US" sz="5400" b="1" dirty="0">
                <a:solidFill>
                  <a:srgbClr val="FFA146"/>
                </a:solidFill>
                <a:latin typeface="微软雅黑" panose="020B0503020204020204" pitchFamily="34" charset="-122"/>
                <a:ea typeface="微软雅黑" panose="020B0503020204020204" pitchFamily="34" charset="-122"/>
                <a:sym typeface="Montserrat"/>
              </a:rPr>
              <a:t>歡迎洽貴單位政風同仁。</a:t>
            </a:r>
            <a:endParaRPr lang="en-US" altLang="zh-TW" sz="5400" b="1" dirty="0">
              <a:solidFill>
                <a:srgbClr val="FFA146"/>
              </a:solidFill>
              <a:latin typeface="微软雅黑" panose="020B0503020204020204" pitchFamily="34" charset="-122"/>
              <a:ea typeface="微软雅黑" panose="020B0503020204020204" pitchFamily="34" charset="-122"/>
              <a:sym typeface="Montserrat"/>
            </a:endParaRPr>
          </a:p>
        </p:txBody>
      </p:sp>
      <p:sp>
        <p:nvSpPr>
          <p:cNvPr id="29702" name="KSO_Shape"/>
          <p:cNvSpPr>
            <a:spLocks noChangeArrowheads="1"/>
          </p:cNvSpPr>
          <p:nvPr/>
        </p:nvSpPr>
        <p:spPr bwMode="auto">
          <a:xfrm>
            <a:off x="6832600" y="5048250"/>
            <a:ext cx="1524000" cy="1612900"/>
          </a:xfrm>
          <a:custGeom>
            <a:avLst/>
            <a:gdLst>
              <a:gd name="T0" fmla="*/ 274568593 w 3476"/>
              <a:gd name="T1" fmla="*/ 197487333 h 3680"/>
              <a:gd name="T2" fmla="*/ 282719537 w 3476"/>
              <a:gd name="T3" fmla="*/ 243803860 h 3680"/>
              <a:gd name="T4" fmla="*/ 316826272 w 3476"/>
              <a:gd name="T5" fmla="*/ 288619251 h 3680"/>
              <a:gd name="T6" fmla="*/ 477706043 w 3476"/>
              <a:gd name="T7" fmla="*/ 166609940 h 3680"/>
              <a:gd name="T8" fmla="*/ 470841904 w 3476"/>
              <a:gd name="T9" fmla="*/ 451798272 h 3680"/>
              <a:gd name="T10" fmla="*/ 660036684 w 3476"/>
              <a:gd name="T11" fmla="*/ 652716524 h 3680"/>
              <a:gd name="T12" fmla="*/ 745624892 w 3476"/>
              <a:gd name="T13" fmla="*/ 652716524 h 3680"/>
              <a:gd name="T14" fmla="*/ 745624892 w 3476"/>
              <a:gd name="T15" fmla="*/ 789092479 h 3680"/>
              <a:gd name="T16" fmla="*/ 306958854 w 3476"/>
              <a:gd name="T17" fmla="*/ 789092479 h 3680"/>
              <a:gd name="T18" fmla="*/ 306958854 w 3476"/>
              <a:gd name="T19" fmla="*/ 652716524 h 3680"/>
              <a:gd name="T20" fmla="*/ 335917484 w 3476"/>
              <a:gd name="T21" fmla="*/ 652716524 h 3680"/>
              <a:gd name="T22" fmla="*/ 335917484 w 3476"/>
              <a:gd name="T23" fmla="*/ 534781539 h 3680"/>
              <a:gd name="T24" fmla="*/ 102962948 w 3476"/>
              <a:gd name="T25" fmla="*/ 450726220 h 3680"/>
              <a:gd name="T26" fmla="*/ 268347639 w 3476"/>
              <a:gd name="T27" fmla="*/ 325286429 h 3680"/>
              <a:gd name="T28" fmla="*/ 233812115 w 3476"/>
              <a:gd name="T29" fmla="*/ 279613308 h 3680"/>
              <a:gd name="T30" fmla="*/ 193056076 w 3476"/>
              <a:gd name="T31" fmla="*/ 259456879 h 3680"/>
              <a:gd name="T32" fmla="*/ 202923055 w 3476"/>
              <a:gd name="T33" fmla="*/ 187624099 h 3680"/>
              <a:gd name="T34" fmla="*/ 274568593 w 3476"/>
              <a:gd name="T35" fmla="*/ 197487333 h 3680"/>
              <a:gd name="T36" fmla="*/ 0 w 3476"/>
              <a:gd name="T37" fmla="*/ 182477721 h 3680"/>
              <a:gd name="T38" fmla="*/ 46547765 w 3476"/>
              <a:gd name="T39" fmla="*/ 195986635 h 3680"/>
              <a:gd name="T40" fmla="*/ 120552521 w 3476"/>
              <a:gd name="T41" fmla="*/ 84484403 h 3680"/>
              <a:gd name="T42" fmla="*/ 257837037 w 3476"/>
              <a:gd name="T43" fmla="*/ 49318362 h 3680"/>
              <a:gd name="T44" fmla="*/ 258265826 w 3476"/>
              <a:gd name="T45" fmla="*/ 857730 h 3680"/>
              <a:gd name="T46" fmla="*/ 93095969 w 3476"/>
              <a:gd name="T47" fmla="*/ 44601068 h 3680"/>
              <a:gd name="T48" fmla="*/ 0 w 3476"/>
              <a:gd name="T49" fmla="*/ 182477721 h 3680"/>
              <a:gd name="T50" fmla="*/ 95884415 w 3476"/>
              <a:gd name="T51" fmla="*/ 192770039 h 3680"/>
              <a:gd name="T52" fmla="*/ 142647014 w 3476"/>
              <a:gd name="T53" fmla="*/ 206278953 h 3680"/>
              <a:gd name="T54" fmla="*/ 178040555 w 3476"/>
              <a:gd name="T55" fmla="*/ 152672380 h 3680"/>
              <a:gd name="T56" fmla="*/ 245181173 w 3476"/>
              <a:gd name="T57" fmla="*/ 135732548 h 3680"/>
              <a:gd name="T58" fmla="*/ 245609962 w 3476"/>
              <a:gd name="T59" fmla="*/ 87057592 h 3680"/>
              <a:gd name="T60" fmla="*/ 150369169 w 3476"/>
              <a:gd name="T61" fmla="*/ 112788607 h 3680"/>
              <a:gd name="T62" fmla="*/ 95884415 w 3476"/>
              <a:gd name="T63" fmla="*/ 192770039 h 3680"/>
              <a:gd name="T64" fmla="*/ 542058214 w 3476"/>
              <a:gd name="T65" fmla="*/ 652716524 h 3680"/>
              <a:gd name="T66" fmla="*/ 422578105 w 3476"/>
              <a:gd name="T67" fmla="*/ 525775596 h 3680"/>
              <a:gd name="T68" fmla="*/ 421934482 w 3476"/>
              <a:gd name="T69" fmla="*/ 525990358 h 3680"/>
              <a:gd name="T70" fmla="*/ 421934482 w 3476"/>
              <a:gd name="T71" fmla="*/ 652716524 h 3680"/>
              <a:gd name="T72" fmla="*/ 542058214 w 3476"/>
              <a:gd name="T73" fmla="*/ 652716524 h 36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76"/>
              <a:gd name="T112" fmla="*/ 0 h 3680"/>
              <a:gd name="T113" fmla="*/ 3476 w 3476"/>
              <a:gd name="T114" fmla="*/ 3680 h 36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76" h="3680">
                <a:moveTo>
                  <a:pt x="1280" y="921"/>
                </a:moveTo>
                <a:cubicBezTo>
                  <a:pt x="1329" y="985"/>
                  <a:pt x="1340" y="1066"/>
                  <a:pt x="1318" y="1137"/>
                </a:cubicBezTo>
                <a:cubicBezTo>
                  <a:pt x="1477" y="1346"/>
                  <a:pt x="1477" y="1346"/>
                  <a:pt x="1477" y="1346"/>
                </a:cubicBezTo>
                <a:cubicBezTo>
                  <a:pt x="2227" y="777"/>
                  <a:pt x="2227" y="777"/>
                  <a:pt x="2227" y="777"/>
                </a:cubicBezTo>
                <a:cubicBezTo>
                  <a:pt x="2522" y="1184"/>
                  <a:pt x="2497" y="1730"/>
                  <a:pt x="2195" y="2107"/>
                </a:cubicBezTo>
                <a:cubicBezTo>
                  <a:pt x="3077" y="3044"/>
                  <a:pt x="3077" y="3044"/>
                  <a:pt x="3077" y="3044"/>
                </a:cubicBezTo>
                <a:cubicBezTo>
                  <a:pt x="3476" y="3044"/>
                  <a:pt x="3476" y="3044"/>
                  <a:pt x="3476" y="3044"/>
                </a:cubicBezTo>
                <a:cubicBezTo>
                  <a:pt x="3476" y="3680"/>
                  <a:pt x="3476" y="3680"/>
                  <a:pt x="3476" y="3680"/>
                </a:cubicBezTo>
                <a:cubicBezTo>
                  <a:pt x="1431" y="3680"/>
                  <a:pt x="1431" y="3680"/>
                  <a:pt x="1431" y="3680"/>
                </a:cubicBezTo>
                <a:cubicBezTo>
                  <a:pt x="1431" y="3044"/>
                  <a:pt x="1431" y="3044"/>
                  <a:pt x="1431" y="3044"/>
                </a:cubicBezTo>
                <a:cubicBezTo>
                  <a:pt x="1566" y="3044"/>
                  <a:pt x="1566" y="3044"/>
                  <a:pt x="1566" y="3044"/>
                </a:cubicBezTo>
                <a:cubicBezTo>
                  <a:pt x="1566" y="2494"/>
                  <a:pt x="1566" y="2494"/>
                  <a:pt x="1566" y="2494"/>
                </a:cubicBezTo>
                <a:cubicBezTo>
                  <a:pt x="1171" y="2577"/>
                  <a:pt x="746" y="2438"/>
                  <a:pt x="480" y="2102"/>
                </a:cubicBezTo>
                <a:cubicBezTo>
                  <a:pt x="1251" y="1517"/>
                  <a:pt x="1251" y="1517"/>
                  <a:pt x="1251" y="1517"/>
                </a:cubicBezTo>
                <a:cubicBezTo>
                  <a:pt x="1090" y="1304"/>
                  <a:pt x="1090" y="1304"/>
                  <a:pt x="1090" y="1304"/>
                </a:cubicBezTo>
                <a:cubicBezTo>
                  <a:pt x="1018" y="1304"/>
                  <a:pt x="947" y="1272"/>
                  <a:pt x="900" y="1210"/>
                </a:cubicBezTo>
                <a:cubicBezTo>
                  <a:pt x="820" y="1105"/>
                  <a:pt x="841" y="955"/>
                  <a:pt x="946" y="875"/>
                </a:cubicBezTo>
                <a:cubicBezTo>
                  <a:pt x="1051" y="796"/>
                  <a:pt x="1201" y="816"/>
                  <a:pt x="1280" y="921"/>
                </a:cubicBezTo>
                <a:close/>
                <a:moveTo>
                  <a:pt x="0" y="851"/>
                </a:moveTo>
                <a:cubicBezTo>
                  <a:pt x="217" y="914"/>
                  <a:pt x="217" y="914"/>
                  <a:pt x="217" y="914"/>
                </a:cubicBezTo>
                <a:cubicBezTo>
                  <a:pt x="286" y="678"/>
                  <a:pt x="401" y="506"/>
                  <a:pt x="562" y="394"/>
                </a:cubicBezTo>
                <a:cubicBezTo>
                  <a:pt x="726" y="281"/>
                  <a:pt x="940" y="227"/>
                  <a:pt x="1202" y="230"/>
                </a:cubicBezTo>
                <a:cubicBezTo>
                  <a:pt x="1204" y="4"/>
                  <a:pt x="1204" y="4"/>
                  <a:pt x="1204" y="4"/>
                </a:cubicBezTo>
                <a:cubicBezTo>
                  <a:pt x="894" y="0"/>
                  <a:pt x="636" y="68"/>
                  <a:pt x="434" y="208"/>
                </a:cubicBezTo>
                <a:cubicBezTo>
                  <a:pt x="229" y="350"/>
                  <a:pt x="84" y="564"/>
                  <a:pt x="0" y="851"/>
                </a:cubicBezTo>
                <a:close/>
                <a:moveTo>
                  <a:pt x="447" y="899"/>
                </a:moveTo>
                <a:cubicBezTo>
                  <a:pt x="665" y="962"/>
                  <a:pt x="665" y="962"/>
                  <a:pt x="665" y="962"/>
                </a:cubicBezTo>
                <a:cubicBezTo>
                  <a:pt x="698" y="848"/>
                  <a:pt x="753" y="765"/>
                  <a:pt x="830" y="712"/>
                </a:cubicBezTo>
                <a:cubicBezTo>
                  <a:pt x="908" y="657"/>
                  <a:pt x="1013" y="631"/>
                  <a:pt x="1143" y="633"/>
                </a:cubicBezTo>
                <a:cubicBezTo>
                  <a:pt x="1145" y="406"/>
                  <a:pt x="1145" y="406"/>
                  <a:pt x="1145" y="406"/>
                </a:cubicBezTo>
                <a:cubicBezTo>
                  <a:pt x="967" y="405"/>
                  <a:pt x="819" y="444"/>
                  <a:pt x="701" y="526"/>
                </a:cubicBezTo>
                <a:cubicBezTo>
                  <a:pt x="581" y="609"/>
                  <a:pt x="496" y="733"/>
                  <a:pt x="447" y="899"/>
                </a:cubicBezTo>
                <a:close/>
                <a:moveTo>
                  <a:pt x="2527" y="3044"/>
                </a:moveTo>
                <a:cubicBezTo>
                  <a:pt x="1970" y="2452"/>
                  <a:pt x="1970" y="2452"/>
                  <a:pt x="1970" y="2452"/>
                </a:cubicBezTo>
                <a:cubicBezTo>
                  <a:pt x="1967" y="2453"/>
                  <a:pt x="1967" y="2453"/>
                  <a:pt x="1967" y="2453"/>
                </a:cubicBezTo>
                <a:cubicBezTo>
                  <a:pt x="1967" y="3044"/>
                  <a:pt x="1967" y="3044"/>
                  <a:pt x="1967" y="3044"/>
                </a:cubicBezTo>
                <a:lnTo>
                  <a:pt x="2527" y="3044"/>
                </a:lnTo>
                <a:close/>
              </a:path>
            </a:pathLst>
          </a:custGeom>
          <a:solidFill>
            <a:srgbClr val="3D6869"/>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nchorCtr="1"/>
          <a:lstStyle/>
          <a:p>
            <a:endParaRPr lang="zh-CN" altLang="en-US"/>
          </a:p>
        </p:txBody>
      </p:sp>
      <p:sp>
        <p:nvSpPr>
          <p:cNvPr id="29703" name="KSO_Shape"/>
          <p:cNvSpPr>
            <a:spLocks noChangeArrowheads="1"/>
          </p:cNvSpPr>
          <p:nvPr/>
        </p:nvSpPr>
        <p:spPr bwMode="auto">
          <a:xfrm rot="402569">
            <a:off x="1146175" y="5064125"/>
            <a:ext cx="1114425" cy="1425575"/>
          </a:xfrm>
          <a:custGeom>
            <a:avLst/>
            <a:gdLst>
              <a:gd name="T0" fmla="*/ 1942449 w 10771844"/>
              <a:gd name="T1" fmla="*/ 8088467 h 13782676"/>
              <a:gd name="T2" fmla="*/ 181941 w 10771844"/>
              <a:gd name="T3" fmla="*/ 8606474 h 13782676"/>
              <a:gd name="T4" fmla="*/ 945340 w 10771844"/>
              <a:gd name="T5" fmla="*/ 7802257 h 13782676"/>
              <a:gd name="T6" fmla="*/ 4922981 w 10771844"/>
              <a:gd name="T7" fmla="*/ 3670300 h 13782676"/>
              <a:gd name="T8" fmla="*/ 7258021 w 10771844"/>
              <a:gd name="T9" fmla="*/ 7397690 h 13782676"/>
              <a:gd name="T10" fmla="*/ 9596815 w 10771844"/>
              <a:gd name="T11" fmla="*/ 3670300 h 13782676"/>
              <a:gd name="T12" fmla="*/ 10771844 w 10771844"/>
              <a:gd name="T13" fmla="*/ 7667954 h 13782676"/>
              <a:gd name="T14" fmla="*/ 9183867 w 10771844"/>
              <a:gd name="T15" fmla="*/ 7686723 h 13782676"/>
              <a:gd name="T16" fmla="*/ 7701003 w 10771844"/>
              <a:gd name="T17" fmla="*/ 10989949 h 13782676"/>
              <a:gd name="T18" fmla="*/ 9330275 w 10771844"/>
              <a:gd name="T19" fmla="*/ 13493644 h 13782676"/>
              <a:gd name="T20" fmla="*/ 9142572 w 10771844"/>
              <a:gd name="T21" fmla="*/ 13778922 h 13782676"/>
              <a:gd name="T22" fmla="*/ 7490775 w 10771844"/>
              <a:gd name="T23" fmla="*/ 11534230 h 13782676"/>
              <a:gd name="T24" fmla="*/ 7408185 w 10771844"/>
              <a:gd name="T25" fmla="*/ 13767661 h 13782676"/>
              <a:gd name="T26" fmla="*/ 6886367 w 10771844"/>
              <a:gd name="T27" fmla="*/ 13643790 h 13782676"/>
              <a:gd name="T28" fmla="*/ 5166996 w 10771844"/>
              <a:gd name="T29" fmla="*/ 13685081 h 13782676"/>
              <a:gd name="T30" fmla="*/ 4333590 w 10771844"/>
              <a:gd name="T31" fmla="*/ 13737632 h 13782676"/>
              <a:gd name="T32" fmla="*/ 6754974 w 10771844"/>
              <a:gd name="T33" fmla="*/ 10768483 h 13782676"/>
              <a:gd name="T34" fmla="*/ 6781253 w 10771844"/>
              <a:gd name="T35" fmla="*/ 8632647 h 13782676"/>
              <a:gd name="T36" fmla="*/ 6191862 w 10771844"/>
              <a:gd name="T37" fmla="*/ 8291063 h 13782676"/>
              <a:gd name="T38" fmla="*/ 1964763 w 10771844"/>
              <a:gd name="T39" fmla="*/ 8084611 h 13782676"/>
              <a:gd name="T40" fmla="*/ 5234570 w 10771844"/>
              <a:gd name="T41" fmla="*/ 7686723 h 13782676"/>
              <a:gd name="T42" fmla="*/ 1499256 w 10771844"/>
              <a:gd name="T43" fmla="*/ 7667954 h 13782676"/>
              <a:gd name="T44" fmla="*/ 7241243 w 10771844"/>
              <a:gd name="T45" fmla="*/ 2735264 h 13782676"/>
              <a:gd name="T46" fmla="*/ 7241243 w 10771844"/>
              <a:gd name="T47" fmla="*/ 6864351 h 13782676"/>
              <a:gd name="T48" fmla="*/ 7241243 w 10771844"/>
              <a:gd name="T49" fmla="*/ 2735264 h 13782676"/>
              <a:gd name="T50" fmla="*/ 8707297 w 10771844"/>
              <a:gd name="T51" fmla="*/ 2131477 h 13782676"/>
              <a:gd name="T52" fmla="*/ 10771844 w 10771844"/>
              <a:gd name="T53" fmla="*/ 3321050 h 13782676"/>
              <a:gd name="T54" fmla="*/ 7292143 w 10771844"/>
              <a:gd name="T55" fmla="*/ 2292839 h 13782676"/>
              <a:gd name="T56" fmla="*/ 1432581 w 10771844"/>
              <a:gd name="T57" fmla="*/ 3321050 h 13782676"/>
              <a:gd name="T58" fmla="*/ 1432581 w 10771844"/>
              <a:gd name="T59" fmla="*/ 2131477 h 13782676"/>
              <a:gd name="T60" fmla="*/ 2750138 w 10771844"/>
              <a:gd name="T61" fmla="*/ 983181 h 13782676"/>
              <a:gd name="T62" fmla="*/ 5606721 w 10771844"/>
              <a:gd name="T63" fmla="*/ 2131477 h 13782676"/>
              <a:gd name="T64" fmla="*/ 0 w 10771844"/>
              <a:gd name="T65" fmla="*/ 0 h 13782676"/>
              <a:gd name="T66" fmla="*/ 10771844 w 10771844"/>
              <a:gd name="T67" fmla="*/ 13782676 h 13782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T64" t="T65" r="T66" b="T67"/>
            <a:pathLst>
              <a:path w="10771844" h="13782676">
                <a:moveTo>
                  <a:pt x="945340" y="7802257"/>
                </a:moveTo>
                <a:cubicBezTo>
                  <a:pt x="1823502" y="7815886"/>
                  <a:pt x="1942449" y="8088467"/>
                  <a:pt x="1942449" y="8088467"/>
                </a:cubicBezTo>
                <a:cubicBezTo>
                  <a:pt x="1942449" y="8088467"/>
                  <a:pt x="1942449" y="8088467"/>
                  <a:pt x="1961218" y="8339963"/>
                </a:cubicBezTo>
                <a:cubicBezTo>
                  <a:pt x="1799807" y="8839201"/>
                  <a:pt x="181941" y="8606474"/>
                  <a:pt x="181941" y="8606474"/>
                </a:cubicBezTo>
                <a:cubicBezTo>
                  <a:pt x="-242232" y="8197323"/>
                  <a:pt x="208218" y="7840725"/>
                  <a:pt x="208218" y="7840725"/>
                </a:cubicBezTo>
                <a:cubicBezTo>
                  <a:pt x="499602" y="7809757"/>
                  <a:pt x="742687" y="7799112"/>
                  <a:pt x="945340" y="7802257"/>
                </a:cubicBezTo>
                <a:close/>
                <a:moveTo>
                  <a:pt x="1499256" y="3670300"/>
                </a:moveTo>
                <a:cubicBezTo>
                  <a:pt x="1499256" y="3670300"/>
                  <a:pt x="1499256" y="3670300"/>
                  <a:pt x="4922981" y="3670300"/>
                </a:cubicBezTo>
                <a:cubicBezTo>
                  <a:pt x="4757801" y="4011884"/>
                  <a:pt x="4660195" y="4394758"/>
                  <a:pt x="4660195" y="4800154"/>
                </a:cubicBezTo>
                <a:cubicBezTo>
                  <a:pt x="4660195" y="6234054"/>
                  <a:pt x="5823961" y="7397690"/>
                  <a:pt x="7258021" y="7397690"/>
                </a:cubicBezTo>
                <a:cubicBezTo>
                  <a:pt x="8692082" y="7397690"/>
                  <a:pt x="9855847" y="6234054"/>
                  <a:pt x="9855847" y="4800154"/>
                </a:cubicBezTo>
                <a:cubicBezTo>
                  <a:pt x="9855847" y="4394758"/>
                  <a:pt x="9761995" y="4011884"/>
                  <a:pt x="9596815" y="3670300"/>
                </a:cubicBezTo>
                <a:cubicBezTo>
                  <a:pt x="9596815" y="3670300"/>
                  <a:pt x="9596815" y="3670300"/>
                  <a:pt x="10771844" y="3670300"/>
                </a:cubicBezTo>
                <a:cubicBezTo>
                  <a:pt x="10771844" y="3670300"/>
                  <a:pt x="10771844" y="3670300"/>
                  <a:pt x="10771844" y="7667954"/>
                </a:cubicBezTo>
                <a:cubicBezTo>
                  <a:pt x="10771844" y="7667954"/>
                  <a:pt x="10771844" y="7667954"/>
                  <a:pt x="8962376" y="7667954"/>
                </a:cubicBezTo>
                <a:cubicBezTo>
                  <a:pt x="8962376" y="7667954"/>
                  <a:pt x="8962376" y="7667954"/>
                  <a:pt x="9183867" y="7686723"/>
                </a:cubicBezTo>
                <a:cubicBezTo>
                  <a:pt x="9183867" y="7686723"/>
                  <a:pt x="9183867" y="7686723"/>
                  <a:pt x="7701003" y="8628893"/>
                </a:cubicBezTo>
                <a:cubicBezTo>
                  <a:pt x="7701003" y="8628893"/>
                  <a:pt x="7701003" y="8628893"/>
                  <a:pt x="7701003" y="10989949"/>
                </a:cubicBezTo>
                <a:cubicBezTo>
                  <a:pt x="7701003" y="11046254"/>
                  <a:pt x="7689741" y="11095051"/>
                  <a:pt x="7667217" y="11143849"/>
                </a:cubicBezTo>
                <a:cubicBezTo>
                  <a:pt x="7667217" y="11143849"/>
                  <a:pt x="7667217" y="11143849"/>
                  <a:pt x="9330275" y="13493644"/>
                </a:cubicBezTo>
                <a:cubicBezTo>
                  <a:pt x="9371571" y="13549949"/>
                  <a:pt x="9480439" y="13763908"/>
                  <a:pt x="9457915" y="13782676"/>
                </a:cubicBezTo>
                <a:cubicBezTo>
                  <a:pt x="9457915" y="13782676"/>
                  <a:pt x="9457915" y="13782676"/>
                  <a:pt x="9142572" y="13778922"/>
                </a:cubicBezTo>
                <a:cubicBezTo>
                  <a:pt x="9097523" y="13771415"/>
                  <a:pt x="9067490" y="13763908"/>
                  <a:pt x="9029949" y="13707603"/>
                </a:cubicBezTo>
                <a:cubicBezTo>
                  <a:pt x="9029949" y="13707603"/>
                  <a:pt x="9029949" y="13707603"/>
                  <a:pt x="7490775" y="11534230"/>
                </a:cubicBezTo>
                <a:cubicBezTo>
                  <a:pt x="7490775" y="11534230"/>
                  <a:pt x="7490775" y="11534230"/>
                  <a:pt x="7490775" y="13643790"/>
                </a:cubicBezTo>
                <a:cubicBezTo>
                  <a:pt x="7490775" y="13711356"/>
                  <a:pt x="7456988" y="13767661"/>
                  <a:pt x="7408185" y="13767661"/>
                </a:cubicBezTo>
                <a:cubicBezTo>
                  <a:pt x="7408185" y="13767661"/>
                  <a:pt x="7408185" y="13767661"/>
                  <a:pt x="6968957" y="13767661"/>
                </a:cubicBezTo>
                <a:cubicBezTo>
                  <a:pt x="6923908" y="13767661"/>
                  <a:pt x="6886367" y="13711356"/>
                  <a:pt x="6886367" y="13643790"/>
                </a:cubicBezTo>
                <a:cubicBezTo>
                  <a:pt x="6886367" y="13643790"/>
                  <a:pt x="6886367" y="13643790"/>
                  <a:pt x="6886367" y="11564259"/>
                </a:cubicBezTo>
                <a:cubicBezTo>
                  <a:pt x="6886367" y="11564259"/>
                  <a:pt x="6886367" y="11564259"/>
                  <a:pt x="5166996" y="13685081"/>
                </a:cubicBezTo>
                <a:cubicBezTo>
                  <a:pt x="5121947" y="13745139"/>
                  <a:pt x="5088160" y="13737632"/>
                  <a:pt x="5020587" y="13737632"/>
                </a:cubicBezTo>
                <a:cubicBezTo>
                  <a:pt x="5020587" y="13737632"/>
                  <a:pt x="5020587" y="13737632"/>
                  <a:pt x="4333590" y="13737632"/>
                </a:cubicBezTo>
                <a:cubicBezTo>
                  <a:pt x="4296049" y="13707603"/>
                  <a:pt x="4648933" y="13362265"/>
                  <a:pt x="4697736" y="13302207"/>
                </a:cubicBezTo>
                <a:cubicBezTo>
                  <a:pt x="4697736" y="13302207"/>
                  <a:pt x="4697736" y="13302207"/>
                  <a:pt x="6754974" y="10768483"/>
                </a:cubicBezTo>
                <a:cubicBezTo>
                  <a:pt x="6754974" y="10768483"/>
                  <a:pt x="6754974" y="10768483"/>
                  <a:pt x="6781253" y="10738453"/>
                </a:cubicBezTo>
                <a:cubicBezTo>
                  <a:pt x="6781253" y="10738453"/>
                  <a:pt x="6781253" y="10738453"/>
                  <a:pt x="6781253" y="8632647"/>
                </a:cubicBezTo>
                <a:cubicBezTo>
                  <a:pt x="6781253" y="8632647"/>
                  <a:pt x="6781253" y="8632647"/>
                  <a:pt x="6762482" y="8628893"/>
                </a:cubicBezTo>
                <a:cubicBezTo>
                  <a:pt x="6728696" y="8621386"/>
                  <a:pt x="6480926" y="8467485"/>
                  <a:pt x="6191862" y="8291063"/>
                </a:cubicBezTo>
                <a:cubicBezTo>
                  <a:pt x="6191862" y="8291063"/>
                  <a:pt x="6191862" y="8291063"/>
                  <a:pt x="1964763" y="8336107"/>
                </a:cubicBezTo>
                <a:cubicBezTo>
                  <a:pt x="1964763" y="8336107"/>
                  <a:pt x="1964763" y="8336107"/>
                  <a:pt x="1964763" y="8084611"/>
                </a:cubicBezTo>
                <a:cubicBezTo>
                  <a:pt x="1964763" y="8084611"/>
                  <a:pt x="1964763" y="8084611"/>
                  <a:pt x="5940338" y="8133409"/>
                </a:cubicBezTo>
                <a:cubicBezTo>
                  <a:pt x="5579946" y="7908189"/>
                  <a:pt x="5234570" y="7686723"/>
                  <a:pt x="5234570" y="7686723"/>
                </a:cubicBezTo>
                <a:cubicBezTo>
                  <a:pt x="5234570" y="7686723"/>
                  <a:pt x="5234570" y="7686723"/>
                  <a:pt x="5426028" y="7667954"/>
                </a:cubicBezTo>
                <a:cubicBezTo>
                  <a:pt x="5426028" y="7667954"/>
                  <a:pt x="5426028" y="7667954"/>
                  <a:pt x="1499256" y="7667954"/>
                </a:cubicBezTo>
                <a:cubicBezTo>
                  <a:pt x="1499256" y="7667954"/>
                  <a:pt x="1499256" y="7667954"/>
                  <a:pt x="1499256" y="3670300"/>
                </a:cubicBezTo>
                <a:close/>
                <a:moveTo>
                  <a:pt x="7241243" y="2735264"/>
                </a:moveTo>
                <a:cubicBezTo>
                  <a:pt x="8382774" y="2735264"/>
                  <a:pt x="9308168" y="3659591"/>
                  <a:pt x="9308168" y="4799808"/>
                </a:cubicBezTo>
                <a:cubicBezTo>
                  <a:pt x="9308168" y="5940024"/>
                  <a:pt x="8382774" y="6864351"/>
                  <a:pt x="7241243" y="6864351"/>
                </a:cubicBezTo>
                <a:cubicBezTo>
                  <a:pt x="6099712" y="6864351"/>
                  <a:pt x="5174318" y="5940024"/>
                  <a:pt x="5174318" y="4799808"/>
                </a:cubicBezTo>
                <a:cubicBezTo>
                  <a:pt x="5174318" y="3659591"/>
                  <a:pt x="6099712" y="2735264"/>
                  <a:pt x="7241243" y="2735264"/>
                </a:cubicBezTo>
                <a:close/>
                <a:moveTo>
                  <a:pt x="7202054" y="0"/>
                </a:moveTo>
                <a:cubicBezTo>
                  <a:pt x="7202054" y="0"/>
                  <a:pt x="7202054" y="0"/>
                  <a:pt x="8707297" y="2131477"/>
                </a:cubicBezTo>
                <a:cubicBezTo>
                  <a:pt x="8707297" y="2131477"/>
                  <a:pt x="8707297" y="2131477"/>
                  <a:pt x="10771844" y="2131477"/>
                </a:cubicBezTo>
                <a:cubicBezTo>
                  <a:pt x="10771844" y="2131477"/>
                  <a:pt x="10771844" y="2131477"/>
                  <a:pt x="10771844" y="3321050"/>
                </a:cubicBezTo>
                <a:cubicBezTo>
                  <a:pt x="10771844" y="3321050"/>
                  <a:pt x="10771844" y="3321050"/>
                  <a:pt x="9349183" y="3321050"/>
                </a:cubicBezTo>
                <a:cubicBezTo>
                  <a:pt x="8879968" y="2698119"/>
                  <a:pt x="8132977" y="2292839"/>
                  <a:pt x="7292143" y="2292839"/>
                </a:cubicBezTo>
                <a:cubicBezTo>
                  <a:pt x="6447555" y="2292839"/>
                  <a:pt x="5704318" y="2698119"/>
                  <a:pt x="5235103" y="3321050"/>
                </a:cubicBezTo>
                <a:cubicBezTo>
                  <a:pt x="5235103" y="3321050"/>
                  <a:pt x="5235103" y="3321050"/>
                  <a:pt x="1432581" y="3321050"/>
                </a:cubicBezTo>
                <a:cubicBezTo>
                  <a:pt x="1432581" y="3321050"/>
                  <a:pt x="1432581" y="3321050"/>
                  <a:pt x="1432581" y="2296591"/>
                </a:cubicBezTo>
                <a:cubicBezTo>
                  <a:pt x="1432581" y="2296591"/>
                  <a:pt x="1432581" y="2296591"/>
                  <a:pt x="1432581" y="2131477"/>
                </a:cubicBezTo>
                <a:cubicBezTo>
                  <a:pt x="1432581" y="2131477"/>
                  <a:pt x="1432581" y="2131477"/>
                  <a:pt x="1432581" y="983181"/>
                </a:cubicBezTo>
                <a:cubicBezTo>
                  <a:pt x="1432581" y="983181"/>
                  <a:pt x="1432581" y="983181"/>
                  <a:pt x="2750138" y="983181"/>
                </a:cubicBezTo>
                <a:cubicBezTo>
                  <a:pt x="2750138" y="983181"/>
                  <a:pt x="2750138" y="983181"/>
                  <a:pt x="2750138" y="2131477"/>
                </a:cubicBezTo>
                <a:cubicBezTo>
                  <a:pt x="2750138" y="2131477"/>
                  <a:pt x="2750138" y="2131477"/>
                  <a:pt x="5606721" y="2131477"/>
                </a:cubicBezTo>
                <a:cubicBezTo>
                  <a:pt x="5606721" y="2131477"/>
                  <a:pt x="5606721" y="2131477"/>
                  <a:pt x="7202054" y="0"/>
                </a:cubicBezTo>
                <a:close/>
              </a:path>
            </a:pathLst>
          </a:custGeom>
          <a:solidFill>
            <a:srgbClr val="3D6869"/>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nchorCtr="1"/>
          <a:lstStyle/>
          <a:p>
            <a:endParaRPr lang="zh-CN" altLang="en-US"/>
          </a:p>
        </p:txBody>
      </p:sp>
      <p:sp>
        <p:nvSpPr>
          <p:cNvPr id="29704" name="KSO_Shape"/>
          <p:cNvSpPr>
            <a:spLocks noChangeArrowheads="1"/>
          </p:cNvSpPr>
          <p:nvPr/>
        </p:nvSpPr>
        <p:spPr bwMode="auto">
          <a:xfrm rot="-934860">
            <a:off x="10645775" y="3352800"/>
            <a:ext cx="1084263" cy="1069975"/>
          </a:xfrm>
          <a:custGeom>
            <a:avLst/>
            <a:gdLst>
              <a:gd name="T0" fmla="*/ 1477962 w 1622425"/>
              <a:gd name="T1" fmla="*/ 463550 h 1601788"/>
              <a:gd name="T2" fmla="*/ 866214 w 1622425"/>
              <a:gd name="T3" fmla="*/ 419183 h 1601788"/>
              <a:gd name="T4" fmla="*/ 805862 w 1622425"/>
              <a:gd name="T5" fmla="*/ 430298 h 1601788"/>
              <a:gd name="T6" fmla="*/ 757262 w 1622425"/>
              <a:gd name="T7" fmla="*/ 449034 h 1601788"/>
              <a:gd name="T8" fmla="*/ 731533 w 1622425"/>
              <a:gd name="T9" fmla="*/ 466817 h 1601788"/>
              <a:gd name="T10" fmla="*/ 712792 w 1622425"/>
              <a:gd name="T11" fmla="*/ 493810 h 1601788"/>
              <a:gd name="T12" fmla="*/ 701357 w 1622425"/>
              <a:gd name="T13" fmla="*/ 530648 h 1601788"/>
              <a:gd name="T14" fmla="*/ 700087 w 1622425"/>
              <a:gd name="T15" fmla="*/ 578600 h 1601788"/>
              <a:gd name="T16" fmla="*/ 708028 w 1622425"/>
              <a:gd name="T17" fmla="*/ 630998 h 1601788"/>
              <a:gd name="T18" fmla="*/ 703263 w 1622425"/>
              <a:gd name="T19" fmla="*/ 650051 h 1601788"/>
              <a:gd name="T20" fmla="*/ 697545 w 1622425"/>
              <a:gd name="T21" fmla="*/ 666247 h 1601788"/>
              <a:gd name="T22" fmla="*/ 705487 w 1622425"/>
              <a:gd name="T23" fmla="*/ 729760 h 1601788"/>
              <a:gd name="T24" fmla="*/ 718192 w 1622425"/>
              <a:gd name="T25" fmla="*/ 755800 h 1601788"/>
              <a:gd name="T26" fmla="*/ 738839 w 1622425"/>
              <a:gd name="T27" fmla="*/ 763421 h 1601788"/>
              <a:gd name="T28" fmla="*/ 751227 w 1622425"/>
              <a:gd name="T29" fmla="*/ 839954 h 1601788"/>
              <a:gd name="T30" fmla="*/ 765204 w 1622425"/>
              <a:gd name="T31" fmla="*/ 858373 h 1601788"/>
              <a:gd name="T32" fmla="*/ 740745 w 1622425"/>
              <a:gd name="T33" fmla="*/ 895528 h 1601788"/>
              <a:gd name="T34" fmla="*/ 718510 w 1622425"/>
              <a:gd name="T35" fmla="*/ 928555 h 1601788"/>
              <a:gd name="T36" fmla="*/ 544123 w 1622425"/>
              <a:gd name="T37" fmla="*/ 998101 h 1601788"/>
              <a:gd name="T38" fmla="*/ 487583 w 1622425"/>
              <a:gd name="T39" fmla="*/ 1020648 h 1601788"/>
              <a:gd name="T40" fmla="*/ 463442 w 1622425"/>
              <a:gd name="T41" fmla="*/ 1040337 h 1601788"/>
              <a:gd name="T42" fmla="*/ 454230 w 1622425"/>
              <a:gd name="T43" fmla="*/ 1082573 h 1601788"/>
              <a:gd name="T44" fmla="*/ 1277245 w 1622425"/>
              <a:gd name="T45" fmla="*/ 1167997 h 1601788"/>
              <a:gd name="T46" fmla="*/ 1272163 w 1622425"/>
              <a:gd name="T47" fmla="*/ 1049546 h 1601788"/>
              <a:gd name="T48" fmla="*/ 1259775 w 1622425"/>
              <a:gd name="T49" fmla="*/ 1032398 h 1601788"/>
              <a:gd name="T50" fmla="*/ 1221658 w 1622425"/>
              <a:gd name="T51" fmla="*/ 1011121 h 1601788"/>
              <a:gd name="T52" fmla="*/ 1080941 w 1622425"/>
              <a:gd name="T53" fmla="*/ 953960 h 1601788"/>
              <a:gd name="T54" fmla="*/ 1003436 w 1622425"/>
              <a:gd name="T55" fmla="*/ 919980 h 1601788"/>
              <a:gd name="T56" fmla="*/ 955790 w 1622425"/>
              <a:gd name="T57" fmla="*/ 869487 h 1601788"/>
              <a:gd name="T58" fmla="*/ 961507 w 1622425"/>
              <a:gd name="T59" fmla="*/ 849481 h 1601788"/>
              <a:gd name="T60" fmla="*/ 977072 w 1622425"/>
              <a:gd name="T61" fmla="*/ 827887 h 1601788"/>
              <a:gd name="T62" fmla="*/ 981837 w 1622425"/>
              <a:gd name="T63" fmla="*/ 797083 h 1601788"/>
              <a:gd name="T64" fmla="*/ 987236 w 1622425"/>
              <a:gd name="T65" fmla="*/ 770408 h 1601788"/>
              <a:gd name="T66" fmla="*/ 999942 w 1622425"/>
              <a:gd name="T67" fmla="*/ 759928 h 1601788"/>
              <a:gd name="T68" fmla="*/ 1014871 w 1622425"/>
              <a:gd name="T69" fmla="*/ 746908 h 1601788"/>
              <a:gd name="T70" fmla="*/ 1025989 w 1622425"/>
              <a:gd name="T71" fmla="*/ 709753 h 1601788"/>
              <a:gd name="T72" fmla="*/ 1026942 w 1622425"/>
              <a:gd name="T73" fmla="*/ 669105 h 1601788"/>
              <a:gd name="T74" fmla="*/ 1015824 w 1622425"/>
              <a:gd name="T75" fmla="*/ 642747 h 1601788"/>
              <a:gd name="T76" fmla="*/ 1012013 w 1622425"/>
              <a:gd name="T77" fmla="*/ 622106 h 1601788"/>
              <a:gd name="T78" fmla="*/ 1017413 w 1622425"/>
              <a:gd name="T79" fmla="*/ 551607 h 1601788"/>
              <a:gd name="T80" fmla="*/ 1010424 w 1622425"/>
              <a:gd name="T81" fmla="*/ 492222 h 1601788"/>
              <a:gd name="T82" fmla="*/ 995495 w 1622425"/>
              <a:gd name="T83" fmla="*/ 465547 h 1601788"/>
              <a:gd name="T84" fmla="*/ 939908 w 1622425"/>
              <a:gd name="T85" fmla="*/ 436331 h 1601788"/>
              <a:gd name="T86" fmla="*/ 902426 w 1622425"/>
              <a:gd name="T87" fmla="*/ 422041 h 1601788"/>
              <a:gd name="T88" fmla="*/ 1477962 w 1622425"/>
              <a:gd name="T89" fmla="*/ 0 h 1601788"/>
              <a:gd name="T90" fmla="*/ 1403350 w 1622425"/>
              <a:gd name="T91" fmla="*/ 0 h 1601788"/>
              <a:gd name="T92" fmla="*/ 212503 w 1622425"/>
              <a:gd name="T93" fmla="*/ 0 h 1601788"/>
              <a:gd name="T94" fmla="*/ 75917 w 1622425"/>
              <a:gd name="T95" fmla="*/ 1599883 h 1601788"/>
              <a:gd name="T96" fmla="*/ 49870 w 1622425"/>
              <a:gd name="T97" fmla="*/ 1590356 h 1601788"/>
              <a:gd name="T98" fmla="*/ 27635 w 1622425"/>
              <a:gd name="T99" fmla="*/ 1573843 h 1601788"/>
              <a:gd name="T100" fmla="*/ 11435 w 1622425"/>
              <a:gd name="T101" fmla="*/ 1551931 h 1601788"/>
              <a:gd name="T102" fmla="*/ 1906 w 1622425"/>
              <a:gd name="T103" fmla="*/ 1525891 h 1601788"/>
              <a:gd name="T104" fmla="*/ 317 w 1622425"/>
              <a:gd name="T105" fmla="*/ 90188 h 1601788"/>
              <a:gd name="T106" fmla="*/ 5717 w 1622425"/>
              <a:gd name="T107" fmla="*/ 62560 h 1601788"/>
              <a:gd name="T108" fmla="*/ 19058 w 1622425"/>
              <a:gd name="T109" fmla="*/ 38107 h 1601788"/>
              <a:gd name="T110" fmla="*/ 38117 w 1622425"/>
              <a:gd name="T111" fmla="*/ 18736 h 1601788"/>
              <a:gd name="T112" fmla="*/ 62258 w 1622425"/>
              <a:gd name="T113" fmla="*/ 5716 h 1601788"/>
              <a:gd name="T114" fmla="*/ 90211 w 1622425"/>
              <a:gd name="T115" fmla="*/ 0 h 1601788"/>
              <a:gd name="T116" fmla="*/ 0 w 1622425"/>
              <a:gd name="T117" fmla="*/ 0 h 1601788"/>
              <a:gd name="T118" fmla="*/ 1622425 w 1622425"/>
              <a:gd name="T119" fmla="*/ 1601788 h 1601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T116" t="T117" r="T118" b="T119"/>
            <a:pathLst>
              <a:path w="1622425" h="1601788">
                <a:moveTo>
                  <a:pt x="1477962" y="927100"/>
                </a:moveTo>
                <a:lnTo>
                  <a:pt x="1622425" y="927100"/>
                </a:lnTo>
                <a:lnTo>
                  <a:pt x="1622425" y="1293813"/>
                </a:lnTo>
                <a:lnTo>
                  <a:pt x="1477962" y="1293813"/>
                </a:lnTo>
                <a:lnTo>
                  <a:pt x="1477962" y="927100"/>
                </a:lnTo>
                <a:close/>
                <a:moveTo>
                  <a:pt x="1477962" y="463550"/>
                </a:moveTo>
                <a:lnTo>
                  <a:pt x="1622425" y="463550"/>
                </a:lnTo>
                <a:lnTo>
                  <a:pt x="1622425" y="830263"/>
                </a:lnTo>
                <a:lnTo>
                  <a:pt x="1477962" y="830263"/>
                </a:lnTo>
                <a:lnTo>
                  <a:pt x="1477962" y="463550"/>
                </a:lnTo>
                <a:close/>
                <a:moveTo>
                  <a:pt x="871932" y="418865"/>
                </a:moveTo>
                <a:lnTo>
                  <a:pt x="866214" y="419183"/>
                </a:lnTo>
                <a:lnTo>
                  <a:pt x="859861" y="419183"/>
                </a:lnTo>
                <a:lnTo>
                  <a:pt x="848426" y="420453"/>
                </a:lnTo>
                <a:lnTo>
                  <a:pt x="837309" y="422359"/>
                </a:lnTo>
                <a:lnTo>
                  <a:pt x="826509" y="424582"/>
                </a:lnTo>
                <a:lnTo>
                  <a:pt x="815709" y="427440"/>
                </a:lnTo>
                <a:lnTo>
                  <a:pt x="805862" y="430298"/>
                </a:lnTo>
                <a:lnTo>
                  <a:pt x="796650" y="433473"/>
                </a:lnTo>
                <a:lnTo>
                  <a:pt x="787439" y="436649"/>
                </a:lnTo>
                <a:lnTo>
                  <a:pt x="771874" y="443000"/>
                </a:lnTo>
                <a:lnTo>
                  <a:pt x="766792" y="444906"/>
                </a:lnTo>
                <a:lnTo>
                  <a:pt x="762027" y="446811"/>
                </a:lnTo>
                <a:lnTo>
                  <a:pt x="757262" y="449034"/>
                </a:lnTo>
                <a:lnTo>
                  <a:pt x="752498" y="451257"/>
                </a:lnTo>
                <a:lnTo>
                  <a:pt x="748051" y="454115"/>
                </a:lnTo>
                <a:lnTo>
                  <a:pt x="743921" y="456655"/>
                </a:lnTo>
                <a:lnTo>
                  <a:pt x="739792" y="459831"/>
                </a:lnTo>
                <a:lnTo>
                  <a:pt x="735345" y="463324"/>
                </a:lnTo>
                <a:lnTo>
                  <a:pt x="731533" y="466817"/>
                </a:lnTo>
                <a:lnTo>
                  <a:pt x="728039" y="470628"/>
                </a:lnTo>
                <a:lnTo>
                  <a:pt x="724545" y="474757"/>
                </a:lnTo>
                <a:lnTo>
                  <a:pt x="721051" y="479202"/>
                </a:lnTo>
                <a:lnTo>
                  <a:pt x="718192" y="483966"/>
                </a:lnTo>
                <a:lnTo>
                  <a:pt x="715333" y="488729"/>
                </a:lnTo>
                <a:lnTo>
                  <a:pt x="712792" y="493810"/>
                </a:lnTo>
                <a:lnTo>
                  <a:pt x="710251" y="499526"/>
                </a:lnTo>
                <a:lnTo>
                  <a:pt x="708028" y="504925"/>
                </a:lnTo>
                <a:lnTo>
                  <a:pt x="706122" y="510959"/>
                </a:lnTo>
                <a:lnTo>
                  <a:pt x="704216" y="517310"/>
                </a:lnTo>
                <a:lnTo>
                  <a:pt x="702628" y="523979"/>
                </a:lnTo>
                <a:lnTo>
                  <a:pt x="701357" y="530648"/>
                </a:lnTo>
                <a:lnTo>
                  <a:pt x="700404" y="537952"/>
                </a:lnTo>
                <a:lnTo>
                  <a:pt x="699769" y="545256"/>
                </a:lnTo>
                <a:lnTo>
                  <a:pt x="699451" y="553512"/>
                </a:lnTo>
                <a:lnTo>
                  <a:pt x="699451" y="561451"/>
                </a:lnTo>
                <a:lnTo>
                  <a:pt x="699451" y="570025"/>
                </a:lnTo>
                <a:lnTo>
                  <a:pt x="700087" y="578600"/>
                </a:lnTo>
                <a:lnTo>
                  <a:pt x="700722" y="587809"/>
                </a:lnTo>
                <a:lnTo>
                  <a:pt x="701992" y="597018"/>
                </a:lnTo>
                <a:lnTo>
                  <a:pt x="703263" y="607180"/>
                </a:lnTo>
                <a:lnTo>
                  <a:pt x="705169" y="617025"/>
                </a:lnTo>
                <a:lnTo>
                  <a:pt x="707392" y="627504"/>
                </a:lnTo>
                <a:lnTo>
                  <a:pt x="708028" y="630998"/>
                </a:lnTo>
                <a:lnTo>
                  <a:pt x="708028" y="634173"/>
                </a:lnTo>
                <a:lnTo>
                  <a:pt x="707710" y="637666"/>
                </a:lnTo>
                <a:lnTo>
                  <a:pt x="707392" y="640524"/>
                </a:lnTo>
                <a:lnTo>
                  <a:pt x="706757" y="643065"/>
                </a:lnTo>
                <a:lnTo>
                  <a:pt x="705804" y="645605"/>
                </a:lnTo>
                <a:lnTo>
                  <a:pt x="703263" y="650051"/>
                </a:lnTo>
                <a:lnTo>
                  <a:pt x="701039" y="654815"/>
                </a:lnTo>
                <a:lnTo>
                  <a:pt x="699134" y="658626"/>
                </a:lnTo>
                <a:lnTo>
                  <a:pt x="698498" y="660531"/>
                </a:lnTo>
                <a:lnTo>
                  <a:pt x="697863" y="662436"/>
                </a:lnTo>
                <a:lnTo>
                  <a:pt x="697545" y="664342"/>
                </a:lnTo>
                <a:lnTo>
                  <a:pt x="697545" y="666247"/>
                </a:lnTo>
                <a:lnTo>
                  <a:pt x="699134" y="688794"/>
                </a:lnTo>
                <a:lnTo>
                  <a:pt x="700404" y="702132"/>
                </a:lnTo>
                <a:lnTo>
                  <a:pt x="701039" y="709436"/>
                </a:lnTo>
                <a:lnTo>
                  <a:pt x="702310" y="716104"/>
                </a:lnTo>
                <a:lnTo>
                  <a:pt x="703581" y="723408"/>
                </a:lnTo>
                <a:lnTo>
                  <a:pt x="705487" y="729760"/>
                </a:lnTo>
                <a:lnTo>
                  <a:pt x="707075" y="736111"/>
                </a:lnTo>
                <a:lnTo>
                  <a:pt x="709298" y="742145"/>
                </a:lnTo>
                <a:lnTo>
                  <a:pt x="711839" y="747226"/>
                </a:lnTo>
                <a:lnTo>
                  <a:pt x="714698" y="751989"/>
                </a:lnTo>
                <a:lnTo>
                  <a:pt x="716286" y="753894"/>
                </a:lnTo>
                <a:lnTo>
                  <a:pt x="718192" y="755800"/>
                </a:lnTo>
                <a:lnTo>
                  <a:pt x="719780" y="757705"/>
                </a:lnTo>
                <a:lnTo>
                  <a:pt x="722322" y="759293"/>
                </a:lnTo>
                <a:lnTo>
                  <a:pt x="725816" y="760563"/>
                </a:lnTo>
                <a:lnTo>
                  <a:pt x="731533" y="762151"/>
                </a:lnTo>
                <a:lnTo>
                  <a:pt x="736933" y="763104"/>
                </a:lnTo>
                <a:lnTo>
                  <a:pt x="738839" y="763421"/>
                </a:lnTo>
                <a:lnTo>
                  <a:pt x="739792" y="763104"/>
                </a:lnTo>
                <a:lnTo>
                  <a:pt x="745827" y="831062"/>
                </a:lnTo>
                <a:lnTo>
                  <a:pt x="747098" y="833603"/>
                </a:lnTo>
                <a:lnTo>
                  <a:pt x="748368" y="835826"/>
                </a:lnTo>
                <a:lnTo>
                  <a:pt x="749639" y="838049"/>
                </a:lnTo>
                <a:lnTo>
                  <a:pt x="751227" y="839954"/>
                </a:lnTo>
                <a:lnTo>
                  <a:pt x="754404" y="843765"/>
                </a:lnTo>
                <a:lnTo>
                  <a:pt x="757898" y="847576"/>
                </a:lnTo>
                <a:lnTo>
                  <a:pt x="761074" y="851386"/>
                </a:lnTo>
                <a:lnTo>
                  <a:pt x="762662" y="853609"/>
                </a:lnTo>
                <a:lnTo>
                  <a:pt x="763933" y="855832"/>
                </a:lnTo>
                <a:lnTo>
                  <a:pt x="765204" y="858373"/>
                </a:lnTo>
                <a:lnTo>
                  <a:pt x="766474" y="861548"/>
                </a:lnTo>
                <a:lnTo>
                  <a:pt x="767427" y="865042"/>
                </a:lnTo>
                <a:lnTo>
                  <a:pt x="768380" y="868852"/>
                </a:lnTo>
                <a:lnTo>
                  <a:pt x="751545" y="872663"/>
                </a:lnTo>
                <a:lnTo>
                  <a:pt x="744874" y="887271"/>
                </a:lnTo>
                <a:lnTo>
                  <a:pt x="740745" y="895528"/>
                </a:lnTo>
                <a:lnTo>
                  <a:pt x="736298" y="904102"/>
                </a:lnTo>
                <a:lnTo>
                  <a:pt x="731533" y="912358"/>
                </a:lnTo>
                <a:lnTo>
                  <a:pt x="726451" y="919980"/>
                </a:lnTo>
                <a:lnTo>
                  <a:pt x="723910" y="923156"/>
                </a:lnTo>
                <a:lnTo>
                  <a:pt x="721051" y="926014"/>
                </a:lnTo>
                <a:lnTo>
                  <a:pt x="718510" y="928555"/>
                </a:lnTo>
                <a:lnTo>
                  <a:pt x="715969" y="930778"/>
                </a:lnTo>
                <a:lnTo>
                  <a:pt x="680393" y="940622"/>
                </a:lnTo>
                <a:lnTo>
                  <a:pt x="648628" y="953960"/>
                </a:lnTo>
                <a:lnTo>
                  <a:pt x="615911" y="967932"/>
                </a:lnTo>
                <a:lnTo>
                  <a:pt x="551747" y="995243"/>
                </a:lnTo>
                <a:lnTo>
                  <a:pt x="544123" y="998101"/>
                </a:lnTo>
                <a:lnTo>
                  <a:pt x="537135" y="1000641"/>
                </a:lnTo>
                <a:lnTo>
                  <a:pt x="522524" y="1006040"/>
                </a:lnTo>
                <a:lnTo>
                  <a:pt x="507912" y="1011121"/>
                </a:lnTo>
                <a:lnTo>
                  <a:pt x="500924" y="1013979"/>
                </a:lnTo>
                <a:lnTo>
                  <a:pt x="493936" y="1016837"/>
                </a:lnTo>
                <a:lnTo>
                  <a:pt x="487583" y="1020648"/>
                </a:lnTo>
                <a:lnTo>
                  <a:pt x="481548" y="1024141"/>
                </a:lnTo>
                <a:lnTo>
                  <a:pt x="475512" y="1027952"/>
                </a:lnTo>
                <a:lnTo>
                  <a:pt x="470430" y="1032398"/>
                </a:lnTo>
                <a:lnTo>
                  <a:pt x="467889" y="1034938"/>
                </a:lnTo>
                <a:lnTo>
                  <a:pt x="465665" y="1037796"/>
                </a:lnTo>
                <a:lnTo>
                  <a:pt x="463442" y="1040337"/>
                </a:lnTo>
                <a:lnTo>
                  <a:pt x="461218" y="1043195"/>
                </a:lnTo>
                <a:lnTo>
                  <a:pt x="459313" y="1046370"/>
                </a:lnTo>
                <a:lnTo>
                  <a:pt x="457407" y="1049546"/>
                </a:lnTo>
                <a:lnTo>
                  <a:pt x="456136" y="1052722"/>
                </a:lnTo>
                <a:lnTo>
                  <a:pt x="454548" y="1056850"/>
                </a:lnTo>
                <a:lnTo>
                  <a:pt x="454230" y="1082573"/>
                </a:lnTo>
                <a:lnTo>
                  <a:pt x="453595" y="1116234"/>
                </a:lnTo>
                <a:lnTo>
                  <a:pt x="452960" y="1151484"/>
                </a:lnTo>
                <a:lnTo>
                  <a:pt x="452642" y="1167997"/>
                </a:lnTo>
                <a:lnTo>
                  <a:pt x="452960" y="1182605"/>
                </a:lnTo>
                <a:lnTo>
                  <a:pt x="1276928" y="1182605"/>
                </a:lnTo>
                <a:lnTo>
                  <a:pt x="1277245" y="1167997"/>
                </a:lnTo>
                <a:lnTo>
                  <a:pt x="1276928" y="1151484"/>
                </a:lnTo>
                <a:lnTo>
                  <a:pt x="1276292" y="1116234"/>
                </a:lnTo>
                <a:lnTo>
                  <a:pt x="1275339" y="1082573"/>
                </a:lnTo>
                <a:lnTo>
                  <a:pt x="1275022" y="1056850"/>
                </a:lnTo>
                <a:lnTo>
                  <a:pt x="1273751" y="1052722"/>
                </a:lnTo>
                <a:lnTo>
                  <a:pt x="1272163" y="1049546"/>
                </a:lnTo>
                <a:lnTo>
                  <a:pt x="1270257" y="1046370"/>
                </a:lnTo>
                <a:lnTo>
                  <a:pt x="1268669" y="1043195"/>
                </a:lnTo>
                <a:lnTo>
                  <a:pt x="1266445" y="1040337"/>
                </a:lnTo>
                <a:lnTo>
                  <a:pt x="1264222" y="1037796"/>
                </a:lnTo>
                <a:lnTo>
                  <a:pt x="1261998" y="1034938"/>
                </a:lnTo>
                <a:lnTo>
                  <a:pt x="1259775" y="1032398"/>
                </a:lnTo>
                <a:lnTo>
                  <a:pt x="1254057" y="1027952"/>
                </a:lnTo>
                <a:lnTo>
                  <a:pt x="1248340" y="1024141"/>
                </a:lnTo>
                <a:lnTo>
                  <a:pt x="1242304" y="1020648"/>
                </a:lnTo>
                <a:lnTo>
                  <a:pt x="1235634" y="1016837"/>
                </a:lnTo>
                <a:lnTo>
                  <a:pt x="1228963" y="1013979"/>
                </a:lnTo>
                <a:lnTo>
                  <a:pt x="1221658" y="1011121"/>
                </a:lnTo>
                <a:lnTo>
                  <a:pt x="1207681" y="1006040"/>
                </a:lnTo>
                <a:lnTo>
                  <a:pt x="1192752" y="1000641"/>
                </a:lnTo>
                <a:lnTo>
                  <a:pt x="1185446" y="998101"/>
                </a:lnTo>
                <a:lnTo>
                  <a:pt x="1178458" y="995243"/>
                </a:lnTo>
                <a:lnTo>
                  <a:pt x="1113659" y="967932"/>
                </a:lnTo>
                <a:lnTo>
                  <a:pt x="1080941" y="953960"/>
                </a:lnTo>
                <a:lnTo>
                  <a:pt x="1049177" y="940622"/>
                </a:lnTo>
                <a:lnTo>
                  <a:pt x="1013601" y="930778"/>
                </a:lnTo>
                <a:lnTo>
                  <a:pt x="1011060" y="928555"/>
                </a:lnTo>
                <a:lnTo>
                  <a:pt x="1008519" y="926014"/>
                </a:lnTo>
                <a:lnTo>
                  <a:pt x="1005977" y="923156"/>
                </a:lnTo>
                <a:lnTo>
                  <a:pt x="1003436" y="919980"/>
                </a:lnTo>
                <a:lnTo>
                  <a:pt x="998036" y="912358"/>
                </a:lnTo>
                <a:lnTo>
                  <a:pt x="993589" y="904102"/>
                </a:lnTo>
                <a:lnTo>
                  <a:pt x="989142" y="895528"/>
                </a:lnTo>
                <a:lnTo>
                  <a:pt x="985013" y="887271"/>
                </a:lnTo>
                <a:lnTo>
                  <a:pt x="978025" y="872663"/>
                </a:lnTo>
                <a:lnTo>
                  <a:pt x="955790" y="869487"/>
                </a:lnTo>
                <a:lnTo>
                  <a:pt x="956107" y="865359"/>
                </a:lnTo>
                <a:lnTo>
                  <a:pt x="956743" y="861231"/>
                </a:lnTo>
                <a:lnTo>
                  <a:pt x="957696" y="857738"/>
                </a:lnTo>
                <a:lnTo>
                  <a:pt x="958649" y="854562"/>
                </a:lnTo>
                <a:lnTo>
                  <a:pt x="960237" y="852021"/>
                </a:lnTo>
                <a:lnTo>
                  <a:pt x="961507" y="849481"/>
                </a:lnTo>
                <a:lnTo>
                  <a:pt x="965319" y="845035"/>
                </a:lnTo>
                <a:lnTo>
                  <a:pt x="968813" y="840272"/>
                </a:lnTo>
                <a:lnTo>
                  <a:pt x="972307" y="835826"/>
                </a:lnTo>
                <a:lnTo>
                  <a:pt x="973895" y="833603"/>
                </a:lnTo>
                <a:lnTo>
                  <a:pt x="975484" y="830745"/>
                </a:lnTo>
                <a:lnTo>
                  <a:pt x="977072" y="827887"/>
                </a:lnTo>
                <a:lnTo>
                  <a:pt x="978025" y="824393"/>
                </a:lnTo>
                <a:lnTo>
                  <a:pt x="978978" y="821218"/>
                </a:lnTo>
                <a:lnTo>
                  <a:pt x="979613" y="818042"/>
                </a:lnTo>
                <a:lnTo>
                  <a:pt x="980566" y="811373"/>
                </a:lnTo>
                <a:lnTo>
                  <a:pt x="981201" y="804069"/>
                </a:lnTo>
                <a:lnTo>
                  <a:pt x="981837" y="797083"/>
                </a:lnTo>
                <a:lnTo>
                  <a:pt x="982154" y="789779"/>
                </a:lnTo>
                <a:lnTo>
                  <a:pt x="983107" y="783110"/>
                </a:lnTo>
                <a:lnTo>
                  <a:pt x="983742" y="779935"/>
                </a:lnTo>
                <a:lnTo>
                  <a:pt x="984695" y="776759"/>
                </a:lnTo>
                <a:lnTo>
                  <a:pt x="985966" y="773266"/>
                </a:lnTo>
                <a:lnTo>
                  <a:pt x="987236" y="770408"/>
                </a:lnTo>
                <a:lnTo>
                  <a:pt x="988507" y="768502"/>
                </a:lnTo>
                <a:lnTo>
                  <a:pt x="989778" y="766915"/>
                </a:lnTo>
                <a:lnTo>
                  <a:pt x="991366" y="765327"/>
                </a:lnTo>
                <a:lnTo>
                  <a:pt x="992636" y="764056"/>
                </a:lnTo>
                <a:lnTo>
                  <a:pt x="996131" y="761834"/>
                </a:lnTo>
                <a:lnTo>
                  <a:pt x="999942" y="759928"/>
                </a:lnTo>
                <a:lnTo>
                  <a:pt x="1003436" y="758023"/>
                </a:lnTo>
                <a:lnTo>
                  <a:pt x="1006930" y="755800"/>
                </a:lnTo>
                <a:lnTo>
                  <a:pt x="1010107" y="753259"/>
                </a:lnTo>
                <a:lnTo>
                  <a:pt x="1011695" y="751989"/>
                </a:lnTo>
                <a:lnTo>
                  <a:pt x="1012966" y="750401"/>
                </a:lnTo>
                <a:lnTo>
                  <a:pt x="1014871" y="746908"/>
                </a:lnTo>
                <a:lnTo>
                  <a:pt x="1017095" y="743097"/>
                </a:lnTo>
                <a:lnTo>
                  <a:pt x="1019001" y="738651"/>
                </a:lnTo>
                <a:lnTo>
                  <a:pt x="1020589" y="734523"/>
                </a:lnTo>
                <a:lnTo>
                  <a:pt x="1023130" y="725631"/>
                </a:lnTo>
                <a:lnTo>
                  <a:pt x="1024718" y="717057"/>
                </a:lnTo>
                <a:lnTo>
                  <a:pt x="1025989" y="709753"/>
                </a:lnTo>
                <a:lnTo>
                  <a:pt x="1026942" y="701814"/>
                </a:lnTo>
                <a:lnTo>
                  <a:pt x="1027895" y="693875"/>
                </a:lnTo>
                <a:lnTo>
                  <a:pt x="1028213" y="685618"/>
                </a:lnTo>
                <a:lnTo>
                  <a:pt x="1027895" y="677362"/>
                </a:lnTo>
                <a:lnTo>
                  <a:pt x="1027577" y="673233"/>
                </a:lnTo>
                <a:lnTo>
                  <a:pt x="1026942" y="669105"/>
                </a:lnTo>
                <a:lnTo>
                  <a:pt x="1025989" y="665294"/>
                </a:lnTo>
                <a:lnTo>
                  <a:pt x="1025036" y="661484"/>
                </a:lnTo>
                <a:lnTo>
                  <a:pt x="1023766" y="657673"/>
                </a:lnTo>
                <a:lnTo>
                  <a:pt x="1022177" y="654180"/>
                </a:lnTo>
                <a:lnTo>
                  <a:pt x="1019001" y="647511"/>
                </a:lnTo>
                <a:lnTo>
                  <a:pt x="1015824" y="642747"/>
                </a:lnTo>
                <a:lnTo>
                  <a:pt x="1014871" y="640207"/>
                </a:lnTo>
                <a:lnTo>
                  <a:pt x="1013919" y="637349"/>
                </a:lnTo>
                <a:lnTo>
                  <a:pt x="1012966" y="633856"/>
                </a:lnTo>
                <a:lnTo>
                  <a:pt x="1012330" y="629410"/>
                </a:lnTo>
                <a:lnTo>
                  <a:pt x="1012013" y="626234"/>
                </a:lnTo>
                <a:lnTo>
                  <a:pt x="1012013" y="622106"/>
                </a:lnTo>
                <a:lnTo>
                  <a:pt x="1012330" y="612261"/>
                </a:lnTo>
                <a:lnTo>
                  <a:pt x="1012966" y="601147"/>
                </a:lnTo>
                <a:lnTo>
                  <a:pt x="1013919" y="588762"/>
                </a:lnTo>
                <a:lnTo>
                  <a:pt x="1016460" y="566215"/>
                </a:lnTo>
                <a:lnTo>
                  <a:pt x="1017095" y="557323"/>
                </a:lnTo>
                <a:lnTo>
                  <a:pt x="1017413" y="551607"/>
                </a:lnTo>
                <a:lnTo>
                  <a:pt x="1017730" y="534141"/>
                </a:lnTo>
                <a:lnTo>
                  <a:pt x="1017413" y="527472"/>
                </a:lnTo>
                <a:lnTo>
                  <a:pt x="1016777" y="521756"/>
                </a:lnTo>
                <a:lnTo>
                  <a:pt x="1015824" y="516040"/>
                </a:lnTo>
                <a:lnTo>
                  <a:pt x="1014236" y="509371"/>
                </a:lnTo>
                <a:lnTo>
                  <a:pt x="1010424" y="492222"/>
                </a:lnTo>
                <a:lnTo>
                  <a:pt x="1008836" y="488412"/>
                </a:lnTo>
                <a:lnTo>
                  <a:pt x="1006930" y="483966"/>
                </a:lnTo>
                <a:lnTo>
                  <a:pt x="1004707" y="478567"/>
                </a:lnTo>
                <a:lnTo>
                  <a:pt x="1001530" y="473169"/>
                </a:lnTo>
                <a:lnTo>
                  <a:pt x="997401" y="467770"/>
                </a:lnTo>
                <a:lnTo>
                  <a:pt x="995495" y="465547"/>
                </a:lnTo>
                <a:lnTo>
                  <a:pt x="993272" y="463324"/>
                </a:lnTo>
                <a:lnTo>
                  <a:pt x="991048" y="460784"/>
                </a:lnTo>
                <a:lnTo>
                  <a:pt x="988825" y="459196"/>
                </a:lnTo>
                <a:lnTo>
                  <a:pt x="962143" y="454750"/>
                </a:lnTo>
                <a:lnTo>
                  <a:pt x="945943" y="439825"/>
                </a:lnTo>
                <a:lnTo>
                  <a:pt x="939908" y="436331"/>
                </a:lnTo>
                <a:lnTo>
                  <a:pt x="933555" y="433156"/>
                </a:lnTo>
                <a:lnTo>
                  <a:pt x="927202" y="430298"/>
                </a:lnTo>
                <a:lnTo>
                  <a:pt x="921167" y="427757"/>
                </a:lnTo>
                <a:lnTo>
                  <a:pt x="915131" y="425534"/>
                </a:lnTo>
                <a:lnTo>
                  <a:pt x="908778" y="423629"/>
                </a:lnTo>
                <a:lnTo>
                  <a:pt x="902426" y="422041"/>
                </a:lnTo>
                <a:lnTo>
                  <a:pt x="896390" y="421088"/>
                </a:lnTo>
                <a:lnTo>
                  <a:pt x="890038" y="420136"/>
                </a:lnTo>
                <a:lnTo>
                  <a:pt x="884002" y="419501"/>
                </a:lnTo>
                <a:lnTo>
                  <a:pt x="878285" y="419183"/>
                </a:lnTo>
                <a:lnTo>
                  <a:pt x="871932" y="418865"/>
                </a:lnTo>
                <a:close/>
                <a:moveTo>
                  <a:pt x="1477962" y="0"/>
                </a:moveTo>
                <a:lnTo>
                  <a:pt x="1622425" y="0"/>
                </a:lnTo>
                <a:lnTo>
                  <a:pt x="1622425" y="366713"/>
                </a:lnTo>
                <a:lnTo>
                  <a:pt x="1477962" y="366713"/>
                </a:lnTo>
                <a:lnTo>
                  <a:pt x="1477962" y="0"/>
                </a:lnTo>
                <a:close/>
                <a:moveTo>
                  <a:pt x="326855" y="0"/>
                </a:moveTo>
                <a:lnTo>
                  <a:pt x="1403350" y="0"/>
                </a:lnTo>
                <a:lnTo>
                  <a:pt x="1403350" y="1601788"/>
                </a:lnTo>
                <a:lnTo>
                  <a:pt x="326855" y="1601788"/>
                </a:lnTo>
                <a:lnTo>
                  <a:pt x="326855" y="0"/>
                </a:lnTo>
                <a:close/>
                <a:moveTo>
                  <a:pt x="90211" y="0"/>
                </a:moveTo>
                <a:lnTo>
                  <a:pt x="94975" y="0"/>
                </a:lnTo>
                <a:lnTo>
                  <a:pt x="212503" y="0"/>
                </a:lnTo>
                <a:lnTo>
                  <a:pt x="212503" y="1601788"/>
                </a:lnTo>
                <a:lnTo>
                  <a:pt x="94975" y="1601788"/>
                </a:lnTo>
                <a:lnTo>
                  <a:pt x="90211" y="1601788"/>
                </a:lnTo>
                <a:lnTo>
                  <a:pt x="85446" y="1601471"/>
                </a:lnTo>
                <a:lnTo>
                  <a:pt x="80681" y="1600835"/>
                </a:lnTo>
                <a:lnTo>
                  <a:pt x="75917" y="1599883"/>
                </a:lnTo>
                <a:lnTo>
                  <a:pt x="71470" y="1598930"/>
                </a:lnTo>
                <a:lnTo>
                  <a:pt x="67023" y="1597660"/>
                </a:lnTo>
                <a:lnTo>
                  <a:pt x="62258" y="1596072"/>
                </a:lnTo>
                <a:lnTo>
                  <a:pt x="58129" y="1594484"/>
                </a:lnTo>
                <a:lnTo>
                  <a:pt x="53999" y="1592261"/>
                </a:lnTo>
                <a:lnTo>
                  <a:pt x="49870" y="1590356"/>
                </a:lnTo>
                <a:lnTo>
                  <a:pt x="45740" y="1587815"/>
                </a:lnTo>
                <a:lnTo>
                  <a:pt x="41929" y="1585592"/>
                </a:lnTo>
                <a:lnTo>
                  <a:pt x="38117" y="1583052"/>
                </a:lnTo>
                <a:lnTo>
                  <a:pt x="34623" y="1580194"/>
                </a:lnTo>
                <a:lnTo>
                  <a:pt x="31446" y="1577336"/>
                </a:lnTo>
                <a:lnTo>
                  <a:pt x="27635" y="1573843"/>
                </a:lnTo>
                <a:lnTo>
                  <a:pt x="24776" y="1570667"/>
                </a:lnTo>
                <a:lnTo>
                  <a:pt x="21917" y="1567174"/>
                </a:lnTo>
                <a:lnTo>
                  <a:pt x="19058" y="1563681"/>
                </a:lnTo>
                <a:lnTo>
                  <a:pt x="16517" y="1559870"/>
                </a:lnTo>
                <a:lnTo>
                  <a:pt x="13976" y="1556059"/>
                </a:lnTo>
                <a:lnTo>
                  <a:pt x="11435" y="1551931"/>
                </a:lnTo>
                <a:lnTo>
                  <a:pt x="9211" y="1548120"/>
                </a:lnTo>
                <a:lnTo>
                  <a:pt x="7306" y="1543992"/>
                </a:lnTo>
                <a:lnTo>
                  <a:pt x="5717" y="1539228"/>
                </a:lnTo>
                <a:lnTo>
                  <a:pt x="4447" y="1535100"/>
                </a:lnTo>
                <a:lnTo>
                  <a:pt x="3176" y="1530654"/>
                </a:lnTo>
                <a:lnTo>
                  <a:pt x="1906" y="1525891"/>
                </a:lnTo>
                <a:lnTo>
                  <a:pt x="1270" y="1521127"/>
                </a:lnTo>
                <a:lnTo>
                  <a:pt x="635" y="1516364"/>
                </a:lnTo>
                <a:lnTo>
                  <a:pt x="317" y="1511600"/>
                </a:lnTo>
                <a:lnTo>
                  <a:pt x="0" y="1506837"/>
                </a:lnTo>
                <a:lnTo>
                  <a:pt x="0" y="94951"/>
                </a:lnTo>
                <a:lnTo>
                  <a:pt x="317" y="90188"/>
                </a:lnTo>
                <a:lnTo>
                  <a:pt x="635" y="85424"/>
                </a:lnTo>
                <a:lnTo>
                  <a:pt x="1270" y="80661"/>
                </a:lnTo>
                <a:lnTo>
                  <a:pt x="1906" y="75580"/>
                </a:lnTo>
                <a:lnTo>
                  <a:pt x="3176" y="71134"/>
                </a:lnTo>
                <a:lnTo>
                  <a:pt x="4447" y="66688"/>
                </a:lnTo>
                <a:lnTo>
                  <a:pt x="5717" y="62560"/>
                </a:lnTo>
                <a:lnTo>
                  <a:pt x="7306" y="57796"/>
                </a:lnTo>
                <a:lnTo>
                  <a:pt x="9211" y="53668"/>
                </a:lnTo>
                <a:lnTo>
                  <a:pt x="11435" y="49857"/>
                </a:lnTo>
                <a:lnTo>
                  <a:pt x="13976" y="45729"/>
                </a:lnTo>
                <a:lnTo>
                  <a:pt x="16517" y="41601"/>
                </a:lnTo>
                <a:lnTo>
                  <a:pt x="19058" y="38107"/>
                </a:lnTo>
                <a:lnTo>
                  <a:pt x="21917" y="34614"/>
                </a:lnTo>
                <a:lnTo>
                  <a:pt x="24776" y="31121"/>
                </a:lnTo>
                <a:lnTo>
                  <a:pt x="27635" y="27945"/>
                </a:lnTo>
                <a:lnTo>
                  <a:pt x="31446" y="24452"/>
                </a:lnTo>
                <a:lnTo>
                  <a:pt x="34623" y="21594"/>
                </a:lnTo>
                <a:lnTo>
                  <a:pt x="38117" y="18736"/>
                </a:lnTo>
                <a:lnTo>
                  <a:pt x="41929" y="16195"/>
                </a:lnTo>
                <a:lnTo>
                  <a:pt x="45740" y="13655"/>
                </a:lnTo>
                <a:lnTo>
                  <a:pt x="49870" y="11432"/>
                </a:lnTo>
                <a:lnTo>
                  <a:pt x="53999" y="9527"/>
                </a:lnTo>
                <a:lnTo>
                  <a:pt x="58129" y="7304"/>
                </a:lnTo>
                <a:lnTo>
                  <a:pt x="62258" y="5716"/>
                </a:lnTo>
                <a:lnTo>
                  <a:pt x="67023" y="4128"/>
                </a:lnTo>
                <a:lnTo>
                  <a:pt x="71470" y="2858"/>
                </a:lnTo>
                <a:lnTo>
                  <a:pt x="75917" y="1905"/>
                </a:lnTo>
                <a:lnTo>
                  <a:pt x="80681" y="952"/>
                </a:lnTo>
                <a:lnTo>
                  <a:pt x="85446" y="317"/>
                </a:lnTo>
                <a:lnTo>
                  <a:pt x="90211" y="0"/>
                </a:lnTo>
                <a:close/>
              </a:path>
            </a:pathLst>
          </a:custGeom>
          <a:solidFill>
            <a:srgbClr val="3D6869"/>
          </a:solidFill>
          <a:ln>
            <a:noFill/>
          </a:ln>
          <a:extLst>
            <a:ext uri="{91240B29-F687-4F45-9708-019B960494DF}">
              <a14:hiddenLine xmlns:a14="http://schemas.microsoft.com/office/drawing/2010/main" w="9525" cmpd="sng">
                <a:solidFill>
                  <a:srgbClr val="000000"/>
                </a:solidFill>
                <a:bevel/>
                <a:headEnd/>
                <a:tailEnd/>
              </a14:hiddenLine>
            </a:ext>
          </a:extLst>
        </p:spPr>
        <p:txBody>
          <a:bodyPr anchor="ctr"/>
          <a:lstStyle/>
          <a:p>
            <a:endParaRPr lang="zh-CN" altLang="en-US"/>
          </a:p>
        </p:txBody>
      </p:sp>
      <p:sp>
        <p:nvSpPr>
          <p:cNvPr id="7" name="矩形 6">
            <a:extLst>
              <a:ext uri="{FF2B5EF4-FFF2-40B4-BE49-F238E27FC236}">
                <a16:creationId xmlns:a16="http://schemas.microsoft.com/office/drawing/2014/main" id="{C1682A67-C5DB-413D-9A5B-F4E373CA2C12}"/>
              </a:ext>
            </a:extLst>
          </p:cNvPr>
          <p:cNvSpPr/>
          <p:nvPr/>
        </p:nvSpPr>
        <p:spPr>
          <a:xfrm>
            <a:off x="11278116" y="5913135"/>
            <a:ext cx="503423" cy="523501"/>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altLang="zh-TW" sz="2400" b="1" dirty="0"/>
              <a:t>21</a:t>
            </a:r>
            <a:endParaRPr lang="zh-TW" altLang="en-US" sz="24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3"/>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5123" name="矩形 5"/>
          <p:cNvSpPr>
            <a:spLocks noChangeArrowheads="1"/>
          </p:cNvSpPr>
          <p:nvPr/>
        </p:nvSpPr>
        <p:spPr bwMode="auto">
          <a:xfrm>
            <a:off x="0" y="2621756"/>
            <a:ext cx="12192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5124" name="文本框 4"/>
          <p:cNvSpPr>
            <a:spLocks noChangeArrowheads="1"/>
          </p:cNvSpPr>
          <p:nvPr/>
        </p:nvSpPr>
        <p:spPr bwMode="auto">
          <a:xfrm>
            <a:off x="1058863" y="2297113"/>
            <a:ext cx="2606675"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3800" b="1" dirty="0">
                <a:solidFill>
                  <a:srgbClr val="427172"/>
                </a:solidFill>
                <a:latin typeface="Broadway" panose="02020500000000000000" pitchFamily="18" charset="0"/>
                <a:ea typeface="华文隶书" panose="02010800040101010101" pitchFamily="2" charset="-122"/>
                <a:sym typeface="Microsoft New Tai Lue" panose="020B0502040204020203" pitchFamily="34" charset="0"/>
              </a:rPr>
              <a:t>01</a:t>
            </a:r>
            <a:endParaRPr lang="zh-CN" altLang="en-US" sz="13800" b="1" dirty="0">
              <a:solidFill>
                <a:srgbClr val="427172"/>
              </a:solidFill>
              <a:latin typeface="Broadway" panose="02020500000000000000" pitchFamily="18" charset="0"/>
              <a:ea typeface="华文隶书" panose="02010800040101010101" pitchFamily="2" charset="-122"/>
              <a:sym typeface="Microsoft New Tai Lue" panose="020B0502040204020203" pitchFamily="34" charset="0"/>
            </a:endParaRPr>
          </a:p>
        </p:txBody>
      </p:sp>
      <p:sp>
        <p:nvSpPr>
          <p:cNvPr id="5125" name="矩形 5"/>
          <p:cNvSpPr>
            <a:spLocks noChangeArrowheads="1"/>
          </p:cNvSpPr>
          <p:nvPr/>
        </p:nvSpPr>
        <p:spPr bwMode="auto">
          <a:xfrm>
            <a:off x="3564665" y="2621756"/>
            <a:ext cx="69557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TW" altLang="en-US" sz="4800" b="1" dirty="0">
                <a:solidFill>
                  <a:srgbClr val="427172"/>
                </a:solidFill>
                <a:latin typeface="標楷體" panose="03000509000000000000" pitchFamily="65" charset="-120"/>
                <a:ea typeface="標楷體" panose="03000509000000000000" pitchFamily="65" charset="-120"/>
                <a:sym typeface="宋体" panose="02010600030101010101" pitchFamily="2" charset="-122"/>
              </a:rPr>
              <a:t>某事業部執行長退休後，</a:t>
            </a:r>
            <a:endParaRPr lang="en-US" altLang="zh-TW" sz="4800" b="1" dirty="0">
              <a:solidFill>
                <a:srgbClr val="427172"/>
              </a:solidFill>
              <a:latin typeface="標楷體" panose="03000509000000000000" pitchFamily="65" charset="-120"/>
              <a:ea typeface="標楷體" panose="03000509000000000000" pitchFamily="65" charset="-120"/>
              <a:sym typeface="宋体" panose="02010600030101010101" pitchFamily="2" charset="-122"/>
            </a:endParaRPr>
          </a:p>
          <a:p>
            <a:pPr algn="ctr" eaLnBrk="1" hangingPunct="1"/>
            <a:r>
              <a:rPr lang="zh-TW" altLang="en-US" sz="4800" b="1" dirty="0">
                <a:solidFill>
                  <a:srgbClr val="427172"/>
                </a:solidFill>
                <a:latin typeface="標楷體" panose="03000509000000000000" pitchFamily="65" charset="-120"/>
                <a:ea typeface="標楷體" panose="03000509000000000000" pitchFamily="65" charset="-120"/>
                <a:sym typeface="宋体" panose="02010600030101010101" pitchFamily="2" charset="-122"/>
              </a:rPr>
              <a:t>擔任某公司顧問</a:t>
            </a:r>
            <a:endParaRPr lang="zh-CN" altLang="en-US" sz="4400" b="1" dirty="0">
              <a:solidFill>
                <a:srgbClr val="427172"/>
              </a:solidFill>
              <a:latin typeface="標楷體" panose="03000509000000000000" pitchFamily="65" charset="-120"/>
              <a:ea typeface="標楷體" panose="03000509000000000000" pitchFamily="65" charset="-120"/>
              <a:sym typeface="宋体" panose="02010600030101010101" pitchFamily="2" charset="-122"/>
            </a:endParaRPr>
          </a:p>
        </p:txBody>
      </p:sp>
      <p:sp>
        <p:nvSpPr>
          <p:cNvPr id="6" name="矩形 5">
            <a:extLst>
              <a:ext uri="{FF2B5EF4-FFF2-40B4-BE49-F238E27FC236}">
                <a16:creationId xmlns:a16="http://schemas.microsoft.com/office/drawing/2014/main" id="{7596F685-75DF-406C-BC7B-0F5B2FF32966}"/>
              </a:ext>
            </a:extLst>
          </p:cNvPr>
          <p:cNvSpPr/>
          <p:nvPr/>
        </p:nvSpPr>
        <p:spPr>
          <a:xfrm>
            <a:off x="11343439" y="6085096"/>
            <a:ext cx="404928" cy="421078"/>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altLang="zh-TW" sz="2400" b="1" dirty="0"/>
              <a:t>3</a:t>
            </a:r>
            <a:endParaRPr lang="zh-TW" altLang="en-US" sz="24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099"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0" name="矩形 3"/>
          <p:cNvSpPr>
            <a:spLocks noChangeArrowheads="1"/>
          </p:cNvSpPr>
          <p:nvPr/>
        </p:nvSpPr>
        <p:spPr bwMode="auto">
          <a:xfrm>
            <a:off x="0" y="0"/>
            <a:ext cx="12192000" cy="2117725"/>
          </a:xfrm>
          <a:prstGeom prst="rect">
            <a:avLst/>
          </a:prstGeom>
          <a:solidFill>
            <a:srgbClr val="FF4664"/>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1" name="矩形 4"/>
          <p:cNvSpPr>
            <a:spLocks noChangeArrowheads="1"/>
          </p:cNvSpPr>
          <p:nvPr/>
        </p:nvSpPr>
        <p:spPr bwMode="auto">
          <a:xfrm>
            <a:off x="0" y="4740275"/>
            <a:ext cx="12192000" cy="2117725"/>
          </a:xfrm>
          <a:prstGeom prst="rect">
            <a:avLst/>
          </a:prstGeom>
          <a:solidFill>
            <a:srgbClr val="FFA146"/>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2" name="矩形 10"/>
          <p:cNvSpPr>
            <a:spLocks noChangeArrowheads="1"/>
          </p:cNvSpPr>
          <p:nvPr/>
        </p:nvSpPr>
        <p:spPr bwMode="auto">
          <a:xfrm>
            <a:off x="317500" y="189326"/>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3" name="文本框 1"/>
          <p:cNvSpPr>
            <a:spLocks noChangeArrowheads="1"/>
          </p:cNvSpPr>
          <p:nvPr/>
        </p:nvSpPr>
        <p:spPr bwMode="auto">
          <a:xfrm>
            <a:off x="741668" y="354549"/>
            <a:ext cx="799178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eaLnBrk="1" hangingPunct="1">
              <a:defRPr/>
            </a:pPr>
            <a:r>
              <a:rPr kumimoji="0" lang="zh-TW" altLang="en-US" sz="5400" b="1" i="0" u="none" strike="noStrike" kern="1200" cap="none" spc="0" normalizeH="0" baseline="0" noProof="0" dirty="0">
                <a:ln>
                  <a:noFill/>
                </a:ln>
                <a:solidFill>
                  <a:srgbClr val="3D6869"/>
                </a:solidFill>
                <a:effectLst/>
                <a:uLnTx/>
                <a:uFillTx/>
                <a:latin typeface="微軟正黑體" panose="020B0604030504040204" pitchFamily="34" charset="-120"/>
                <a:ea typeface="微軟正黑體" panose="020B0604030504040204" pitchFamily="34" charset="-120"/>
                <a:cs typeface="+mn-cs"/>
                <a:sym typeface="Broadway" panose="02020500000000000000" pitchFamily="18" charset="0"/>
              </a:rPr>
              <a:t>相關規定</a:t>
            </a:r>
            <a:r>
              <a:rPr kumimoji="0" lang="en-US" altLang="zh-TW" sz="5400" b="1" i="0" u="none" strike="noStrike" kern="1200" cap="none" spc="0" normalizeH="0" baseline="0" noProof="0" dirty="0">
                <a:ln>
                  <a:noFill/>
                </a:ln>
                <a:solidFill>
                  <a:srgbClr val="3D6869"/>
                </a:solidFill>
                <a:effectLst/>
                <a:uLnTx/>
                <a:uFillTx/>
                <a:latin typeface="微軟正黑體" panose="020B0604030504040204" pitchFamily="34" charset="-120"/>
                <a:ea typeface="微軟正黑體" panose="020B0604030504040204" pitchFamily="34" charset="-120"/>
                <a:cs typeface="+mn-cs"/>
                <a:sym typeface="Broadway" panose="02020500000000000000" pitchFamily="18" charset="0"/>
              </a:rPr>
              <a:t>-</a:t>
            </a:r>
            <a:r>
              <a:rPr lang="zh-TW" altLang="en-US" sz="5400" b="1" dirty="0">
                <a:ln w="13462">
                  <a:solidFill>
                    <a:schemeClr val="bg1"/>
                  </a:solidFill>
                  <a:prstDash val="solid"/>
                </a:ln>
                <a:solidFill>
                  <a:schemeClr val="accent5">
                    <a:lumMod val="25000"/>
                  </a:schemeClr>
                </a:solidFill>
                <a:effectLst>
                  <a:outerShdw dist="38100" dir="2700000" algn="bl" rotWithShape="0">
                    <a:schemeClr val="accent5"/>
                  </a:outerShdw>
                </a:effectLst>
                <a:latin typeface="微軟正黑體" panose="020B0604030504040204" pitchFamily="34" charset="-120"/>
                <a:ea typeface="微軟正黑體" panose="020B0604030504040204" pitchFamily="34" charset="-120"/>
                <a:sym typeface="Franklin Gothic Book" pitchFamily="34" charset="0"/>
              </a:rPr>
              <a:t>公務員服務法</a:t>
            </a:r>
            <a:endParaRPr lang="zh-CN" altLang="en-US" sz="5400" b="1" dirty="0">
              <a:solidFill>
                <a:schemeClr val="accent5">
                  <a:lumMod val="25000"/>
                </a:schemeClr>
              </a:solidFill>
              <a:effectLst>
                <a:outerShdw blurRad="50800" dist="38100" dir="5400000" algn="t" rotWithShape="0">
                  <a:prstClr val="black">
                    <a:alpha val="40000"/>
                  </a:prstClr>
                </a:outerShdw>
              </a:effectLst>
              <a:latin typeface="微軟正黑體" panose="020B0604030504040204" pitchFamily="34" charset="-120"/>
              <a:ea typeface="微軟正黑體" panose="020B0604030504040204" pitchFamily="34" charset="-120"/>
              <a:sym typeface="Broadway" panose="02020500000000000000" pitchFamily="18" charset="0"/>
            </a:endParaRPr>
          </a:p>
        </p:txBody>
      </p:sp>
      <p:sp>
        <p:nvSpPr>
          <p:cNvPr id="4108" name="TextBox 4"/>
          <p:cNvSpPr>
            <a:spLocks noChangeArrowheads="1"/>
          </p:cNvSpPr>
          <p:nvPr/>
        </p:nvSpPr>
        <p:spPr bwMode="auto">
          <a:xfrm>
            <a:off x="1249789" y="2961264"/>
            <a:ext cx="4846211" cy="3127138"/>
          </a:xfrm>
          <a:prstGeom prst="rect">
            <a:avLst/>
          </a:prstGeom>
          <a:noFill/>
          <a:ln w="38100">
            <a:solidFill>
              <a:schemeClr val="accent2">
                <a:lumMod val="60000"/>
                <a:lumOff val="40000"/>
              </a:schemeClr>
            </a:solidFill>
            <a:prstDash val="solid"/>
            <a:bevel/>
            <a:headEnd/>
            <a:tailEnd/>
          </a:ln>
          <a:extLst>
            <a:ext uri="{909E8E84-426E-40DD-AFC4-6F175D3DCCD1}">
              <a14:hiddenFill xmlns:a14="http://schemas.microsoft.com/office/drawing/2010/main">
                <a:solidFill>
                  <a:srgbClr val="FFFFFF"/>
                </a:solidFill>
              </a14:hiddenFill>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rtl="0" eaLnBrk="1" fontAlgn="base" latinLnBrk="0" hangingPunct="1">
              <a:lnSpc>
                <a:spcPct val="100000"/>
              </a:lnSpc>
              <a:spcBef>
                <a:spcPct val="0"/>
              </a:spcBef>
              <a:spcAft>
                <a:spcPts val="300"/>
              </a:spcAft>
              <a:buClrTx/>
              <a:buSzTx/>
              <a:buFont typeface="Arial" panose="020B0604020202020204" pitchFamily="34" charset="0"/>
              <a:buNone/>
              <a:tabLst/>
              <a:defRPr/>
            </a:pPr>
            <a:r>
              <a:rPr kumimoji="0" lang="zh-TW" altLang="en-US" sz="3000" b="1" i="0" u="sng"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sym typeface="Franklin Gothic Book" pitchFamily="34" charset="0"/>
              </a:rPr>
              <a:t>第</a:t>
            </a:r>
            <a:r>
              <a:rPr kumimoji="0" lang="en-US" altLang="zh-TW" sz="3000" b="1" i="0" u="sng"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sym typeface="Franklin Gothic Book" pitchFamily="34" charset="0"/>
              </a:rPr>
              <a:t>16</a:t>
            </a:r>
            <a:r>
              <a:rPr lang="zh-TW" altLang="en-US" sz="3000" b="1" u="sng" dirty="0">
                <a:solidFill>
                  <a:srgbClr val="000000"/>
                </a:solidFill>
                <a:latin typeface="微軟正黑體" panose="020B0604030504040204" pitchFamily="34" charset="-120"/>
                <a:ea typeface="微軟正黑體" panose="020B0604030504040204" pitchFamily="34" charset="-120"/>
                <a:sym typeface="Franklin Gothic Book" pitchFamily="34" charset="0"/>
              </a:rPr>
              <a:t>條</a:t>
            </a:r>
            <a:r>
              <a:rPr kumimoji="0" lang="zh-TW" altLang="en-US" sz="2400" b="1" i="0"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sym typeface="Franklin Gothic Book" pitchFamily="34" charset="0"/>
              </a:rPr>
              <a:t>  </a:t>
            </a:r>
            <a:r>
              <a:rPr kumimoji="0" lang="en-US" altLang="zh-TW" sz="1600" strike="noStrike" kern="1200" cap="none" spc="0" normalizeH="0" baseline="0" noProof="0" dirty="0">
                <a:ln>
                  <a:noFill/>
                </a:ln>
                <a:solidFill>
                  <a:srgbClr val="000000"/>
                </a:solidFill>
                <a:uLnTx/>
                <a:uFillTx/>
                <a:latin typeface="微軟正黑體" panose="020B0604030504040204" pitchFamily="34" charset="-120"/>
                <a:ea typeface="微軟正黑體" panose="020B0604030504040204" pitchFamily="34" charset="-120"/>
                <a:cs typeface="+mn-cs"/>
                <a:sym typeface="Franklin Gothic Book" pitchFamily="34" charset="0"/>
              </a:rPr>
              <a:t>(111.</a:t>
            </a:r>
            <a:r>
              <a:rPr kumimoji="0" lang="en-US" altLang="zh-TW" sz="1600" i="0" strike="noStrike" kern="1200" cap="none" spc="0" normalizeH="0" baseline="0" noProof="0" dirty="0">
                <a:ln>
                  <a:noFill/>
                </a:ln>
                <a:solidFill>
                  <a:srgbClr val="000000"/>
                </a:solidFill>
                <a:uLnTx/>
                <a:uFillTx/>
                <a:latin typeface="微軟正黑體" panose="020B0604030504040204" pitchFamily="34" charset="-120"/>
                <a:ea typeface="微軟正黑體" panose="020B0604030504040204" pitchFamily="34" charset="-120"/>
                <a:cs typeface="+mn-cs"/>
                <a:sym typeface="Franklin Gothic Book" pitchFamily="34" charset="0"/>
              </a:rPr>
              <a:t>6.22</a:t>
            </a:r>
            <a:r>
              <a:rPr lang="zh-TW" altLang="en-US" sz="1600" dirty="0">
                <a:solidFill>
                  <a:srgbClr val="000000"/>
                </a:solidFill>
                <a:latin typeface="微軟正黑體" panose="020B0604030504040204" pitchFamily="34" charset="-120"/>
                <a:ea typeface="微軟正黑體" panose="020B0604030504040204" pitchFamily="34" charset="-120"/>
                <a:sym typeface="Franklin Gothic Book" pitchFamily="34" charset="0"/>
              </a:rPr>
              <a:t>修正前規定於第</a:t>
            </a:r>
            <a:r>
              <a:rPr lang="en-US" altLang="zh-TW" sz="1600" dirty="0">
                <a:solidFill>
                  <a:srgbClr val="000000"/>
                </a:solidFill>
                <a:latin typeface="微軟正黑體" panose="020B0604030504040204" pitchFamily="34" charset="-120"/>
                <a:ea typeface="微軟正黑體" panose="020B0604030504040204" pitchFamily="34" charset="-120"/>
                <a:sym typeface="Franklin Gothic Book" pitchFamily="34" charset="0"/>
              </a:rPr>
              <a:t>14</a:t>
            </a:r>
            <a:r>
              <a:rPr lang="zh-TW" altLang="en-US" sz="1600" dirty="0">
                <a:solidFill>
                  <a:srgbClr val="000000"/>
                </a:solidFill>
                <a:latin typeface="微軟正黑體" panose="020B0604030504040204" pitchFamily="34" charset="-120"/>
                <a:ea typeface="微軟正黑體" panose="020B0604030504040204" pitchFamily="34" charset="-120"/>
                <a:sym typeface="Franklin Gothic Book" pitchFamily="34" charset="0"/>
              </a:rPr>
              <a:t>條之</a:t>
            </a:r>
            <a:r>
              <a:rPr lang="en-US" altLang="zh-TW" sz="1600" dirty="0">
                <a:solidFill>
                  <a:srgbClr val="000000"/>
                </a:solidFill>
                <a:latin typeface="微軟正黑體" panose="020B0604030504040204" pitchFamily="34" charset="-120"/>
                <a:ea typeface="微軟正黑體" panose="020B0604030504040204" pitchFamily="34" charset="-120"/>
                <a:sym typeface="Franklin Gothic Book" pitchFamily="34" charset="0"/>
              </a:rPr>
              <a:t>1</a:t>
            </a:r>
            <a:r>
              <a:rPr kumimoji="0" lang="en-US" altLang="zh-TW" sz="2000" i="0" strike="noStrike" kern="1200" cap="none" spc="0" normalizeH="0" baseline="0" noProof="0" dirty="0">
                <a:ln>
                  <a:noFill/>
                </a:ln>
                <a:solidFill>
                  <a:srgbClr val="000000"/>
                </a:solidFill>
                <a:uLnTx/>
                <a:uFillTx/>
                <a:latin typeface="微軟正黑體" panose="020B0604030504040204" pitchFamily="34" charset="-120"/>
                <a:ea typeface="微軟正黑體" panose="020B0604030504040204" pitchFamily="34" charset="-120"/>
                <a:cs typeface="+mn-cs"/>
                <a:sym typeface="Franklin Gothic Book" pitchFamily="34" charset="0"/>
              </a:rPr>
              <a:t>)</a:t>
            </a:r>
            <a:endParaRPr kumimoji="0" lang="en-US" altLang="zh-TW" sz="3000" i="0" strike="noStrike" kern="1200" cap="none" spc="0" normalizeH="0" baseline="0" noProof="0" dirty="0">
              <a:ln>
                <a:noFill/>
              </a:ln>
              <a:solidFill>
                <a:srgbClr val="000000"/>
              </a:solidFill>
              <a:uLnTx/>
              <a:uFillTx/>
              <a:latin typeface="微軟正黑體" panose="020B0604030504040204" pitchFamily="34" charset="-120"/>
              <a:ea typeface="微軟正黑體" panose="020B0604030504040204" pitchFamily="34" charset="-120"/>
              <a:cs typeface="+mn-cs"/>
              <a:sym typeface="Franklin Gothic Book" pitchFamily="34" charset="0"/>
            </a:endParaRPr>
          </a:p>
          <a:p>
            <a:pPr marL="72000" marR="0" lvl="0" indent="0" algn="just" defTabSz="914400" rtl="0" eaLnBrk="1" fontAlgn="base" latinLnBrk="0" hangingPunct="1">
              <a:lnSpc>
                <a:spcPts val="4000"/>
              </a:lnSpc>
              <a:spcBef>
                <a:spcPct val="0"/>
              </a:spcBef>
              <a:spcAft>
                <a:spcPct val="0"/>
              </a:spcAft>
              <a:buClrTx/>
              <a:buSzTx/>
              <a:buFont typeface="Arial" panose="020B0604020202020204" pitchFamily="34" charset="0"/>
              <a:buNone/>
              <a:tabLst/>
              <a:defRPr/>
            </a:pPr>
            <a:r>
              <a:rPr kumimoji="0" lang="zh-TW" altLang="en-US" sz="30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公務員於其</a:t>
            </a:r>
            <a:r>
              <a:rPr kumimoji="0" lang="zh-TW" altLang="en-US" sz="30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離職後三年內</a:t>
            </a:r>
            <a:r>
              <a:rPr kumimoji="0" lang="zh-TW" altLang="en-US" sz="30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a:t>
            </a:r>
            <a:r>
              <a:rPr kumimoji="0" lang="zh-TW" altLang="en-US" sz="30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不得擔任</a:t>
            </a:r>
            <a:r>
              <a:rPr kumimoji="0" lang="zh-TW" altLang="en-US" sz="30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與其離職前五年內之</a:t>
            </a:r>
            <a:r>
              <a:rPr lang="zh-TW" altLang="en-US" sz="3200" b="1" dirty="0">
                <a:solidFill>
                  <a:srgbClr val="000000"/>
                </a:solidFill>
                <a:highlight>
                  <a:srgbClr val="FFFF00"/>
                </a:highlight>
                <a:latin typeface="標楷體" panose="03000509000000000000" pitchFamily="65" charset="-120"/>
                <a:ea typeface="標楷體" panose="03000509000000000000" pitchFamily="65" charset="-120"/>
              </a:rPr>
              <a:t>職務直接相關</a:t>
            </a:r>
            <a:r>
              <a:rPr kumimoji="0" lang="zh-TW" altLang="en-US" sz="30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之營利事業</a:t>
            </a:r>
            <a:r>
              <a:rPr lang="zh-TW" altLang="en-US" sz="3200" b="1" dirty="0">
                <a:solidFill>
                  <a:srgbClr val="000000"/>
                </a:solidFill>
                <a:highlight>
                  <a:srgbClr val="FFFF00"/>
                </a:highlight>
                <a:latin typeface="標楷體" panose="03000509000000000000" pitchFamily="65" charset="-120"/>
                <a:ea typeface="標楷體" panose="03000509000000000000" pitchFamily="65" charset="-120"/>
              </a:rPr>
              <a:t>董事</a:t>
            </a:r>
            <a:r>
              <a:rPr kumimoji="0" lang="zh-TW" altLang="en-US" sz="30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a:t>
            </a:r>
            <a:r>
              <a:rPr lang="zh-TW" altLang="en-US" sz="3200" b="1" dirty="0">
                <a:solidFill>
                  <a:srgbClr val="000000"/>
                </a:solidFill>
                <a:highlight>
                  <a:srgbClr val="FFFF00"/>
                </a:highlight>
                <a:latin typeface="標楷體" panose="03000509000000000000" pitchFamily="65" charset="-120"/>
                <a:ea typeface="標楷體" panose="03000509000000000000" pitchFamily="65" charset="-120"/>
              </a:rPr>
              <a:t>監察人</a:t>
            </a:r>
            <a:r>
              <a:rPr kumimoji="0" lang="zh-TW" altLang="en-US" sz="30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a:t>
            </a:r>
            <a:r>
              <a:rPr lang="zh-TW" altLang="en-US" sz="3200" b="1" dirty="0">
                <a:solidFill>
                  <a:srgbClr val="000000"/>
                </a:solidFill>
                <a:highlight>
                  <a:srgbClr val="FFFF00"/>
                </a:highlight>
                <a:latin typeface="標楷體" panose="03000509000000000000" pitchFamily="65" charset="-120"/>
                <a:ea typeface="標楷體" panose="03000509000000000000" pitchFamily="65" charset="-120"/>
              </a:rPr>
              <a:t>經理</a:t>
            </a:r>
            <a:r>
              <a:rPr kumimoji="0" lang="zh-TW" altLang="en-US" sz="30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a:t>
            </a:r>
            <a:r>
              <a:rPr lang="zh-TW" altLang="en-US" sz="3200" b="1" dirty="0">
                <a:solidFill>
                  <a:srgbClr val="000000"/>
                </a:solidFill>
                <a:highlight>
                  <a:srgbClr val="FFFF00"/>
                </a:highlight>
                <a:latin typeface="標楷體" panose="03000509000000000000" pitchFamily="65" charset="-120"/>
                <a:ea typeface="標楷體" panose="03000509000000000000" pitchFamily="65" charset="-120"/>
              </a:rPr>
              <a:t>執行業務之股東</a:t>
            </a:r>
            <a:r>
              <a:rPr kumimoji="0" lang="zh-TW" altLang="en-US" sz="30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或</a:t>
            </a:r>
            <a:r>
              <a:rPr lang="zh-TW" altLang="en-US" sz="3200" b="1" dirty="0">
                <a:solidFill>
                  <a:srgbClr val="000000"/>
                </a:solidFill>
                <a:highlight>
                  <a:srgbClr val="FFFF00"/>
                </a:highlight>
                <a:latin typeface="標楷體" panose="03000509000000000000" pitchFamily="65" charset="-120"/>
                <a:ea typeface="標楷體" panose="03000509000000000000" pitchFamily="65" charset="-120"/>
              </a:rPr>
              <a:t>顧問</a:t>
            </a:r>
            <a:r>
              <a:rPr kumimoji="0" lang="zh-TW" altLang="en-US" sz="30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a:t>
            </a:r>
            <a:endParaRPr kumimoji="0" lang="zh-CN" altLang="en-US" sz="30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p:txBody>
      </p:sp>
      <p:sp>
        <p:nvSpPr>
          <p:cNvPr id="4109" name="TextBox 4"/>
          <p:cNvSpPr>
            <a:spLocks noChangeArrowheads="1"/>
          </p:cNvSpPr>
          <p:nvPr/>
        </p:nvSpPr>
        <p:spPr bwMode="auto">
          <a:xfrm>
            <a:off x="6603481" y="2985043"/>
            <a:ext cx="4721289" cy="2986651"/>
          </a:xfrm>
          <a:prstGeom prst="rect">
            <a:avLst/>
          </a:prstGeom>
          <a:noFill/>
          <a:ln w="38100">
            <a:solidFill>
              <a:schemeClr val="accent2">
                <a:lumMod val="50000"/>
              </a:schemeClr>
            </a:solidFill>
            <a:bevel/>
            <a:headEnd/>
            <a:tailEnd/>
          </a:ln>
          <a:extLst>
            <a:ext uri="{909E8E84-426E-40DD-AFC4-6F175D3DCCD1}">
              <a14:hiddenFill xmlns:a14="http://schemas.microsoft.com/office/drawing/2010/main">
                <a:solidFill>
                  <a:srgbClr val="FFFFFF"/>
                </a:solidFill>
              </a14:hiddenFill>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just" eaLnBrk="1" hangingPunct="1">
              <a:lnSpc>
                <a:spcPts val="3600"/>
              </a:lnSpc>
              <a:spcBef>
                <a:spcPts val="600"/>
              </a:spcBef>
              <a:spcAft>
                <a:spcPts val="600"/>
              </a:spcAft>
              <a:defRPr/>
            </a:pPr>
            <a:endParaRPr kumimoji="0" lang="en-US" altLang="zh-TW" sz="28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a:p>
            <a:pPr lvl="0" algn="just" eaLnBrk="1" hangingPunct="1">
              <a:lnSpc>
                <a:spcPts val="3600"/>
              </a:lnSpc>
              <a:spcBef>
                <a:spcPts val="600"/>
              </a:spcBef>
              <a:spcAft>
                <a:spcPts val="600"/>
              </a:spcAft>
              <a:defRPr/>
            </a:pPr>
            <a:endParaRPr lang="en-US" altLang="zh-TW" sz="2800" dirty="0">
              <a:solidFill>
                <a:srgbClr val="000000"/>
              </a:solidFill>
              <a:latin typeface="標楷體" panose="03000509000000000000" pitchFamily="65" charset="-120"/>
              <a:ea typeface="標楷體" panose="03000509000000000000" pitchFamily="65" charset="-120"/>
            </a:endParaRPr>
          </a:p>
          <a:p>
            <a:pPr lvl="0" algn="just" eaLnBrk="1" hangingPunct="1">
              <a:lnSpc>
                <a:spcPts val="3600"/>
              </a:lnSpc>
              <a:spcBef>
                <a:spcPts val="600"/>
              </a:spcBef>
              <a:spcAft>
                <a:spcPts val="600"/>
              </a:spcAft>
              <a:defRPr/>
            </a:pPr>
            <a:endParaRPr kumimoji="0" lang="en-US" altLang="zh-TW" sz="28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a:p>
            <a:pPr lvl="0" algn="just" eaLnBrk="1" hangingPunct="1">
              <a:lnSpc>
                <a:spcPts val="3600"/>
              </a:lnSpc>
              <a:spcBef>
                <a:spcPts val="600"/>
              </a:spcBef>
              <a:spcAft>
                <a:spcPts val="600"/>
              </a:spcAft>
              <a:defRPr/>
            </a:pPr>
            <a:endParaRPr lang="en-US" altLang="zh-TW" sz="2800" dirty="0">
              <a:solidFill>
                <a:srgbClr val="000000"/>
              </a:solidFill>
              <a:latin typeface="標楷體" panose="03000509000000000000" pitchFamily="65" charset="-120"/>
              <a:ea typeface="標楷體" panose="03000509000000000000" pitchFamily="65" charset="-120"/>
            </a:endParaRPr>
          </a:p>
          <a:p>
            <a:pPr lvl="0" algn="just" eaLnBrk="1" hangingPunct="1">
              <a:lnSpc>
                <a:spcPts val="3600"/>
              </a:lnSpc>
              <a:spcBef>
                <a:spcPts val="600"/>
              </a:spcBef>
              <a:spcAft>
                <a:spcPts val="600"/>
              </a:spcAft>
              <a:defRPr/>
            </a:pPr>
            <a:endParaRPr kumimoji="0" lang="en-US" altLang="zh-TW" sz="28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p:txBody>
      </p:sp>
      <p:sp>
        <p:nvSpPr>
          <p:cNvPr id="2" name="文字方塊 1">
            <a:extLst>
              <a:ext uri="{FF2B5EF4-FFF2-40B4-BE49-F238E27FC236}">
                <a16:creationId xmlns:a16="http://schemas.microsoft.com/office/drawing/2014/main" id="{066BD3EC-2C6B-45C3-92FC-778957C6870C}"/>
              </a:ext>
            </a:extLst>
          </p:cNvPr>
          <p:cNvSpPr txBox="1"/>
          <p:nvPr/>
        </p:nvSpPr>
        <p:spPr>
          <a:xfrm>
            <a:off x="900418" y="1267976"/>
            <a:ext cx="10894183" cy="1597169"/>
          </a:xfrm>
          <a:prstGeom prst="rect">
            <a:avLst/>
          </a:prstGeom>
          <a:noFill/>
        </p:spPr>
        <p:txBody>
          <a:bodyPr wrap="square" rtlCol="0">
            <a:spAutoFit/>
          </a:bodyPr>
          <a:lstStyle/>
          <a:p>
            <a:pPr marL="0" marR="0" lvl="0" indent="0" algn="just" defTabSz="914400" rtl="0" eaLnBrk="0" fontAlgn="base" latinLnBrk="0" hangingPunct="0">
              <a:lnSpc>
                <a:spcPts val="4000"/>
              </a:lnSpc>
              <a:spcBef>
                <a:spcPct val="0"/>
              </a:spcBef>
              <a:spcAft>
                <a:spcPct val="0"/>
              </a:spcAft>
              <a:buClrTx/>
              <a:buSzTx/>
              <a:buFontTx/>
              <a:buNone/>
              <a:tabLst/>
              <a:defRPr/>
            </a:pPr>
            <a:r>
              <a:rPr kumimoji="0" lang="zh-TW" altLang="en-US" sz="4000" b="1" i="0" u="none" strike="noStrike" kern="1200" cap="none" spc="0" normalizeH="0" baseline="0" noProof="0" dirty="0">
                <a:ln w="9525">
                  <a:solidFill>
                    <a:srgbClr val="FFFFFF"/>
                  </a:solidFill>
                  <a:prstDash val="solid"/>
                </a:ln>
                <a:solidFill>
                  <a:srgbClr val="000000"/>
                </a:solidFill>
                <a:effectLst>
                  <a:outerShdw blurRad="12700" dist="38100" dir="2700000" algn="tl" rotWithShape="0">
                    <a:srgbClr val="FFFFFF">
                      <a:lumMod val="50000"/>
                    </a:srgbClr>
                  </a:outerShdw>
                </a:effectLst>
                <a:uLnTx/>
                <a:uFillTx/>
                <a:latin typeface="微軟正黑體" panose="020B0604030504040204" pitchFamily="34" charset="-120"/>
                <a:ea typeface="微軟正黑體" panose="020B0604030504040204" pitchFamily="34" charset="-120"/>
                <a:cs typeface="+mn-cs"/>
                <a:sym typeface="Franklin Gothic Book" pitchFamily="34" charset="0"/>
              </a:rPr>
              <a:t>旋轉門條款</a:t>
            </a:r>
            <a:r>
              <a:rPr kumimoji="0" lang="en-US" altLang="zh-TW"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sym typeface="Franklin Gothic Book" pitchFamily="34" charset="0"/>
              </a:rPr>
              <a:t>(</a:t>
            </a:r>
            <a:r>
              <a:rPr kumimoji="0" lang="en-US" altLang="zh-TW" sz="32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sym typeface="Franklin Gothic Book" pitchFamily="34" charset="0"/>
              </a:rPr>
              <a:t>R</a:t>
            </a:r>
            <a:r>
              <a:rPr kumimoji="0" lang="en-US" altLang="zh-TW" sz="3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evolving door</a:t>
            </a:r>
            <a:r>
              <a:rPr kumimoji="0" lang="en-US" altLang="zh-TW"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sym typeface="Franklin Gothic Book" pitchFamily="34" charset="0"/>
              </a:rPr>
              <a:t>)</a:t>
            </a:r>
            <a:r>
              <a:rPr kumimoji="0" lang="zh-TW" altLang="en-US"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sym typeface="Franklin Gothic Book" pitchFamily="34" charset="0"/>
              </a:rPr>
              <a:t>，或稱為</a:t>
            </a:r>
            <a:r>
              <a:rPr kumimoji="0" lang="zh-TW" altLang="en-US" sz="32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公務員離職後利益迴避條款</a:t>
            </a:r>
            <a:r>
              <a:rPr kumimoji="0" lang="zh-TW" altLang="en-US"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，係指來回移動於行政機關與私人企業間，利用服公職期間的資訊、網絡及影響力，而使雇主受益。</a:t>
            </a:r>
            <a:endParaRPr kumimoji="0" lang="en-US" altLang="zh-TW"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p:txBody>
      </p:sp>
      <p:pic>
        <p:nvPicPr>
          <p:cNvPr id="30" name="Picture 2">
            <a:extLst>
              <a:ext uri="{FF2B5EF4-FFF2-40B4-BE49-F238E27FC236}">
                <a16:creationId xmlns:a16="http://schemas.microsoft.com/office/drawing/2014/main" id="{3E51FD2A-C558-4F2B-81DD-6A236F9D39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67477" y="1283650"/>
            <a:ext cx="348382" cy="272647"/>
          </a:xfrm>
          <a:prstGeom prst="rect">
            <a:avLst/>
          </a:prstGeom>
        </p:spPr>
      </p:pic>
      <p:pic>
        <p:nvPicPr>
          <p:cNvPr id="31" name="Picture 2">
            <a:extLst>
              <a:ext uri="{FF2B5EF4-FFF2-40B4-BE49-F238E27FC236}">
                <a16:creationId xmlns:a16="http://schemas.microsoft.com/office/drawing/2014/main" id="{4EB5E572-950E-48F4-92A3-156F54038B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9892872" y="2333168"/>
            <a:ext cx="369765" cy="289382"/>
          </a:xfrm>
          <a:prstGeom prst="rect">
            <a:avLst/>
          </a:prstGeom>
        </p:spPr>
      </p:pic>
      <p:grpSp>
        <p:nvGrpSpPr>
          <p:cNvPr id="33" name="组合 12">
            <a:extLst>
              <a:ext uri="{FF2B5EF4-FFF2-40B4-BE49-F238E27FC236}">
                <a16:creationId xmlns:a16="http://schemas.microsoft.com/office/drawing/2014/main" id="{B3B6A85D-0C6D-4184-A2F3-EEC2EF7BFFF5}"/>
              </a:ext>
            </a:extLst>
          </p:cNvPr>
          <p:cNvGrpSpPr>
            <a:grpSpLocks/>
          </p:cNvGrpSpPr>
          <p:nvPr/>
        </p:nvGrpSpPr>
        <p:grpSpPr bwMode="auto">
          <a:xfrm>
            <a:off x="10877178" y="393079"/>
            <a:ext cx="730205" cy="730205"/>
            <a:chOff x="0" y="0"/>
            <a:chExt cx="1141228" cy="1141228"/>
          </a:xfrm>
        </p:grpSpPr>
        <p:sp>
          <p:nvSpPr>
            <p:cNvPr id="34" name="椭圆 13">
              <a:extLst>
                <a:ext uri="{FF2B5EF4-FFF2-40B4-BE49-F238E27FC236}">
                  <a16:creationId xmlns:a16="http://schemas.microsoft.com/office/drawing/2014/main" id="{D2075C99-4ACD-4BDD-B79D-971307B0CD91}"/>
                </a:ext>
              </a:extLst>
            </p:cNvPr>
            <p:cNvSpPr>
              <a:spLocks noChangeArrowheads="1"/>
            </p:cNvSpPr>
            <p:nvPr/>
          </p:nvSpPr>
          <p:spPr bwMode="auto">
            <a:xfrm>
              <a:off x="0" y="0"/>
              <a:ext cx="1141228" cy="1141228"/>
            </a:xfrm>
            <a:prstGeom prst="ellipse">
              <a:avLst/>
            </a:prstGeom>
            <a:solidFill>
              <a:srgbClr val="22F2CC"/>
            </a:solidFill>
            <a:ln w="12700">
              <a:solidFill>
                <a:schemeClr val="bg1"/>
              </a:solidFill>
              <a:bevel/>
              <a:headEnd/>
              <a:tailEnd/>
            </a:ln>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35" name="Freeform 13">
              <a:extLst>
                <a:ext uri="{FF2B5EF4-FFF2-40B4-BE49-F238E27FC236}">
                  <a16:creationId xmlns:a16="http://schemas.microsoft.com/office/drawing/2014/main" id="{1F44A970-2CC6-44CD-BEAC-2A649A028B14}"/>
                </a:ext>
              </a:extLst>
            </p:cNvPr>
            <p:cNvSpPr>
              <a:spLocks noEditPoints="1" noChangeArrowheads="1"/>
            </p:cNvSpPr>
            <p:nvPr/>
          </p:nvSpPr>
          <p:spPr bwMode="auto">
            <a:xfrm>
              <a:off x="307845" y="308419"/>
              <a:ext cx="525539" cy="524392"/>
            </a:xfrm>
            <a:custGeom>
              <a:avLst/>
              <a:gdLst>
                <a:gd name="T0" fmla="*/ 341467 w 197"/>
                <a:gd name="T1" fmla="*/ 267547 h 196"/>
                <a:gd name="T2" fmla="*/ 392153 w 197"/>
                <a:gd name="T3" fmla="*/ 278249 h 196"/>
                <a:gd name="T4" fmla="*/ 525539 w 197"/>
                <a:gd name="T5" fmla="*/ 144475 h 196"/>
                <a:gd name="T6" fmla="*/ 522871 w 197"/>
                <a:gd name="T7" fmla="*/ 120396 h 196"/>
                <a:gd name="T8" fmla="*/ 429501 w 197"/>
                <a:gd name="T9" fmla="*/ 222064 h 196"/>
                <a:gd name="T10" fmla="*/ 338799 w 197"/>
                <a:gd name="T11" fmla="*/ 206011 h 196"/>
                <a:gd name="T12" fmla="*/ 306787 w 197"/>
                <a:gd name="T13" fmla="*/ 120396 h 196"/>
                <a:gd name="T14" fmla="*/ 410827 w 197"/>
                <a:gd name="T15" fmla="*/ 10702 h 196"/>
                <a:gd name="T16" fmla="*/ 392153 w 197"/>
                <a:gd name="T17" fmla="*/ 8026 h 196"/>
                <a:gd name="T18" fmla="*/ 256100 w 197"/>
                <a:gd name="T19" fmla="*/ 144475 h 196"/>
                <a:gd name="T20" fmla="*/ 269439 w 197"/>
                <a:gd name="T21" fmla="*/ 197985 h 196"/>
                <a:gd name="T22" fmla="*/ 141389 w 197"/>
                <a:gd name="T23" fmla="*/ 355837 h 196"/>
                <a:gd name="T24" fmla="*/ 117379 w 197"/>
                <a:gd name="T25" fmla="*/ 350486 h 196"/>
                <a:gd name="T26" fmla="*/ 32013 w 197"/>
                <a:gd name="T27" fmla="*/ 433426 h 196"/>
                <a:gd name="T28" fmla="*/ 117379 w 197"/>
                <a:gd name="T29" fmla="*/ 519041 h 196"/>
                <a:gd name="T30" fmla="*/ 200078 w 197"/>
                <a:gd name="T31" fmla="*/ 433426 h 196"/>
                <a:gd name="T32" fmla="*/ 192075 w 197"/>
                <a:gd name="T33" fmla="*/ 403996 h 196"/>
                <a:gd name="T34" fmla="*/ 341467 w 197"/>
                <a:gd name="T35" fmla="*/ 267547 h 196"/>
                <a:gd name="T36" fmla="*/ 117379 w 197"/>
                <a:gd name="T37" fmla="*/ 478909 h 196"/>
                <a:gd name="T38" fmla="*/ 72028 w 197"/>
                <a:gd name="T39" fmla="*/ 433426 h 196"/>
                <a:gd name="T40" fmla="*/ 117379 w 197"/>
                <a:gd name="T41" fmla="*/ 390619 h 196"/>
                <a:gd name="T42" fmla="*/ 160063 w 197"/>
                <a:gd name="T43" fmla="*/ 433426 h 196"/>
                <a:gd name="T44" fmla="*/ 117379 w 197"/>
                <a:gd name="T45" fmla="*/ 478909 h 196"/>
                <a:gd name="T46" fmla="*/ 125382 w 197"/>
                <a:gd name="T47" fmla="*/ 163204 h 196"/>
                <a:gd name="T48" fmla="*/ 202746 w 197"/>
                <a:gd name="T49" fmla="*/ 246143 h 196"/>
                <a:gd name="T50" fmla="*/ 240094 w 197"/>
                <a:gd name="T51" fmla="*/ 206011 h 196"/>
                <a:gd name="T52" fmla="*/ 162730 w 197"/>
                <a:gd name="T53" fmla="*/ 125747 h 196"/>
                <a:gd name="T54" fmla="*/ 181404 w 197"/>
                <a:gd name="T55" fmla="*/ 107019 h 196"/>
                <a:gd name="T56" fmla="*/ 74696 w 197"/>
                <a:gd name="T57" fmla="*/ 0 h 196"/>
                <a:gd name="T58" fmla="*/ 0 w 197"/>
                <a:gd name="T59" fmla="*/ 77589 h 196"/>
                <a:gd name="T60" fmla="*/ 104041 w 197"/>
                <a:gd name="T61" fmla="*/ 181932 h 196"/>
                <a:gd name="T62" fmla="*/ 125382 w 197"/>
                <a:gd name="T63" fmla="*/ 163204 h 196"/>
                <a:gd name="T64" fmla="*/ 368144 w 197"/>
                <a:gd name="T65" fmla="*/ 286275 h 196"/>
                <a:gd name="T66" fmla="*/ 258768 w 197"/>
                <a:gd name="T67" fmla="*/ 382592 h 196"/>
                <a:gd name="T68" fmla="*/ 378815 w 197"/>
                <a:gd name="T69" fmla="*/ 502988 h 196"/>
                <a:gd name="T70" fmla="*/ 453511 w 197"/>
                <a:gd name="T71" fmla="*/ 502988 h 196"/>
                <a:gd name="T72" fmla="*/ 485523 w 197"/>
                <a:gd name="T73" fmla="*/ 473558 h 196"/>
                <a:gd name="T74" fmla="*/ 485523 w 197"/>
                <a:gd name="T75" fmla="*/ 398645 h 196"/>
                <a:gd name="T76" fmla="*/ 368144 w 197"/>
                <a:gd name="T77" fmla="*/ 286275 h 196"/>
                <a:gd name="T78" fmla="*/ 421498 w 197"/>
                <a:gd name="T79" fmla="*/ 481584 h 196"/>
                <a:gd name="T80" fmla="*/ 402824 w 197"/>
                <a:gd name="T81" fmla="*/ 481584 h 196"/>
                <a:gd name="T82" fmla="*/ 304119 w 197"/>
                <a:gd name="T83" fmla="*/ 385268 h 196"/>
                <a:gd name="T84" fmla="*/ 304119 w 197"/>
                <a:gd name="T85" fmla="*/ 366539 h 196"/>
                <a:gd name="T86" fmla="*/ 322793 w 197"/>
                <a:gd name="T87" fmla="*/ 366539 h 196"/>
                <a:gd name="T88" fmla="*/ 421498 w 197"/>
                <a:gd name="T89" fmla="*/ 462856 h 196"/>
                <a:gd name="T90" fmla="*/ 421498 w 197"/>
                <a:gd name="T91" fmla="*/ 481584 h 196"/>
                <a:gd name="T92" fmla="*/ 464182 w 197"/>
                <a:gd name="T93" fmla="*/ 438777 h 196"/>
                <a:gd name="T94" fmla="*/ 445508 w 197"/>
                <a:gd name="T95" fmla="*/ 438777 h 196"/>
                <a:gd name="T96" fmla="*/ 346802 w 197"/>
                <a:gd name="T97" fmla="*/ 342460 h 196"/>
                <a:gd name="T98" fmla="*/ 346802 w 197"/>
                <a:gd name="T99" fmla="*/ 323732 h 196"/>
                <a:gd name="T100" fmla="*/ 365476 w 197"/>
                <a:gd name="T101" fmla="*/ 323732 h 196"/>
                <a:gd name="T102" fmla="*/ 464182 w 197"/>
                <a:gd name="T103" fmla="*/ 420049 h 196"/>
                <a:gd name="T104" fmla="*/ 464182 w 197"/>
                <a:gd name="T105" fmla="*/ 438777 h 1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7"/>
                <a:gd name="T160" fmla="*/ 0 h 196"/>
                <a:gd name="T161" fmla="*/ 197 w 197"/>
                <a:gd name="T162" fmla="*/ 196 h 1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7" h="196">
                  <a:moveTo>
                    <a:pt x="128" y="100"/>
                  </a:moveTo>
                  <a:cubicBezTo>
                    <a:pt x="134" y="103"/>
                    <a:pt x="140" y="104"/>
                    <a:pt x="147" y="104"/>
                  </a:cubicBezTo>
                  <a:cubicBezTo>
                    <a:pt x="175" y="104"/>
                    <a:pt x="197" y="82"/>
                    <a:pt x="197" y="54"/>
                  </a:cubicBezTo>
                  <a:cubicBezTo>
                    <a:pt x="197" y="51"/>
                    <a:pt x="197" y="48"/>
                    <a:pt x="196" y="45"/>
                  </a:cubicBezTo>
                  <a:cubicBezTo>
                    <a:pt x="161" y="83"/>
                    <a:pt x="161" y="83"/>
                    <a:pt x="161" y="83"/>
                  </a:cubicBezTo>
                  <a:cubicBezTo>
                    <a:pt x="127" y="77"/>
                    <a:pt x="127" y="77"/>
                    <a:pt x="127" y="77"/>
                  </a:cubicBezTo>
                  <a:cubicBezTo>
                    <a:pt x="115" y="45"/>
                    <a:pt x="115" y="45"/>
                    <a:pt x="115" y="45"/>
                  </a:cubicBezTo>
                  <a:cubicBezTo>
                    <a:pt x="154" y="4"/>
                    <a:pt x="154" y="4"/>
                    <a:pt x="154" y="4"/>
                  </a:cubicBezTo>
                  <a:cubicBezTo>
                    <a:pt x="152" y="3"/>
                    <a:pt x="149" y="3"/>
                    <a:pt x="147" y="3"/>
                  </a:cubicBezTo>
                  <a:cubicBezTo>
                    <a:pt x="119" y="3"/>
                    <a:pt x="96" y="26"/>
                    <a:pt x="96" y="54"/>
                  </a:cubicBezTo>
                  <a:cubicBezTo>
                    <a:pt x="96" y="61"/>
                    <a:pt x="98" y="68"/>
                    <a:pt x="101" y="74"/>
                  </a:cubicBezTo>
                  <a:cubicBezTo>
                    <a:pt x="85" y="101"/>
                    <a:pt x="62" y="124"/>
                    <a:pt x="53" y="133"/>
                  </a:cubicBezTo>
                  <a:cubicBezTo>
                    <a:pt x="50" y="132"/>
                    <a:pt x="47" y="131"/>
                    <a:pt x="44" y="131"/>
                  </a:cubicBezTo>
                  <a:cubicBezTo>
                    <a:pt x="26" y="131"/>
                    <a:pt x="12" y="145"/>
                    <a:pt x="12" y="162"/>
                  </a:cubicBezTo>
                  <a:cubicBezTo>
                    <a:pt x="12" y="180"/>
                    <a:pt x="26" y="194"/>
                    <a:pt x="44" y="194"/>
                  </a:cubicBezTo>
                  <a:cubicBezTo>
                    <a:pt x="61" y="194"/>
                    <a:pt x="75" y="180"/>
                    <a:pt x="75" y="162"/>
                  </a:cubicBezTo>
                  <a:cubicBezTo>
                    <a:pt x="75" y="158"/>
                    <a:pt x="74" y="154"/>
                    <a:pt x="72" y="151"/>
                  </a:cubicBezTo>
                  <a:cubicBezTo>
                    <a:pt x="79" y="141"/>
                    <a:pt x="98" y="119"/>
                    <a:pt x="128" y="100"/>
                  </a:cubicBezTo>
                  <a:close/>
                  <a:moveTo>
                    <a:pt x="44" y="179"/>
                  </a:moveTo>
                  <a:cubicBezTo>
                    <a:pt x="34" y="179"/>
                    <a:pt x="27" y="172"/>
                    <a:pt x="27" y="162"/>
                  </a:cubicBezTo>
                  <a:cubicBezTo>
                    <a:pt x="27" y="153"/>
                    <a:pt x="34" y="146"/>
                    <a:pt x="44" y="146"/>
                  </a:cubicBezTo>
                  <a:cubicBezTo>
                    <a:pt x="53" y="146"/>
                    <a:pt x="60" y="153"/>
                    <a:pt x="60" y="162"/>
                  </a:cubicBezTo>
                  <a:cubicBezTo>
                    <a:pt x="60" y="172"/>
                    <a:pt x="53" y="179"/>
                    <a:pt x="44" y="179"/>
                  </a:cubicBezTo>
                  <a:close/>
                  <a:moveTo>
                    <a:pt x="47" y="61"/>
                  </a:moveTo>
                  <a:cubicBezTo>
                    <a:pt x="76" y="92"/>
                    <a:pt x="76" y="92"/>
                    <a:pt x="76" y="92"/>
                  </a:cubicBezTo>
                  <a:cubicBezTo>
                    <a:pt x="90" y="77"/>
                    <a:pt x="90" y="77"/>
                    <a:pt x="90" y="77"/>
                  </a:cubicBezTo>
                  <a:cubicBezTo>
                    <a:pt x="61" y="47"/>
                    <a:pt x="61" y="47"/>
                    <a:pt x="61" y="47"/>
                  </a:cubicBezTo>
                  <a:cubicBezTo>
                    <a:pt x="68" y="40"/>
                    <a:pt x="68" y="40"/>
                    <a:pt x="68" y="40"/>
                  </a:cubicBezTo>
                  <a:cubicBezTo>
                    <a:pt x="28" y="0"/>
                    <a:pt x="28" y="0"/>
                    <a:pt x="28" y="0"/>
                  </a:cubicBezTo>
                  <a:cubicBezTo>
                    <a:pt x="0" y="29"/>
                    <a:pt x="0" y="29"/>
                    <a:pt x="0" y="29"/>
                  </a:cubicBezTo>
                  <a:cubicBezTo>
                    <a:pt x="39" y="68"/>
                    <a:pt x="39" y="68"/>
                    <a:pt x="39" y="68"/>
                  </a:cubicBezTo>
                  <a:lnTo>
                    <a:pt x="47" y="61"/>
                  </a:lnTo>
                  <a:close/>
                  <a:moveTo>
                    <a:pt x="138" y="107"/>
                  </a:moveTo>
                  <a:cubicBezTo>
                    <a:pt x="138" y="107"/>
                    <a:pt x="114" y="114"/>
                    <a:pt x="97" y="143"/>
                  </a:cubicBezTo>
                  <a:cubicBezTo>
                    <a:pt x="97" y="141"/>
                    <a:pt x="142" y="188"/>
                    <a:pt x="142" y="188"/>
                  </a:cubicBezTo>
                  <a:cubicBezTo>
                    <a:pt x="150" y="196"/>
                    <a:pt x="163" y="196"/>
                    <a:pt x="170" y="188"/>
                  </a:cubicBezTo>
                  <a:cubicBezTo>
                    <a:pt x="182" y="177"/>
                    <a:pt x="182" y="177"/>
                    <a:pt x="182" y="177"/>
                  </a:cubicBezTo>
                  <a:cubicBezTo>
                    <a:pt x="189" y="169"/>
                    <a:pt x="189" y="156"/>
                    <a:pt x="182" y="149"/>
                  </a:cubicBezTo>
                  <a:lnTo>
                    <a:pt x="138" y="107"/>
                  </a:lnTo>
                  <a:close/>
                  <a:moveTo>
                    <a:pt x="158" y="180"/>
                  </a:moveTo>
                  <a:cubicBezTo>
                    <a:pt x="156" y="182"/>
                    <a:pt x="153" y="182"/>
                    <a:pt x="151" y="180"/>
                  </a:cubicBezTo>
                  <a:cubicBezTo>
                    <a:pt x="114" y="144"/>
                    <a:pt x="114" y="144"/>
                    <a:pt x="114" y="144"/>
                  </a:cubicBezTo>
                  <a:cubicBezTo>
                    <a:pt x="112" y="142"/>
                    <a:pt x="112" y="139"/>
                    <a:pt x="114" y="137"/>
                  </a:cubicBezTo>
                  <a:cubicBezTo>
                    <a:pt x="116" y="135"/>
                    <a:pt x="120" y="135"/>
                    <a:pt x="121" y="137"/>
                  </a:cubicBezTo>
                  <a:cubicBezTo>
                    <a:pt x="158" y="173"/>
                    <a:pt x="158" y="173"/>
                    <a:pt x="158" y="173"/>
                  </a:cubicBezTo>
                  <a:cubicBezTo>
                    <a:pt x="160" y="175"/>
                    <a:pt x="160" y="178"/>
                    <a:pt x="158" y="180"/>
                  </a:cubicBezTo>
                  <a:close/>
                  <a:moveTo>
                    <a:pt x="174" y="164"/>
                  </a:moveTo>
                  <a:cubicBezTo>
                    <a:pt x="172" y="166"/>
                    <a:pt x="169" y="166"/>
                    <a:pt x="167" y="164"/>
                  </a:cubicBezTo>
                  <a:cubicBezTo>
                    <a:pt x="130" y="128"/>
                    <a:pt x="130" y="128"/>
                    <a:pt x="130" y="128"/>
                  </a:cubicBezTo>
                  <a:cubicBezTo>
                    <a:pt x="128" y="126"/>
                    <a:pt x="128" y="123"/>
                    <a:pt x="130" y="121"/>
                  </a:cubicBezTo>
                  <a:cubicBezTo>
                    <a:pt x="132" y="119"/>
                    <a:pt x="136" y="119"/>
                    <a:pt x="137" y="121"/>
                  </a:cubicBezTo>
                  <a:cubicBezTo>
                    <a:pt x="174" y="157"/>
                    <a:pt x="174" y="157"/>
                    <a:pt x="174" y="157"/>
                  </a:cubicBezTo>
                  <a:cubicBezTo>
                    <a:pt x="176" y="159"/>
                    <a:pt x="176" y="162"/>
                    <a:pt x="174" y="164"/>
                  </a:cubicBezTo>
                  <a:close/>
                </a:path>
              </a:pathLst>
            </a:custGeom>
            <a:solidFill>
              <a:schemeClr val="bg1"/>
            </a:solidFill>
            <a:ln w="9525" cmpd="sng">
              <a:solidFill>
                <a:schemeClr val="bg1"/>
              </a:solidFill>
              <a:bevel/>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grpSp>
      <p:sp>
        <p:nvSpPr>
          <p:cNvPr id="16" name="矩形 15">
            <a:extLst>
              <a:ext uri="{FF2B5EF4-FFF2-40B4-BE49-F238E27FC236}">
                <a16:creationId xmlns:a16="http://schemas.microsoft.com/office/drawing/2014/main" id="{E14B0DAA-F5CA-4D53-BEAB-5CBFE34DEEBB}"/>
              </a:ext>
            </a:extLst>
          </p:cNvPr>
          <p:cNvSpPr/>
          <p:nvPr/>
        </p:nvSpPr>
        <p:spPr>
          <a:xfrm>
            <a:off x="11607071" y="6207162"/>
            <a:ext cx="404928" cy="421078"/>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altLang="zh-TW" sz="2400" b="1" dirty="0"/>
              <a:t>4</a:t>
            </a:r>
            <a:endParaRPr lang="zh-TW" altLang="en-US" sz="2400" b="1" dirty="0"/>
          </a:p>
        </p:txBody>
      </p:sp>
      <p:sp>
        <p:nvSpPr>
          <p:cNvPr id="4" name="文字方塊 3">
            <a:extLst>
              <a:ext uri="{FF2B5EF4-FFF2-40B4-BE49-F238E27FC236}">
                <a16:creationId xmlns:a16="http://schemas.microsoft.com/office/drawing/2014/main" id="{8C8AFC8A-ECB8-44B4-9FE3-28329D20B615}"/>
              </a:ext>
            </a:extLst>
          </p:cNvPr>
          <p:cNvSpPr txBox="1"/>
          <p:nvPr/>
        </p:nvSpPr>
        <p:spPr>
          <a:xfrm>
            <a:off x="6759508" y="3077376"/>
            <a:ext cx="4565262" cy="2878930"/>
          </a:xfrm>
          <a:prstGeom prst="rect">
            <a:avLst/>
          </a:prstGeom>
          <a:noFill/>
        </p:spPr>
        <p:txBody>
          <a:bodyPr wrap="square" rtlCol="0">
            <a:spAutoFit/>
          </a:bodyPr>
          <a:lstStyle/>
          <a:p>
            <a:pPr eaLnBrk="1" hangingPunct="1">
              <a:spcAft>
                <a:spcPts val="300"/>
              </a:spcAft>
              <a:defRPr/>
            </a:pPr>
            <a:r>
              <a:rPr lang="zh-TW" altLang="en-US" sz="3200" b="1" u="sng" dirty="0">
                <a:solidFill>
                  <a:srgbClr val="000000"/>
                </a:solidFill>
                <a:latin typeface="微軟正黑體" panose="020B0604030504040204" pitchFamily="34" charset="-120"/>
                <a:ea typeface="微軟正黑體" panose="020B0604030504040204" pitchFamily="34" charset="-120"/>
                <a:sym typeface="Franklin Gothic Book" pitchFamily="34" charset="0"/>
              </a:rPr>
              <a:t>第</a:t>
            </a:r>
            <a:r>
              <a:rPr lang="en-US" altLang="zh-TW" sz="3200" b="1" u="sng" dirty="0">
                <a:solidFill>
                  <a:srgbClr val="000000"/>
                </a:solidFill>
                <a:latin typeface="微軟正黑體" panose="020B0604030504040204" pitchFamily="34" charset="-120"/>
                <a:ea typeface="微軟正黑體" panose="020B0604030504040204" pitchFamily="34" charset="-120"/>
                <a:sym typeface="Franklin Gothic Book" pitchFamily="34" charset="0"/>
              </a:rPr>
              <a:t>24</a:t>
            </a:r>
            <a:r>
              <a:rPr lang="zh-TW" altLang="en-US" sz="3200" b="1" u="sng" dirty="0">
                <a:solidFill>
                  <a:srgbClr val="000000"/>
                </a:solidFill>
                <a:latin typeface="微軟正黑體" panose="020B0604030504040204" pitchFamily="34" charset="-120"/>
                <a:ea typeface="微軟正黑體" panose="020B0604030504040204" pitchFamily="34" charset="-120"/>
                <a:sym typeface="Franklin Gothic Book" pitchFamily="34" charset="0"/>
              </a:rPr>
              <a:t>條</a:t>
            </a:r>
            <a:endParaRPr lang="en-US" altLang="zh-TW" sz="3200" b="1" u="sng" dirty="0">
              <a:solidFill>
                <a:srgbClr val="000000"/>
              </a:solidFill>
              <a:latin typeface="微軟正黑體" panose="020B0604030504040204" pitchFamily="34" charset="-120"/>
              <a:ea typeface="微軟正黑體" panose="020B0604030504040204" pitchFamily="34" charset="-120"/>
              <a:sym typeface="Franklin Gothic Book" pitchFamily="34" charset="0"/>
            </a:endParaRPr>
          </a:p>
          <a:p>
            <a:pPr algn="r" eaLnBrk="1" hangingPunct="1">
              <a:spcAft>
                <a:spcPts val="300"/>
              </a:spcAft>
              <a:defRPr/>
            </a:pPr>
            <a:r>
              <a:rPr lang="en-US" altLang="zh-TW" sz="1600" dirty="0">
                <a:solidFill>
                  <a:srgbClr val="000000"/>
                </a:solidFill>
                <a:latin typeface="微軟正黑體" panose="020B0604030504040204" pitchFamily="34" charset="-120"/>
                <a:ea typeface="微軟正黑體" panose="020B0604030504040204" pitchFamily="34" charset="-120"/>
                <a:sym typeface="Franklin Gothic Book" pitchFamily="34" charset="0"/>
              </a:rPr>
              <a:t>(111.6.22</a:t>
            </a:r>
            <a:r>
              <a:rPr lang="zh-TW" altLang="en-US" sz="1600" dirty="0">
                <a:solidFill>
                  <a:srgbClr val="000000"/>
                </a:solidFill>
                <a:latin typeface="微軟正黑體" panose="020B0604030504040204" pitchFamily="34" charset="-120"/>
                <a:ea typeface="微軟正黑體" panose="020B0604030504040204" pitchFamily="34" charset="-120"/>
                <a:sym typeface="Franklin Gothic Book" pitchFamily="34" charset="0"/>
              </a:rPr>
              <a:t>修正前規定於第</a:t>
            </a:r>
            <a:r>
              <a:rPr lang="en-US" altLang="zh-TW" sz="1600" dirty="0">
                <a:solidFill>
                  <a:srgbClr val="000000"/>
                </a:solidFill>
                <a:latin typeface="微軟正黑體" panose="020B0604030504040204" pitchFamily="34" charset="-120"/>
                <a:ea typeface="微軟正黑體" panose="020B0604030504040204" pitchFamily="34" charset="-120"/>
                <a:sym typeface="Franklin Gothic Book" pitchFamily="34" charset="0"/>
              </a:rPr>
              <a:t>22</a:t>
            </a:r>
            <a:r>
              <a:rPr lang="zh-TW" altLang="en-US" sz="1600" dirty="0">
                <a:solidFill>
                  <a:srgbClr val="000000"/>
                </a:solidFill>
                <a:latin typeface="微軟正黑體" panose="020B0604030504040204" pitchFamily="34" charset="-120"/>
                <a:ea typeface="微軟正黑體" panose="020B0604030504040204" pitchFamily="34" charset="-120"/>
                <a:sym typeface="Franklin Gothic Book" pitchFamily="34" charset="0"/>
              </a:rPr>
              <a:t>條之</a:t>
            </a:r>
            <a:r>
              <a:rPr lang="en-US" altLang="zh-TW" sz="1600" dirty="0">
                <a:solidFill>
                  <a:srgbClr val="000000"/>
                </a:solidFill>
                <a:latin typeface="微軟正黑體" panose="020B0604030504040204" pitchFamily="34" charset="-120"/>
                <a:ea typeface="微軟正黑體" panose="020B0604030504040204" pitchFamily="34" charset="-120"/>
                <a:sym typeface="Franklin Gothic Book" pitchFamily="34" charset="0"/>
              </a:rPr>
              <a:t>1</a:t>
            </a:r>
            <a:r>
              <a:rPr lang="zh-TW" altLang="en-US" sz="1600" dirty="0">
                <a:solidFill>
                  <a:srgbClr val="000000"/>
                </a:solidFill>
                <a:latin typeface="微軟正黑體" panose="020B0604030504040204" pitchFamily="34" charset="-120"/>
                <a:ea typeface="微軟正黑體" panose="020B0604030504040204" pitchFamily="34" charset="-120"/>
                <a:sym typeface="Franklin Gothic Book" pitchFamily="34" charset="0"/>
              </a:rPr>
              <a:t>第</a:t>
            </a:r>
            <a:r>
              <a:rPr lang="en-US" altLang="zh-TW" sz="1600" dirty="0">
                <a:solidFill>
                  <a:srgbClr val="000000"/>
                </a:solidFill>
                <a:latin typeface="微軟正黑體" panose="020B0604030504040204" pitchFamily="34" charset="-120"/>
                <a:ea typeface="微軟正黑體" panose="020B0604030504040204" pitchFamily="34" charset="-120"/>
                <a:sym typeface="Franklin Gothic Book" pitchFamily="34" charset="0"/>
              </a:rPr>
              <a:t>1</a:t>
            </a:r>
            <a:r>
              <a:rPr lang="zh-TW" altLang="en-US" sz="1600" dirty="0">
                <a:solidFill>
                  <a:srgbClr val="000000"/>
                </a:solidFill>
                <a:latin typeface="微軟正黑體" panose="020B0604030504040204" pitchFamily="34" charset="-120"/>
                <a:ea typeface="微軟正黑體" panose="020B0604030504040204" pitchFamily="34" charset="-120"/>
                <a:sym typeface="Franklin Gothic Book" pitchFamily="34" charset="0"/>
              </a:rPr>
              <a:t>項</a:t>
            </a:r>
            <a:r>
              <a:rPr lang="en-US" altLang="zh-TW" sz="1600" dirty="0">
                <a:solidFill>
                  <a:srgbClr val="000000"/>
                </a:solidFill>
                <a:latin typeface="微軟正黑體" panose="020B0604030504040204" pitchFamily="34" charset="-120"/>
                <a:ea typeface="微軟正黑體" panose="020B0604030504040204" pitchFamily="34" charset="-120"/>
                <a:sym typeface="Franklin Gothic Book" pitchFamily="34" charset="0"/>
              </a:rPr>
              <a:t>)</a:t>
            </a:r>
            <a:endParaRPr lang="en-US" altLang="zh-TW" sz="1600" b="1" u="sng" dirty="0">
              <a:solidFill>
                <a:srgbClr val="000000"/>
              </a:solidFill>
              <a:latin typeface="微軟正黑體" panose="020B0604030504040204" pitchFamily="34" charset="-120"/>
              <a:ea typeface="微軟正黑體" panose="020B0604030504040204" pitchFamily="34" charset="-120"/>
              <a:sym typeface="Franklin Gothic Book" pitchFamily="34" charset="0"/>
            </a:endParaRPr>
          </a:p>
          <a:p>
            <a:pPr lvl="0" algn="just" eaLnBrk="1" hangingPunct="1">
              <a:lnSpc>
                <a:spcPts val="3600"/>
              </a:lnSpc>
              <a:spcBef>
                <a:spcPts val="1200"/>
              </a:spcBef>
              <a:spcAft>
                <a:spcPts val="600"/>
              </a:spcAft>
              <a:defRPr/>
            </a:pPr>
            <a:r>
              <a:rPr lang="zh-TW" altLang="en-US" sz="2800" dirty="0">
                <a:solidFill>
                  <a:srgbClr val="000000"/>
                </a:solidFill>
                <a:latin typeface="標楷體" panose="03000509000000000000" pitchFamily="65" charset="-120"/>
                <a:ea typeface="標楷體" panose="03000509000000000000" pitchFamily="65" charset="-120"/>
              </a:rPr>
              <a:t>離職公務員</a:t>
            </a:r>
            <a:r>
              <a:rPr lang="zh-TW" altLang="en-US" sz="2800" b="1" dirty="0">
                <a:solidFill>
                  <a:srgbClr val="000000"/>
                </a:solidFill>
                <a:highlight>
                  <a:srgbClr val="FFFF00"/>
                </a:highlight>
                <a:latin typeface="標楷體" panose="03000509000000000000" pitchFamily="65" charset="-120"/>
                <a:ea typeface="標楷體" panose="03000509000000000000" pitchFamily="65" charset="-120"/>
              </a:rPr>
              <a:t>違反第</a:t>
            </a:r>
            <a:r>
              <a:rPr lang="en-US" altLang="zh-TW" sz="2800" b="1" dirty="0">
                <a:solidFill>
                  <a:srgbClr val="000000"/>
                </a:solidFill>
                <a:highlight>
                  <a:srgbClr val="FFFF00"/>
                </a:highlight>
                <a:latin typeface="微軟正黑體" panose="020B0604030504040204" pitchFamily="34" charset="-120"/>
                <a:ea typeface="微軟正黑體" panose="020B0604030504040204" pitchFamily="34" charset="-120"/>
              </a:rPr>
              <a:t>16</a:t>
            </a:r>
            <a:r>
              <a:rPr lang="zh-TW" altLang="en-US" sz="2800" b="1" dirty="0">
                <a:solidFill>
                  <a:srgbClr val="000000"/>
                </a:solidFill>
                <a:highlight>
                  <a:srgbClr val="FFFF00"/>
                </a:highlight>
                <a:latin typeface="標楷體" panose="03000509000000000000" pitchFamily="65" charset="-120"/>
                <a:ea typeface="標楷體" panose="03000509000000000000" pitchFamily="65" charset="-120"/>
              </a:rPr>
              <a:t>條規定</a:t>
            </a:r>
            <a:r>
              <a:rPr lang="zh-TW" altLang="en-US" sz="2800" dirty="0">
                <a:solidFill>
                  <a:srgbClr val="000000"/>
                </a:solidFill>
                <a:latin typeface="標楷體" panose="03000509000000000000" pitchFamily="65" charset="-120"/>
                <a:ea typeface="標楷體" panose="03000509000000000000" pitchFamily="65" charset="-120"/>
              </a:rPr>
              <a:t>者，</a:t>
            </a:r>
            <a:r>
              <a:rPr lang="zh-TW" altLang="en-US" sz="2800" dirty="0">
                <a:solidFill>
                  <a:srgbClr val="FF0000"/>
                </a:solidFill>
                <a:latin typeface="標楷體" panose="03000509000000000000" pitchFamily="65" charset="-120"/>
                <a:ea typeface="標楷體" panose="03000509000000000000" pitchFamily="65" charset="-120"/>
              </a:rPr>
              <a:t>處</a:t>
            </a:r>
            <a:r>
              <a:rPr lang="zh-TW" altLang="en-US" sz="2800" b="1" dirty="0">
                <a:solidFill>
                  <a:srgbClr val="FF0000"/>
                </a:solidFill>
                <a:latin typeface="標楷體" panose="03000509000000000000" pitchFamily="65" charset="-120"/>
                <a:ea typeface="標楷體" panose="03000509000000000000" pitchFamily="65" charset="-120"/>
              </a:rPr>
              <a:t>二年</a:t>
            </a:r>
            <a:r>
              <a:rPr lang="zh-TW" altLang="en-US" sz="2800" dirty="0">
                <a:solidFill>
                  <a:srgbClr val="FF0000"/>
                </a:solidFill>
                <a:latin typeface="標楷體" panose="03000509000000000000" pitchFamily="65" charset="-120"/>
                <a:ea typeface="標楷體" panose="03000509000000000000" pitchFamily="65" charset="-120"/>
              </a:rPr>
              <a:t>以下有期徒刑，得併科新臺幣</a:t>
            </a:r>
            <a:r>
              <a:rPr lang="zh-TW" altLang="en-US" sz="2800" b="1" dirty="0">
                <a:solidFill>
                  <a:srgbClr val="FF0000"/>
                </a:solidFill>
                <a:latin typeface="標楷體" panose="03000509000000000000" pitchFamily="65" charset="-120"/>
                <a:ea typeface="標楷體" panose="03000509000000000000" pitchFamily="65" charset="-120"/>
              </a:rPr>
              <a:t>一百萬元</a:t>
            </a:r>
            <a:r>
              <a:rPr lang="zh-TW" altLang="en-US" sz="2800" dirty="0">
                <a:solidFill>
                  <a:srgbClr val="FF0000"/>
                </a:solidFill>
                <a:latin typeface="標楷體" panose="03000509000000000000" pitchFamily="65" charset="-120"/>
                <a:ea typeface="標楷體" panose="03000509000000000000" pitchFamily="65" charset="-120"/>
              </a:rPr>
              <a:t>以下罰金</a:t>
            </a:r>
            <a:r>
              <a:rPr lang="zh-TW" altLang="en-US" sz="2800" dirty="0">
                <a:solidFill>
                  <a:srgbClr val="000000"/>
                </a:solidFill>
                <a:latin typeface="標楷體" panose="03000509000000000000" pitchFamily="65" charset="-120"/>
                <a:ea typeface="標楷體" panose="03000509000000000000" pitchFamily="65" charset="-120"/>
              </a:rPr>
              <a:t>。</a:t>
            </a:r>
            <a:endParaRPr lang="en-US" altLang="zh-TW" sz="2000" dirty="0">
              <a:solidFill>
                <a:srgbClr val="0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14030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099"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0" name="矩形 3"/>
          <p:cNvSpPr>
            <a:spLocks noChangeArrowheads="1"/>
          </p:cNvSpPr>
          <p:nvPr/>
        </p:nvSpPr>
        <p:spPr bwMode="auto">
          <a:xfrm>
            <a:off x="0" y="0"/>
            <a:ext cx="12192000" cy="2117725"/>
          </a:xfrm>
          <a:prstGeom prst="rect">
            <a:avLst/>
          </a:prstGeom>
          <a:solidFill>
            <a:srgbClr val="FF4664"/>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1" name="矩形 4"/>
          <p:cNvSpPr>
            <a:spLocks noChangeArrowheads="1"/>
          </p:cNvSpPr>
          <p:nvPr/>
        </p:nvSpPr>
        <p:spPr bwMode="auto">
          <a:xfrm>
            <a:off x="0" y="4740275"/>
            <a:ext cx="12192000" cy="2117725"/>
          </a:xfrm>
          <a:prstGeom prst="rect">
            <a:avLst/>
          </a:prstGeom>
          <a:solidFill>
            <a:srgbClr val="FFA146"/>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2" name="矩形 10"/>
          <p:cNvSpPr>
            <a:spLocks noChangeArrowheads="1"/>
          </p:cNvSpPr>
          <p:nvPr/>
        </p:nvSpPr>
        <p:spPr bwMode="auto">
          <a:xfrm>
            <a:off x="317500" y="189325"/>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3" name="文本框 1"/>
          <p:cNvSpPr>
            <a:spLocks noChangeArrowheads="1"/>
          </p:cNvSpPr>
          <p:nvPr/>
        </p:nvSpPr>
        <p:spPr bwMode="auto">
          <a:xfrm>
            <a:off x="806126" y="423089"/>
            <a:ext cx="338423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TW" altLang="en-US" sz="5400" b="1" i="0" u="none" strike="noStrike" kern="1200" cap="none" spc="0" normalizeH="0" baseline="0" noProof="0" dirty="0">
                <a:ln>
                  <a:noFill/>
                </a:ln>
                <a:solidFill>
                  <a:srgbClr val="3D6869"/>
                </a:solidFill>
                <a:effectLst/>
                <a:uLnTx/>
                <a:uFillTx/>
                <a:latin typeface="微軟正黑體" panose="020B0604030504040204" pitchFamily="34" charset="-120"/>
                <a:ea typeface="微軟正黑體" panose="020B0604030504040204" pitchFamily="34" charset="-120"/>
                <a:cs typeface="+mn-cs"/>
                <a:sym typeface="Broadway" panose="02020500000000000000" pitchFamily="18" charset="0"/>
              </a:rPr>
              <a:t>相關規定</a:t>
            </a:r>
            <a:endParaRPr kumimoji="0" lang="zh-CN" altLang="en-US" sz="5400" b="1" i="0" u="none" strike="noStrike" kern="1200" cap="none" spc="0" normalizeH="0" baseline="0" noProof="0" dirty="0">
              <a:ln>
                <a:noFill/>
              </a:ln>
              <a:solidFill>
                <a:srgbClr val="3D6869"/>
              </a:solidFill>
              <a:effectLst/>
              <a:uLnTx/>
              <a:uFillTx/>
              <a:latin typeface="微軟正黑體" panose="020B0604030504040204" pitchFamily="34" charset="-120"/>
              <a:ea typeface="微軟正黑體" panose="020B0604030504040204" pitchFamily="34" charset="-120"/>
              <a:cs typeface="+mn-cs"/>
              <a:sym typeface="Broadway" panose="02020500000000000000" pitchFamily="18" charset="0"/>
            </a:endParaRPr>
          </a:p>
        </p:txBody>
      </p:sp>
      <p:sp>
        <p:nvSpPr>
          <p:cNvPr id="4108" name="TextBox 4"/>
          <p:cNvSpPr>
            <a:spLocks noChangeArrowheads="1"/>
          </p:cNvSpPr>
          <p:nvPr/>
        </p:nvSpPr>
        <p:spPr bwMode="auto">
          <a:xfrm>
            <a:off x="981734" y="2056408"/>
            <a:ext cx="3980579" cy="4311437"/>
          </a:xfrm>
          <a:prstGeom prst="rect">
            <a:avLst/>
          </a:prstGeom>
          <a:noFill/>
          <a:ln w="28575">
            <a:solidFill>
              <a:schemeClr val="accent2">
                <a:lumMod val="60000"/>
                <a:lumOff val="40000"/>
              </a:schemeClr>
            </a:solidFill>
            <a:prstDash val="solid"/>
            <a:bevel/>
            <a:headEnd/>
            <a:tailEnd/>
          </a:ln>
          <a:extLst>
            <a:ext uri="{909E8E84-426E-40DD-AFC4-6F175D3DCCD1}">
              <a14:hiddenFill xmlns:a14="http://schemas.microsoft.com/office/drawing/2010/main">
                <a:solidFill>
                  <a:srgbClr val="FFFFFF"/>
                </a:solidFill>
              </a14:hiddenFill>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r>
              <a:rPr kumimoji="0" lang="zh-TW" altLang="en-US"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sym typeface="Franklin Gothic Book" pitchFamily="34" charset="0"/>
              </a:rPr>
              <a:t>公務員服務法第</a:t>
            </a:r>
            <a:r>
              <a:rPr kumimoji="0" lang="en-US" altLang="zh-TW"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sym typeface="Franklin Gothic Book" pitchFamily="34" charset="0"/>
              </a:rPr>
              <a:t>16</a:t>
            </a:r>
            <a:r>
              <a:rPr kumimoji="0" lang="zh-TW" altLang="en-US"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sym typeface="Franklin Gothic Book" pitchFamily="34" charset="0"/>
              </a:rPr>
              <a:t>條</a:t>
            </a:r>
            <a:endParaRPr kumimoji="0" lang="en-US" altLang="zh-TW"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sym typeface="Franklin Gothic Book" pitchFamily="34" charset="0"/>
            </a:endParaRPr>
          </a:p>
          <a:p>
            <a:pPr algn="r" eaLnBrk="1" hangingPunct="1">
              <a:defRPr/>
            </a:pPr>
            <a:r>
              <a:rPr lang="en-US" altLang="zh-TW" dirty="0">
                <a:solidFill>
                  <a:srgbClr val="000000"/>
                </a:solidFill>
                <a:latin typeface="微軟正黑體" panose="020B0604030504040204" pitchFamily="34" charset="-120"/>
                <a:ea typeface="微軟正黑體" panose="020B0604030504040204" pitchFamily="34" charset="-120"/>
                <a:sym typeface="Franklin Gothic Book" pitchFamily="34" charset="0"/>
              </a:rPr>
              <a:t>(111.6.22</a:t>
            </a:r>
            <a:r>
              <a:rPr lang="zh-TW" altLang="en-US" dirty="0">
                <a:solidFill>
                  <a:srgbClr val="000000"/>
                </a:solidFill>
                <a:latin typeface="微軟正黑體" panose="020B0604030504040204" pitchFamily="34" charset="-120"/>
                <a:ea typeface="微軟正黑體" panose="020B0604030504040204" pitchFamily="34" charset="-120"/>
                <a:sym typeface="Franklin Gothic Book" pitchFamily="34" charset="0"/>
              </a:rPr>
              <a:t>修正前規定於第</a:t>
            </a:r>
            <a:r>
              <a:rPr lang="en-US" altLang="zh-TW" dirty="0">
                <a:solidFill>
                  <a:srgbClr val="000000"/>
                </a:solidFill>
                <a:latin typeface="微軟正黑體" panose="020B0604030504040204" pitchFamily="34" charset="-120"/>
                <a:ea typeface="微軟正黑體" panose="020B0604030504040204" pitchFamily="34" charset="-120"/>
                <a:sym typeface="Franklin Gothic Book" pitchFamily="34" charset="0"/>
              </a:rPr>
              <a:t>14</a:t>
            </a:r>
            <a:r>
              <a:rPr lang="zh-TW" altLang="en-US" dirty="0">
                <a:solidFill>
                  <a:srgbClr val="000000"/>
                </a:solidFill>
                <a:latin typeface="微軟正黑體" panose="020B0604030504040204" pitchFamily="34" charset="-120"/>
                <a:ea typeface="微軟正黑體" panose="020B0604030504040204" pitchFamily="34" charset="-120"/>
                <a:sym typeface="Franklin Gothic Book" pitchFamily="34" charset="0"/>
              </a:rPr>
              <a:t>條之</a:t>
            </a:r>
            <a:r>
              <a:rPr lang="en-US" altLang="zh-TW" dirty="0">
                <a:solidFill>
                  <a:srgbClr val="000000"/>
                </a:solidFill>
                <a:latin typeface="微軟正黑體" panose="020B0604030504040204" pitchFamily="34" charset="-120"/>
                <a:ea typeface="微軟正黑體" panose="020B0604030504040204" pitchFamily="34" charset="-120"/>
                <a:sym typeface="Franklin Gothic Book" pitchFamily="34" charset="0"/>
              </a:rPr>
              <a:t>1)</a:t>
            </a:r>
            <a:endParaRPr kumimoji="0" lang="en-US" altLang="zh-TW"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sym typeface="Franklin Gothic Book" pitchFamily="34" charset="0"/>
            </a:endParaRPr>
          </a:p>
          <a:p>
            <a:pPr marL="180000" marR="0" lvl="0" indent="0" algn="ctr" defTabSz="914400" rtl="0" eaLnBrk="1" fontAlgn="base" latinLnBrk="0" hangingPunct="1">
              <a:lnSpc>
                <a:spcPts val="3800"/>
              </a:lnSpc>
              <a:spcBef>
                <a:spcPts val="300"/>
              </a:spcBef>
              <a:spcAft>
                <a:spcPct val="0"/>
              </a:spcAft>
              <a:buClrTx/>
              <a:buSzTx/>
              <a:buFont typeface="Arial" panose="020B0604020202020204" pitchFamily="34" charset="0"/>
              <a:buNone/>
              <a:tabLst/>
              <a:defRPr/>
            </a:pPr>
            <a:r>
              <a:rPr kumimoji="0" lang="zh-TW" altLang="en-US" sz="32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公務員於其</a:t>
            </a:r>
            <a:r>
              <a:rPr kumimoji="0" lang="zh-TW" altLang="en-US" sz="3200" b="1" i="0" u="none" strike="noStrike" kern="1200" cap="none" spc="0" normalizeH="0" baseline="0" noProof="0" dirty="0">
                <a:ln>
                  <a:noFill/>
                </a:ln>
                <a:solidFill>
                  <a:srgbClr val="000000"/>
                </a:solidFill>
                <a:effectLst>
                  <a:outerShdw blurRad="38100" dist="38100" dir="2700000" algn="tl">
                    <a:srgbClr val="000000">
                      <a:alpha val="43137"/>
                    </a:srgbClr>
                  </a:outerShdw>
                </a:effectLst>
                <a:highlight>
                  <a:srgbClr val="FFFF00"/>
                </a:highlight>
                <a:uLnTx/>
                <a:uFillTx/>
                <a:latin typeface="標楷體" panose="03000509000000000000" pitchFamily="65" charset="-120"/>
                <a:ea typeface="標楷體" panose="03000509000000000000" pitchFamily="65" charset="-120"/>
                <a:cs typeface="+mn-cs"/>
              </a:rPr>
              <a:t>離職</a:t>
            </a:r>
            <a:r>
              <a:rPr kumimoji="0" lang="zh-TW" altLang="en-US" sz="32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後三年內，不得擔任與其離職前五年內之</a:t>
            </a:r>
            <a:r>
              <a:rPr kumimoji="0" lang="zh-TW" altLang="en-US" sz="3200" b="1" i="0" u="none" strike="noStrike" kern="1200" cap="none" spc="0" normalizeH="0" baseline="0" noProof="0" dirty="0">
                <a:ln>
                  <a:noFill/>
                </a:ln>
                <a:solidFill>
                  <a:srgbClr val="000000"/>
                </a:solidFill>
                <a:effectLst>
                  <a:outerShdw blurRad="38100" dist="38100" dir="2700000" algn="tl">
                    <a:srgbClr val="000000">
                      <a:alpha val="43137"/>
                    </a:srgbClr>
                  </a:outerShdw>
                </a:effectLst>
                <a:highlight>
                  <a:srgbClr val="FFFF00"/>
                </a:highlight>
                <a:uLnTx/>
                <a:uFillTx/>
                <a:latin typeface="標楷體" panose="03000509000000000000" pitchFamily="65" charset="-120"/>
                <a:ea typeface="標楷體" panose="03000509000000000000" pitchFamily="65" charset="-120"/>
                <a:cs typeface="+mn-cs"/>
              </a:rPr>
              <a:t>職務直接相關</a:t>
            </a:r>
            <a:r>
              <a:rPr kumimoji="0" lang="zh-TW" altLang="en-US" sz="32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之營利事業董事、監察人、經理、執行業務之股東或顧問。</a:t>
            </a:r>
            <a:endParaRPr kumimoji="0" lang="zh-CN" altLang="en-US" sz="32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p:txBody>
      </p:sp>
      <p:pic>
        <p:nvPicPr>
          <p:cNvPr id="30" name="Picture 2">
            <a:extLst>
              <a:ext uri="{FF2B5EF4-FFF2-40B4-BE49-F238E27FC236}">
                <a16:creationId xmlns:a16="http://schemas.microsoft.com/office/drawing/2014/main" id="{3E51FD2A-C558-4F2B-81DD-6A236F9D39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10250" y="1213028"/>
            <a:ext cx="348382" cy="272647"/>
          </a:xfrm>
          <a:prstGeom prst="rect">
            <a:avLst/>
          </a:prstGeom>
        </p:spPr>
      </p:pic>
      <p:pic>
        <p:nvPicPr>
          <p:cNvPr id="31" name="Picture 2">
            <a:extLst>
              <a:ext uri="{FF2B5EF4-FFF2-40B4-BE49-F238E27FC236}">
                <a16:creationId xmlns:a16="http://schemas.microsoft.com/office/drawing/2014/main" id="{4EB5E572-950E-48F4-92A3-156F54038B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1326540" y="1780955"/>
            <a:ext cx="369765" cy="289382"/>
          </a:xfrm>
          <a:prstGeom prst="rect">
            <a:avLst/>
          </a:prstGeom>
        </p:spPr>
      </p:pic>
      <p:grpSp>
        <p:nvGrpSpPr>
          <p:cNvPr id="33" name="组合 12">
            <a:extLst>
              <a:ext uri="{FF2B5EF4-FFF2-40B4-BE49-F238E27FC236}">
                <a16:creationId xmlns:a16="http://schemas.microsoft.com/office/drawing/2014/main" id="{B3B6A85D-0C6D-4184-A2F3-EEC2EF7BFFF5}"/>
              </a:ext>
            </a:extLst>
          </p:cNvPr>
          <p:cNvGrpSpPr>
            <a:grpSpLocks/>
          </p:cNvGrpSpPr>
          <p:nvPr/>
        </p:nvGrpSpPr>
        <p:grpSpPr bwMode="auto">
          <a:xfrm>
            <a:off x="10752401" y="354597"/>
            <a:ext cx="730205" cy="730205"/>
            <a:chOff x="0" y="0"/>
            <a:chExt cx="1141228" cy="1141228"/>
          </a:xfrm>
        </p:grpSpPr>
        <p:sp>
          <p:nvSpPr>
            <p:cNvPr id="34" name="椭圆 13">
              <a:extLst>
                <a:ext uri="{FF2B5EF4-FFF2-40B4-BE49-F238E27FC236}">
                  <a16:creationId xmlns:a16="http://schemas.microsoft.com/office/drawing/2014/main" id="{D2075C99-4ACD-4BDD-B79D-971307B0CD91}"/>
                </a:ext>
              </a:extLst>
            </p:cNvPr>
            <p:cNvSpPr>
              <a:spLocks noChangeArrowheads="1"/>
            </p:cNvSpPr>
            <p:nvPr/>
          </p:nvSpPr>
          <p:spPr bwMode="auto">
            <a:xfrm>
              <a:off x="0" y="0"/>
              <a:ext cx="1141228" cy="1141228"/>
            </a:xfrm>
            <a:prstGeom prst="ellipse">
              <a:avLst/>
            </a:prstGeom>
            <a:solidFill>
              <a:srgbClr val="22F2CC"/>
            </a:solidFill>
            <a:ln w="12700">
              <a:solidFill>
                <a:schemeClr val="bg1"/>
              </a:solidFill>
              <a:bevel/>
              <a:headEnd/>
              <a:tailEnd/>
            </a:ln>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35" name="Freeform 13">
              <a:extLst>
                <a:ext uri="{FF2B5EF4-FFF2-40B4-BE49-F238E27FC236}">
                  <a16:creationId xmlns:a16="http://schemas.microsoft.com/office/drawing/2014/main" id="{1F44A970-2CC6-44CD-BEAC-2A649A028B14}"/>
                </a:ext>
              </a:extLst>
            </p:cNvPr>
            <p:cNvSpPr>
              <a:spLocks noEditPoints="1" noChangeArrowheads="1"/>
            </p:cNvSpPr>
            <p:nvPr/>
          </p:nvSpPr>
          <p:spPr bwMode="auto">
            <a:xfrm>
              <a:off x="307845" y="308419"/>
              <a:ext cx="525539" cy="524392"/>
            </a:xfrm>
            <a:custGeom>
              <a:avLst/>
              <a:gdLst>
                <a:gd name="T0" fmla="*/ 341467 w 197"/>
                <a:gd name="T1" fmla="*/ 267547 h 196"/>
                <a:gd name="T2" fmla="*/ 392153 w 197"/>
                <a:gd name="T3" fmla="*/ 278249 h 196"/>
                <a:gd name="T4" fmla="*/ 525539 w 197"/>
                <a:gd name="T5" fmla="*/ 144475 h 196"/>
                <a:gd name="T6" fmla="*/ 522871 w 197"/>
                <a:gd name="T7" fmla="*/ 120396 h 196"/>
                <a:gd name="T8" fmla="*/ 429501 w 197"/>
                <a:gd name="T9" fmla="*/ 222064 h 196"/>
                <a:gd name="T10" fmla="*/ 338799 w 197"/>
                <a:gd name="T11" fmla="*/ 206011 h 196"/>
                <a:gd name="T12" fmla="*/ 306787 w 197"/>
                <a:gd name="T13" fmla="*/ 120396 h 196"/>
                <a:gd name="T14" fmla="*/ 410827 w 197"/>
                <a:gd name="T15" fmla="*/ 10702 h 196"/>
                <a:gd name="T16" fmla="*/ 392153 w 197"/>
                <a:gd name="T17" fmla="*/ 8026 h 196"/>
                <a:gd name="T18" fmla="*/ 256100 w 197"/>
                <a:gd name="T19" fmla="*/ 144475 h 196"/>
                <a:gd name="T20" fmla="*/ 269439 w 197"/>
                <a:gd name="T21" fmla="*/ 197985 h 196"/>
                <a:gd name="T22" fmla="*/ 141389 w 197"/>
                <a:gd name="T23" fmla="*/ 355837 h 196"/>
                <a:gd name="T24" fmla="*/ 117379 w 197"/>
                <a:gd name="T25" fmla="*/ 350486 h 196"/>
                <a:gd name="T26" fmla="*/ 32013 w 197"/>
                <a:gd name="T27" fmla="*/ 433426 h 196"/>
                <a:gd name="T28" fmla="*/ 117379 w 197"/>
                <a:gd name="T29" fmla="*/ 519041 h 196"/>
                <a:gd name="T30" fmla="*/ 200078 w 197"/>
                <a:gd name="T31" fmla="*/ 433426 h 196"/>
                <a:gd name="T32" fmla="*/ 192075 w 197"/>
                <a:gd name="T33" fmla="*/ 403996 h 196"/>
                <a:gd name="T34" fmla="*/ 341467 w 197"/>
                <a:gd name="T35" fmla="*/ 267547 h 196"/>
                <a:gd name="T36" fmla="*/ 117379 w 197"/>
                <a:gd name="T37" fmla="*/ 478909 h 196"/>
                <a:gd name="T38" fmla="*/ 72028 w 197"/>
                <a:gd name="T39" fmla="*/ 433426 h 196"/>
                <a:gd name="T40" fmla="*/ 117379 w 197"/>
                <a:gd name="T41" fmla="*/ 390619 h 196"/>
                <a:gd name="T42" fmla="*/ 160063 w 197"/>
                <a:gd name="T43" fmla="*/ 433426 h 196"/>
                <a:gd name="T44" fmla="*/ 117379 w 197"/>
                <a:gd name="T45" fmla="*/ 478909 h 196"/>
                <a:gd name="T46" fmla="*/ 125382 w 197"/>
                <a:gd name="T47" fmla="*/ 163204 h 196"/>
                <a:gd name="T48" fmla="*/ 202746 w 197"/>
                <a:gd name="T49" fmla="*/ 246143 h 196"/>
                <a:gd name="T50" fmla="*/ 240094 w 197"/>
                <a:gd name="T51" fmla="*/ 206011 h 196"/>
                <a:gd name="T52" fmla="*/ 162730 w 197"/>
                <a:gd name="T53" fmla="*/ 125747 h 196"/>
                <a:gd name="T54" fmla="*/ 181404 w 197"/>
                <a:gd name="T55" fmla="*/ 107019 h 196"/>
                <a:gd name="T56" fmla="*/ 74696 w 197"/>
                <a:gd name="T57" fmla="*/ 0 h 196"/>
                <a:gd name="T58" fmla="*/ 0 w 197"/>
                <a:gd name="T59" fmla="*/ 77589 h 196"/>
                <a:gd name="T60" fmla="*/ 104041 w 197"/>
                <a:gd name="T61" fmla="*/ 181932 h 196"/>
                <a:gd name="T62" fmla="*/ 125382 w 197"/>
                <a:gd name="T63" fmla="*/ 163204 h 196"/>
                <a:gd name="T64" fmla="*/ 368144 w 197"/>
                <a:gd name="T65" fmla="*/ 286275 h 196"/>
                <a:gd name="T66" fmla="*/ 258768 w 197"/>
                <a:gd name="T67" fmla="*/ 382592 h 196"/>
                <a:gd name="T68" fmla="*/ 378815 w 197"/>
                <a:gd name="T69" fmla="*/ 502988 h 196"/>
                <a:gd name="T70" fmla="*/ 453511 w 197"/>
                <a:gd name="T71" fmla="*/ 502988 h 196"/>
                <a:gd name="T72" fmla="*/ 485523 w 197"/>
                <a:gd name="T73" fmla="*/ 473558 h 196"/>
                <a:gd name="T74" fmla="*/ 485523 w 197"/>
                <a:gd name="T75" fmla="*/ 398645 h 196"/>
                <a:gd name="T76" fmla="*/ 368144 w 197"/>
                <a:gd name="T77" fmla="*/ 286275 h 196"/>
                <a:gd name="T78" fmla="*/ 421498 w 197"/>
                <a:gd name="T79" fmla="*/ 481584 h 196"/>
                <a:gd name="T80" fmla="*/ 402824 w 197"/>
                <a:gd name="T81" fmla="*/ 481584 h 196"/>
                <a:gd name="T82" fmla="*/ 304119 w 197"/>
                <a:gd name="T83" fmla="*/ 385268 h 196"/>
                <a:gd name="T84" fmla="*/ 304119 w 197"/>
                <a:gd name="T85" fmla="*/ 366539 h 196"/>
                <a:gd name="T86" fmla="*/ 322793 w 197"/>
                <a:gd name="T87" fmla="*/ 366539 h 196"/>
                <a:gd name="T88" fmla="*/ 421498 w 197"/>
                <a:gd name="T89" fmla="*/ 462856 h 196"/>
                <a:gd name="T90" fmla="*/ 421498 w 197"/>
                <a:gd name="T91" fmla="*/ 481584 h 196"/>
                <a:gd name="T92" fmla="*/ 464182 w 197"/>
                <a:gd name="T93" fmla="*/ 438777 h 196"/>
                <a:gd name="T94" fmla="*/ 445508 w 197"/>
                <a:gd name="T95" fmla="*/ 438777 h 196"/>
                <a:gd name="T96" fmla="*/ 346802 w 197"/>
                <a:gd name="T97" fmla="*/ 342460 h 196"/>
                <a:gd name="T98" fmla="*/ 346802 w 197"/>
                <a:gd name="T99" fmla="*/ 323732 h 196"/>
                <a:gd name="T100" fmla="*/ 365476 w 197"/>
                <a:gd name="T101" fmla="*/ 323732 h 196"/>
                <a:gd name="T102" fmla="*/ 464182 w 197"/>
                <a:gd name="T103" fmla="*/ 420049 h 196"/>
                <a:gd name="T104" fmla="*/ 464182 w 197"/>
                <a:gd name="T105" fmla="*/ 438777 h 1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7"/>
                <a:gd name="T160" fmla="*/ 0 h 196"/>
                <a:gd name="T161" fmla="*/ 197 w 197"/>
                <a:gd name="T162" fmla="*/ 196 h 1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7" h="196">
                  <a:moveTo>
                    <a:pt x="128" y="100"/>
                  </a:moveTo>
                  <a:cubicBezTo>
                    <a:pt x="134" y="103"/>
                    <a:pt x="140" y="104"/>
                    <a:pt x="147" y="104"/>
                  </a:cubicBezTo>
                  <a:cubicBezTo>
                    <a:pt x="175" y="104"/>
                    <a:pt x="197" y="82"/>
                    <a:pt x="197" y="54"/>
                  </a:cubicBezTo>
                  <a:cubicBezTo>
                    <a:pt x="197" y="51"/>
                    <a:pt x="197" y="48"/>
                    <a:pt x="196" y="45"/>
                  </a:cubicBezTo>
                  <a:cubicBezTo>
                    <a:pt x="161" y="83"/>
                    <a:pt x="161" y="83"/>
                    <a:pt x="161" y="83"/>
                  </a:cubicBezTo>
                  <a:cubicBezTo>
                    <a:pt x="127" y="77"/>
                    <a:pt x="127" y="77"/>
                    <a:pt x="127" y="77"/>
                  </a:cubicBezTo>
                  <a:cubicBezTo>
                    <a:pt x="115" y="45"/>
                    <a:pt x="115" y="45"/>
                    <a:pt x="115" y="45"/>
                  </a:cubicBezTo>
                  <a:cubicBezTo>
                    <a:pt x="154" y="4"/>
                    <a:pt x="154" y="4"/>
                    <a:pt x="154" y="4"/>
                  </a:cubicBezTo>
                  <a:cubicBezTo>
                    <a:pt x="152" y="3"/>
                    <a:pt x="149" y="3"/>
                    <a:pt x="147" y="3"/>
                  </a:cubicBezTo>
                  <a:cubicBezTo>
                    <a:pt x="119" y="3"/>
                    <a:pt x="96" y="26"/>
                    <a:pt x="96" y="54"/>
                  </a:cubicBezTo>
                  <a:cubicBezTo>
                    <a:pt x="96" y="61"/>
                    <a:pt x="98" y="68"/>
                    <a:pt x="101" y="74"/>
                  </a:cubicBezTo>
                  <a:cubicBezTo>
                    <a:pt x="85" y="101"/>
                    <a:pt x="62" y="124"/>
                    <a:pt x="53" y="133"/>
                  </a:cubicBezTo>
                  <a:cubicBezTo>
                    <a:pt x="50" y="132"/>
                    <a:pt x="47" y="131"/>
                    <a:pt x="44" y="131"/>
                  </a:cubicBezTo>
                  <a:cubicBezTo>
                    <a:pt x="26" y="131"/>
                    <a:pt x="12" y="145"/>
                    <a:pt x="12" y="162"/>
                  </a:cubicBezTo>
                  <a:cubicBezTo>
                    <a:pt x="12" y="180"/>
                    <a:pt x="26" y="194"/>
                    <a:pt x="44" y="194"/>
                  </a:cubicBezTo>
                  <a:cubicBezTo>
                    <a:pt x="61" y="194"/>
                    <a:pt x="75" y="180"/>
                    <a:pt x="75" y="162"/>
                  </a:cubicBezTo>
                  <a:cubicBezTo>
                    <a:pt x="75" y="158"/>
                    <a:pt x="74" y="154"/>
                    <a:pt x="72" y="151"/>
                  </a:cubicBezTo>
                  <a:cubicBezTo>
                    <a:pt x="79" y="141"/>
                    <a:pt x="98" y="119"/>
                    <a:pt x="128" y="100"/>
                  </a:cubicBezTo>
                  <a:close/>
                  <a:moveTo>
                    <a:pt x="44" y="179"/>
                  </a:moveTo>
                  <a:cubicBezTo>
                    <a:pt x="34" y="179"/>
                    <a:pt x="27" y="172"/>
                    <a:pt x="27" y="162"/>
                  </a:cubicBezTo>
                  <a:cubicBezTo>
                    <a:pt x="27" y="153"/>
                    <a:pt x="34" y="146"/>
                    <a:pt x="44" y="146"/>
                  </a:cubicBezTo>
                  <a:cubicBezTo>
                    <a:pt x="53" y="146"/>
                    <a:pt x="60" y="153"/>
                    <a:pt x="60" y="162"/>
                  </a:cubicBezTo>
                  <a:cubicBezTo>
                    <a:pt x="60" y="172"/>
                    <a:pt x="53" y="179"/>
                    <a:pt x="44" y="179"/>
                  </a:cubicBezTo>
                  <a:close/>
                  <a:moveTo>
                    <a:pt x="47" y="61"/>
                  </a:moveTo>
                  <a:cubicBezTo>
                    <a:pt x="76" y="92"/>
                    <a:pt x="76" y="92"/>
                    <a:pt x="76" y="92"/>
                  </a:cubicBezTo>
                  <a:cubicBezTo>
                    <a:pt x="90" y="77"/>
                    <a:pt x="90" y="77"/>
                    <a:pt x="90" y="77"/>
                  </a:cubicBezTo>
                  <a:cubicBezTo>
                    <a:pt x="61" y="47"/>
                    <a:pt x="61" y="47"/>
                    <a:pt x="61" y="47"/>
                  </a:cubicBezTo>
                  <a:cubicBezTo>
                    <a:pt x="68" y="40"/>
                    <a:pt x="68" y="40"/>
                    <a:pt x="68" y="40"/>
                  </a:cubicBezTo>
                  <a:cubicBezTo>
                    <a:pt x="28" y="0"/>
                    <a:pt x="28" y="0"/>
                    <a:pt x="28" y="0"/>
                  </a:cubicBezTo>
                  <a:cubicBezTo>
                    <a:pt x="0" y="29"/>
                    <a:pt x="0" y="29"/>
                    <a:pt x="0" y="29"/>
                  </a:cubicBezTo>
                  <a:cubicBezTo>
                    <a:pt x="39" y="68"/>
                    <a:pt x="39" y="68"/>
                    <a:pt x="39" y="68"/>
                  </a:cubicBezTo>
                  <a:lnTo>
                    <a:pt x="47" y="61"/>
                  </a:lnTo>
                  <a:close/>
                  <a:moveTo>
                    <a:pt x="138" y="107"/>
                  </a:moveTo>
                  <a:cubicBezTo>
                    <a:pt x="138" y="107"/>
                    <a:pt x="114" y="114"/>
                    <a:pt x="97" y="143"/>
                  </a:cubicBezTo>
                  <a:cubicBezTo>
                    <a:pt x="97" y="141"/>
                    <a:pt x="142" y="188"/>
                    <a:pt x="142" y="188"/>
                  </a:cubicBezTo>
                  <a:cubicBezTo>
                    <a:pt x="150" y="196"/>
                    <a:pt x="163" y="196"/>
                    <a:pt x="170" y="188"/>
                  </a:cubicBezTo>
                  <a:cubicBezTo>
                    <a:pt x="182" y="177"/>
                    <a:pt x="182" y="177"/>
                    <a:pt x="182" y="177"/>
                  </a:cubicBezTo>
                  <a:cubicBezTo>
                    <a:pt x="189" y="169"/>
                    <a:pt x="189" y="156"/>
                    <a:pt x="182" y="149"/>
                  </a:cubicBezTo>
                  <a:lnTo>
                    <a:pt x="138" y="107"/>
                  </a:lnTo>
                  <a:close/>
                  <a:moveTo>
                    <a:pt x="158" y="180"/>
                  </a:moveTo>
                  <a:cubicBezTo>
                    <a:pt x="156" y="182"/>
                    <a:pt x="153" y="182"/>
                    <a:pt x="151" y="180"/>
                  </a:cubicBezTo>
                  <a:cubicBezTo>
                    <a:pt x="114" y="144"/>
                    <a:pt x="114" y="144"/>
                    <a:pt x="114" y="144"/>
                  </a:cubicBezTo>
                  <a:cubicBezTo>
                    <a:pt x="112" y="142"/>
                    <a:pt x="112" y="139"/>
                    <a:pt x="114" y="137"/>
                  </a:cubicBezTo>
                  <a:cubicBezTo>
                    <a:pt x="116" y="135"/>
                    <a:pt x="120" y="135"/>
                    <a:pt x="121" y="137"/>
                  </a:cubicBezTo>
                  <a:cubicBezTo>
                    <a:pt x="158" y="173"/>
                    <a:pt x="158" y="173"/>
                    <a:pt x="158" y="173"/>
                  </a:cubicBezTo>
                  <a:cubicBezTo>
                    <a:pt x="160" y="175"/>
                    <a:pt x="160" y="178"/>
                    <a:pt x="158" y="180"/>
                  </a:cubicBezTo>
                  <a:close/>
                  <a:moveTo>
                    <a:pt x="174" y="164"/>
                  </a:moveTo>
                  <a:cubicBezTo>
                    <a:pt x="172" y="166"/>
                    <a:pt x="169" y="166"/>
                    <a:pt x="167" y="164"/>
                  </a:cubicBezTo>
                  <a:cubicBezTo>
                    <a:pt x="130" y="128"/>
                    <a:pt x="130" y="128"/>
                    <a:pt x="130" y="128"/>
                  </a:cubicBezTo>
                  <a:cubicBezTo>
                    <a:pt x="128" y="126"/>
                    <a:pt x="128" y="123"/>
                    <a:pt x="130" y="121"/>
                  </a:cubicBezTo>
                  <a:cubicBezTo>
                    <a:pt x="132" y="119"/>
                    <a:pt x="136" y="119"/>
                    <a:pt x="137" y="121"/>
                  </a:cubicBezTo>
                  <a:cubicBezTo>
                    <a:pt x="174" y="157"/>
                    <a:pt x="174" y="157"/>
                    <a:pt x="174" y="157"/>
                  </a:cubicBezTo>
                  <a:cubicBezTo>
                    <a:pt x="176" y="159"/>
                    <a:pt x="176" y="162"/>
                    <a:pt x="174" y="164"/>
                  </a:cubicBezTo>
                  <a:close/>
                </a:path>
              </a:pathLst>
            </a:custGeom>
            <a:solidFill>
              <a:schemeClr val="bg1"/>
            </a:solidFill>
            <a:ln w="9525" cmpd="sng">
              <a:solidFill>
                <a:schemeClr val="bg1"/>
              </a:solidFill>
              <a:bevel/>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grpSp>
      <p:cxnSp>
        <p:nvCxnSpPr>
          <p:cNvPr id="16" name="Shape 290">
            <a:extLst>
              <a:ext uri="{FF2B5EF4-FFF2-40B4-BE49-F238E27FC236}">
                <a16:creationId xmlns:a16="http://schemas.microsoft.com/office/drawing/2014/main" id="{7D46D7DD-AF87-4E69-AA07-9EB2F6F91300}"/>
              </a:ext>
            </a:extLst>
          </p:cNvPr>
          <p:cNvCxnSpPr>
            <a:cxnSpLocks/>
          </p:cNvCxnSpPr>
          <p:nvPr/>
        </p:nvCxnSpPr>
        <p:spPr>
          <a:xfrm flipH="1">
            <a:off x="4105469" y="2743822"/>
            <a:ext cx="1174344" cy="224769"/>
          </a:xfrm>
          <a:prstGeom prst="straightConnector1">
            <a:avLst/>
          </a:prstGeom>
          <a:noFill/>
          <a:ln w="28575" cap="flat" cmpd="sng">
            <a:solidFill>
              <a:srgbClr val="FF0000"/>
            </a:solidFill>
            <a:prstDash val="solid"/>
            <a:round/>
            <a:headEnd type="none" w="med" len="med"/>
            <a:tailEnd type="none" w="med" len="med"/>
          </a:ln>
        </p:spPr>
      </p:cxnSp>
      <p:sp>
        <p:nvSpPr>
          <p:cNvPr id="6" name="Rectangle 1">
            <a:extLst>
              <a:ext uri="{FF2B5EF4-FFF2-40B4-BE49-F238E27FC236}">
                <a16:creationId xmlns:a16="http://schemas.microsoft.com/office/drawing/2014/main" id="{770ABA00-5B18-4055-9611-0D676B35C727}"/>
              </a:ext>
            </a:extLst>
          </p:cNvPr>
          <p:cNvSpPr>
            <a:spLocks noChangeArrowheads="1"/>
          </p:cNvSpPr>
          <p:nvPr/>
        </p:nvSpPr>
        <p:spPr bwMode="auto">
          <a:xfrm rot="10800000" flipV="1">
            <a:off x="5287488" y="2197376"/>
            <a:ext cx="5688272" cy="861774"/>
          </a:xfrm>
          <a:prstGeom prst="rect">
            <a:avLst/>
          </a:prstGeom>
          <a:noFill/>
          <a:ln w="12700">
            <a:solidFill>
              <a:srgbClr val="FF0000"/>
            </a:solidFill>
            <a:prstDash val="lgDash"/>
          </a:ln>
          <a:effectLst/>
        </p:spPr>
        <p:txBody>
          <a:bodyPr vert="horz" wrap="square" lIns="0" tIns="0" rIns="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zh-TW" altLang="zh-TW" sz="28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退休（職）、辭職、資遣、免職、停職及休職等</a:t>
            </a:r>
            <a:r>
              <a:rPr kumimoji="0" lang="zh-TW" altLang="en-US" sz="28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離開原職。</a:t>
            </a:r>
            <a:endParaRPr kumimoji="0" lang="zh-TW" altLang="zh-TW" sz="28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p:txBody>
      </p:sp>
      <p:cxnSp>
        <p:nvCxnSpPr>
          <p:cNvPr id="27" name="Shape 290">
            <a:extLst>
              <a:ext uri="{FF2B5EF4-FFF2-40B4-BE49-F238E27FC236}">
                <a16:creationId xmlns:a16="http://schemas.microsoft.com/office/drawing/2014/main" id="{37BCB916-F571-4974-8C41-0D8523D4DE8B}"/>
              </a:ext>
            </a:extLst>
          </p:cNvPr>
          <p:cNvCxnSpPr>
            <a:cxnSpLocks/>
          </p:cNvCxnSpPr>
          <p:nvPr/>
        </p:nvCxnSpPr>
        <p:spPr>
          <a:xfrm flipH="1">
            <a:off x="4105470" y="4105433"/>
            <a:ext cx="1174343" cy="319342"/>
          </a:xfrm>
          <a:prstGeom prst="straightConnector1">
            <a:avLst/>
          </a:prstGeom>
          <a:noFill/>
          <a:ln w="28575" cap="flat" cmpd="sng">
            <a:solidFill>
              <a:srgbClr val="FF0000"/>
            </a:solidFill>
            <a:prstDash val="solid"/>
            <a:round/>
            <a:headEnd type="none" w="med" len="med"/>
            <a:tailEnd type="none" w="med" len="med"/>
          </a:ln>
        </p:spPr>
      </p:cxnSp>
      <p:sp>
        <p:nvSpPr>
          <p:cNvPr id="32" name="Rectangle 1">
            <a:extLst>
              <a:ext uri="{FF2B5EF4-FFF2-40B4-BE49-F238E27FC236}">
                <a16:creationId xmlns:a16="http://schemas.microsoft.com/office/drawing/2014/main" id="{615F1042-C298-4DC9-BC80-C3B754C00642}"/>
              </a:ext>
            </a:extLst>
          </p:cNvPr>
          <p:cNvSpPr>
            <a:spLocks noChangeArrowheads="1"/>
          </p:cNvSpPr>
          <p:nvPr/>
        </p:nvSpPr>
        <p:spPr bwMode="auto">
          <a:xfrm rot="10800000" flipV="1">
            <a:off x="5300290" y="3335750"/>
            <a:ext cx="5775146" cy="2954655"/>
          </a:xfrm>
          <a:prstGeom prst="rect">
            <a:avLst/>
          </a:prstGeom>
          <a:noFill/>
          <a:ln w="12700">
            <a:solidFill>
              <a:srgbClr val="FF0000"/>
            </a:solidFill>
            <a:prstDash val="lgDash"/>
          </a:ln>
          <a:effectLst/>
        </p:spPr>
        <p:txBody>
          <a:bodyPr vert="horz" wrap="square" lIns="0" tIns="0" rIns="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zh-TW" altLang="zh-TW" sz="28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離職前服務機關與營利事業有</a:t>
            </a:r>
            <a:r>
              <a:rPr kumimoji="0" lang="zh-TW" altLang="en-US" sz="28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a:t>
            </a:r>
            <a:r>
              <a:rPr kumimoji="0" lang="zh-TW" altLang="en-US" sz="2800" b="1" i="0" u="none" strike="noStrike" kern="1200" cap="none" spc="0" normalizeH="0" baseline="0" noProof="0" dirty="0">
                <a:ln>
                  <a:noFill/>
                </a:ln>
                <a:effectLst>
                  <a:outerShdw blurRad="38100" dist="38100" dir="2700000" algn="tl">
                    <a:srgbClr val="000000">
                      <a:alpha val="43137"/>
                    </a:srgbClr>
                  </a:outerShdw>
                </a:effectLst>
                <a:highlight>
                  <a:srgbClr val="FFFF00"/>
                </a:highlight>
                <a:uLnTx/>
                <a:uFillTx/>
                <a:latin typeface="標楷體" panose="03000509000000000000" pitchFamily="65" charset="-120"/>
                <a:ea typeface="標楷體" panose="03000509000000000000" pitchFamily="65" charset="-120"/>
                <a:cs typeface="+mn-cs"/>
              </a:rPr>
              <a:t>營建</a:t>
            </a:r>
            <a:r>
              <a:rPr kumimoji="0" lang="en-US" altLang="zh-TW" sz="28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a:t>
            </a:r>
            <a:r>
              <a:rPr kumimoji="0" lang="zh-TW" altLang="en-US" sz="28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承辦本機關或所屬機關之工程</a:t>
            </a:r>
            <a:r>
              <a:rPr kumimoji="0" lang="en-US" altLang="zh-TW" sz="28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a:t>
            </a:r>
            <a:r>
              <a:rPr kumimoji="0" lang="zh-TW" altLang="zh-TW" sz="28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a:t>
            </a:r>
            <a:r>
              <a:rPr kumimoji="0" lang="zh-TW" altLang="en-US"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或</a:t>
            </a:r>
            <a:r>
              <a:rPr kumimoji="0" lang="zh-TW" altLang="zh-TW" sz="28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a:t>
            </a:r>
            <a:r>
              <a:rPr kumimoji="0" lang="zh-TW" altLang="zh-TW" sz="2800" b="1" i="0" u="none" strike="noStrike" kern="1200" cap="none" spc="0" normalizeH="0" baseline="0" noProof="0" dirty="0">
                <a:ln>
                  <a:noFill/>
                </a:ln>
                <a:effectLst>
                  <a:outerShdw blurRad="38100" dist="38100" dir="2700000" algn="tl">
                    <a:srgbClr val="000000">
                      <a:alpha val="43137"/>
                    </a:srgbClr>
                  </a:outerShdw>
                </a:effectLst>
                <a:highlight>
                  <a:srgbClr val="FFFF00"/>
                </a:highlight>
                <a:uLnTx/>
                <a:uFillTx/>
                <a:latin typeface="標楷體" panose="03000509000000000000" pitchFamily="65" charset="-120"/>
                <a:ea typeface="標楷體" panose="03000509000000000000" pitchFamily="65" charset="-120"/>
                <a:cs typeface="+mn-cs"/>
              </a:rPr>
              <a:t>採購業務關係</a:t>
            </a:r>
            <a:r>
              <a:rPr kumimoji="0" lang="en-US" altLang="zh-TW" sz="28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a:t>
            </a:r>
            <a:r>
              <a:rPr kumimoji="0" lang="zh-TW" altLang="en-US" sz="28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包括研訂規格、提出用料申請及實際採購</a:t>
            </a:r>
            <a:r>
              <a:rPr kumimoji="0" lang="en-US" altLang="zh-TW" sz="28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a:t>
            </a:r>
            <a:r>
              <a:rPr kumimoji="0" lang="zh-TW" altLang="zh-TW" sz="28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」之</a:t>
            </a:r>
            <a:r>
              <a:rPr kumimoji="0" lang="zh-TW" altLang="zh-TW" sz="28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承辦人員及其各級主管人員</a:t>
            </a:r>
            <a:r>
              <a:rPr kumimoji="0" lang="zh-TW" altLang="zh-TW"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a:t>
            </a:r>
            <a:r>
              <a:rPr kumimoji="0" lang="zh-TW" altLang="en-US"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即</a:t>
            </a:r>
            <a:r>
              <a:rPr kumimoji="0" lang="zh-TW" altLang="zh-TW"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各級直接承辦相關業務單位之副主管及主管，暨該機關幕僚長、副首長及首長）</a:t>
            </a:r>
            <a:r>
              <a:rPr lang="zh-TW" altLang="en-US" sz="2800" dirty="0">
                <a:solidFill>
                  <a:srgbClr val="000000"/>
                </a:solidFill>
                <a:latin typeface="標楷體" panose="03000509000000000000" pitchFamily="65" charset="-120"/>
                <a:ea typeface="標楷體" panose="03000509000000000000" pitchFamily="65" charset="-120"/>
              </a:rPr>
              <a:t>。</a:t>
            </a:r>
            <a:endParaRPr lang="zh-TW" altLang="zh-TW" sz="2800" dirty="0">
              <a:solidFill>
                <a:srgbClr val="000000"/>
              </a:solidFill>
              <a:latin typeface="標楷體" panose="03000509000000000000" pitchFamily="65" charset="-120"/>
              <a:ea typeface="標楷體" panose="03000509000000000000" pitchFamily="65" charset="-120"/>
            </a:endParaRPr>
          </a:p>
        </p:txBody>
      </p:sp>
      <p:sp>
        <p:nvSpPr>
          <p:cNvPr id="36" name="矩形 35">
            <a:extLst>
              <a:ext uri="{FF2B5EF4-FFF2-40B4-BE49-F238E27FC236}">
                <a16:creationId xmlns:a16="http://schemas.microsoft.com/office/drawing/2014/main" id="{4C9C10D3-6345-44EC-8D4F-2CF68811E047}"/>
              </a:ext>
            </a:extLst>
          </p:cNvPr>
          <p:cNvSpPr/>
          <p:nvPr/>
        </p:nvSpPr>
        <p:spPr>
          <a:xfrm>
            <a:off x="981734" y="1371648"/>
            <a:ext cx="10228532" cy="553998"/>
          </a:xfrm>
          <a:prstGeom prst="rect">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ctr" defTabSz="914400" rtl="0" eaLnBrk="0" fontAlgn="base" latinLnBrk="0" hangingPunct="0">
              <a:lnSpc>
                <a:spcPts val="3600"/>
              </a:lnSpc>
              <a:spcBef>
                <a:spcPct val="0"/>
              </a:spcBef>
              <a:spcAft>
                <a:spcPct val="0"/>
              </a:spcAft>
              <a:buClrTx/>
              <a:buSzTx/>
              <a:buFontTx/>
              <a:buNone/>
              <a:tabLst/>
              <a:defRPr/>
            </a:pPr>
            <a:r>
              <a:rPr kumimoji="0" lang="zh-TW" altLang="zh-TW"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銓敘部</a:t>
            </a:r>
            <a:r>
              <a:rPr kumimoji="0" lang="en-US" altLang="zh-TW"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85</a:t>
            </a:r>
            <a:r>
              <a:rPr kumimoji="0" lang="zh-TW" altLang="zh-TW"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年</a:t>
            </a:r>
            <a:r>
              <a:rPr kumimoji="0" lang="en-US" altLang="zh-TW"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7</a:t>
            </a:r>
            <a:r>
              <a:rPr kumimoji="0" lang="zh-TW" altLang="zh-TW"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月</a:t>
            </a:r>
            <a:r>
              <a:rPr kumimoji="0" lang="en-US" altLang="zh-TW"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20</a:t>
            </a:r>
            <a:r>
              <a:rPr kumimoji="0" lang="zh-TW" altLang="zh-TW"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日（</a:t>
            </a:r>
            <a:r>
              <a:rPr kumimoji="0" lang="en-US" altLang="zh-TW"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85</a:t>
            </a:r>
            <a:r>
              <a:rPr kumimoji="0" lang="zh-TW" altLang="zh-TW"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）臺中法二字第</a:t>
            </a:r>
            <a:r>
              <a:rPr kumimoji="0" lang="en-US" altLang="zh-TW"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1332483</a:t>
            </a:r>
            <a:r>
              <a:rPr kumimoji="0" lang="zh-TW" altLang="zh-TW"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號函</a:t>
            </a:r>
            <a:endParaRPr kumimoji="0" lang="en-US" altLang="zh-TW" sz="44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p:txBody>
      </p:sp>
      <p:sp>
        <p:nvSpPr>
          <p:cNvPr id="19" name="矩形 18">
            <a:extLst>
              <a:ext uri="{FF2B5EF4-FFF2-40B4-BE49-F238E27FC236}">
                <a16:creationId xmlns:a16="http://schemas.microsoft.com/office/drawing/2014/main" id="{8362B17E-9988-4724-8DEA-A04E7CC6C3EB}"/>
              </a:ext>
            </a:extLst>
          </p:cNvPr>
          <p:cNvSpPr/>
          <p:nvPr/>
        </p:nvSpPr>
        <p:spPr>
          <a:xfrm>
            <a:off x="11428880" y="5993981"/>
            <a:ext cx="404928" cy="421078"/>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altLang="zh-TW" sz="2400" b="1" dirty="0"/>
              <a:t>5</a:t>
            </a:r>
            <a:endParaRPr lang="zh-TW" altLang="en-US" sz="2400" b="1" dirty="0"/>
          </a:p>
        </p:txBody>
      </p:sp>
    </p:spTree>
    <p:extLst>
      <p:ext uri="{BB962C8B-B14F-4D97-AF65-F5344CB8AC3E}">
        <p14:creationId xmlns:p14="http://schemas.microsoft.com/office/powerpoint/2010/main" val="219314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099"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0" name="矩形 3"/>
          <p:cNvSpPr>
            <a:spLocks noChangeArrowheads="1"/>
          </p:cNvSpPr>
          <p:nvPr/>
        </p:nvSpPr>
        <p:spPr bwMode="auto">
          <a:xfrm>
            <a:off x="0" y="0"/>
            <a:ext cx="12192000" cy="2117725"/>
          </a:xfrm>
          <a:prstGeom prst="rect">
            <a:avLst/>
          </a:prstGeom>
          <a:solidFill>
            <a:srgbClr val="FF4664"/>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1" name="矩形 4"/>
          <p:cNvSpPr>
            <a:spLocks noChangeArrowheads="1"/>
          </p:cNvSpPr>
          <p:nvPr/>
        </p:nvSpPr>
        <p:spPr bwMode="auto">
          <a:xfrm>
            <a:off x="0" y="4740275"/>
            <a:ext cx="12192000" cy="2117725"/>
          </a:xfrm>
          <a:prstGeom prst="rect">
            <a:avLst/>
          </a:prstGeom>
          <a:solidFill>
            <a:srgbClr val="FFA146"/>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2" name="矩形 10"/>
          <p:cNvSpPr>
            <a:spLocks noChangeArrowheads="1"/>
          </p:cNvSpPr>
          <p:nvPr/>
        </p:nvSpPr>
        <p:spPr bwMode="auto">
          <a:xfrm>
            <a:off x="317500" y="198656"/>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3" name="文本框 1"/>
          <p:cNvSpPr>
            <a:spLocks noChangeArrowheads="1"/>
          </p:cNvSpPr>
          <p:nvPr/>
        </p:nvSpPr>
        <p:spPr bwMode="auto">
          <a:xfrm>
            <a:off x="3004303" y="435694"/>
            <a:ext cx="711925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TW" altLang="en-US" sz="5400" b="1" dirty="0">
                <a:solidFill>
                  <a:srgbClr val="427172"/>
                </a:solidFill>
                <a:latin typeface="微軟正黑體" panose="020B0604030504040204" pitchFamily="34" charset="-120"/>
                <a:ea typeface="微軟正黑體" panose="020B0604030504040204" pitchFamily="34" charset="-120"/>
                <a:sym typeface="宋体" panose="02010600030101010101" pitchFamily="2" charset="-122"/>
              </a:rPr>
              <a:t>退休後擔任某公司顧問</a:t>
            </a:r>
            <a:endParaRPr lang="zh-CN" altLang="en-US" sz="5400" b="1" dirty="0">
              <a:solidFill>
                <a:srgbClr val="427172"/>
              </a:solidFill>
              <a:latin typeface="微軟正黑體" panose="020B0604030504040204" pitchFamily="34" charset="-120"/>
              <a:ea typeface="微軟正黑體" panose="020B0604030504040204" pitchFamily="34" charset="-120"/>
              <a:sym typeface="宋体" panose="02010600030101010101" pitchFamily="2" charset="-122"/>
            </a:endParaRPr>
          </a:p>
        </p:txBody>
      </p:sp>
      <p:sp>
        <p:nvSpPr>
          <p:cNvPr id="14" name="文字方塊 10">
            <a:extLst>
              <a:ext uri="{FF2B5EF4-FFF2-40B4-BE49-F238E27FC236}">
                <a16:creationId xmlns:a16="http://schemas.microsoft.com/office/drawing/2014/main" id="{8592E8B0-AE1D-4047-A776-46078986D84B}"/>
              </a:ext>
            </a:extLst>
          </p:cNvPr>
          <p:cNvSpPr txBox="1"/>
          <p:nvPr/>
        </p:nvSpPr>
        <p:spPr>
          <a:xfrm>
            <a:off x="1094937" y="2004443"/>
            <a:ext cx="4953431" cy="4135099"/>
          </a:xfrm>
          <a:prstGeom prst="foldedCorner">
            <a:avLst/>
          </a:prstGeom>
          <a:solidFill>
            <a:schemeClr val="accent6">
              <a:lumMod val="40000"/>
              <a:lumOff val="60000"/>
            </a:schemeClr>
          </a:solidFill>
          <a:ln w="9525">
            <a:noFill/>
          </a:ln>
          <a:effectLst>
            <a:outerShdw blurRad="63500" sx="102000" sy="102000" algn="ctr" rotWithShape="0">
              <a:prstClr val="black">
                <a:alpha val="4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432000" marR="0" lvl="0" indent="-432000" algn="just" fontAlgn="auto">
              <a:lnSpc>
                <a:spcPts val="5000"/>
              </a:lnSpc>
              <a:spcBef>
                <a:spcPts val="0"/>
              </a:spcBef>
              <a:spcAft>
                <a:spcPts val="0"/>
              </a:spcAft>
              <a:buClrTx/>
              <a:buSzTx/>
              <a:buFont typeface="新細明體" panose="02020500000000000000" pitchFamily="18" charset="-120"/>
              <a:buChar char="•"/>
              <a:tabLst>
                <a:tab pos="457200" algn="l"/>
              </a:tabLst>
              <a:defRPr kumimoji="0" sz="3400" b="0" i="0" u="none" strike="noStrike" cap="none" spc="0" normalizeH="0" baseline="0">
                <a:ln>
                  <a:noFill/>
                </a:ln>
                <a:solidFill>
                  <a:prstClr val="black"/>
                </a:solidFill>
                <a:effectLst/>
                <a:uLnTx/>
                <a:uFillTx/>
                <a:latin typeface="標楷體" panose="03000509000000000000" pitchFamily="65" charset="-120"/>
                <a:ea typeface="標楷體" panose="03000509000000000000" pitchFamily="65" charset="-120"/>
              </a:defRPr>
            </a:lvl1pPr>
          </a:lstStyle>
          <a:p>
            <a:pPr>
              <a:lnSpc>
                <a:spcPts val="4000"/>
              </a:lnSpc>
            </a:pPr>
            <a:r>
              <a:rPr lang="en-US" altLang="zh-TW" sz="3000" dirty="0">
                <a:latin typeface="Times New Roman" panose="02020603050405020304" pitchFamily="18" charset="0"/>
                <a:cs typeface="Times New Roman" panose="02020603050405020304" pitchFamily="18" charset="0"/>
              </a:rPr>
              <a:t>A</a:t>
            </a:r>
            <a:r>
              <a:rPr lang="zh-TW" altLang="en-US" sz="3000" dirty="0">
                <a:latin typeface="Times New Roman" panose="02020603050405020304" pitchFamily="18" charset="0"/>
                <a:cs typeface="Times New Roman" panose="02020603050405020304" pitchFamily="18" charset="0"/>
              </a:rPr>
              <a:t>公司於</a:t>
            </a:r>
            <a:r>
              <a:rPr lang="en-US" altLang="zh-TW" sz="3000" dirty="0">
                <a:latin typeface="Times New Roman" panose="02020603050405020304" pitchFamily="18" charset="0"/>
                <a:cs typeface="Times New Roman" panose="02020603050405020304" pitchFamily="18" charset="0"/>
              </a:rPr>
              <a:t>102</a:t>
            </a:r>
            <a:r>
              <a:rPr lang="zh-TW" altLang="zh-TW" sz="3000" dirty="0">
                <a:latin typeface="Times New Roman" panose="02020603050405020304" pitchFamily="18" charset="0"/>
                <a:cs typeface="Times New Roman" panose="02020603050405020304" pitchFamily="18" charset="0"/>
              </a:rPr>
              <a:t>、</a:t>
            </a:r>
            <a:r>
              <a:rPr lang="en-US" altLang="zh-TW" sz="3000" dirty="0">
                <a:latin typeface="Times New Roman" panose="02020603050405020304" pitchFamily="18" charset="0"/>
                <a:cs typeface="Times New Roman" panose="02020603050405020304" pitchFamily="18" charset="0"/>
              </a:rPr>
              <a:t>103</a:t>
            </a:r>
            <a:r>
              <a:rPr lang="zh-TW" altLang="zh-TW" sz="3000" dirty="0">
                <a:latin typeface="Times New Roman" panose="02020603050405020304" pitchFamily="18" charset="0"/>
                <a:cs typeface="Times New Roman" panose="02020603050405020304" pitchFamily="18" charset="0"/>
              </a:rPr>
              <a:t>及</a:t>
            </a:r>
            <a:r>
              <a:rPr lang="en-US" altLang="zh-TW" sz="3000" dirty="0">
                <a:latin typeface="Times New Roman" panose="02020603050405020304" pitchFamily="18" charset="0"/>
                <a:cs typeface="Times New Roman" panose="02020603050405020304" pitchFamily="18" charset="0"/>
              </a:rPr>
              <a:t>105</a:t>
            </a:r>
            <a:r>
              <a:rPr lang="zh-TW" altLang="zh-TW" sz="3000" dirty="0"/>
              <a:t>年度與○○</a:t>
            </a:r>
            <a:r>
              <a:rPr lang="zh-TW" altLang="en-US" sz="3000" dirty="0"/>
              <a:t>事業</a:t>
            </a:r>
            <a:r>
              <a:rPr lang="zh-TW" altLang="zh-TW" sz="3000" dirty="0"/>
              <a:t>部有原料買賣關係，而</a:t>
            </a:r>
            <a:r>
              <a:rPr lang="zh-TW" altLang="zh-TW" sz="3000" b="1" dirty="0">
                <a:effectLst>
                  <a:outerShdw blurRad="38100" dist="38100" dir="2700000" algn="tl">
                    <a:srgbClr val="000000">
                      <a:alpha val="43137"/>
                    </a:srgbClr>
                  </a:outerShdw>
                </a:effectLst>
                <a:highlight>
                  <a:srgbClr val="FFFF00"/>
                </a:highlight>
              </a:rPr>
              <a:t>○○○時任○○</a:t>
            </a:r>
            <a:r>
              <a:rPr lang="zh-TW" altLang="en-US" sz="3000" b="1" dirty="0">
                <a:effectLst>
                  <a:outerShdw blurRad="38100" dist="38100" dir="2700000" algn="tl">
                    <a:srgbClr val="000000">
                      <a:alpha val="43137"/>
                    </a:srgbClr>
                  </a:outerShdw>
                </a:effectLst>
                <a:highlight>
                  <a:srgbClr val="FFFF00"/>
                </a:highlight>
              </a:rPr>
              <a:t>事業</a:t>
            </a:r>
            <a:r>
              <a:rPr lang="zh-TW" altLang="zh-TW" sz="3000" b="1" dirty="0">
                <a:effectLst>
                  <a:outerShdw blurRad="38100" dist="38100" dir="2700000" algn="tl">
                    <a:srgbClr val="000000">
                      <a:alpha val="43137"/>
                    </a:srgbClr>
                  </a:outerShdw>
                </a:effectLst>
                <a:highlight>
                  <a:srgbClr val="FFFF00"/>
                </a:highlight>
              </a:rPr>
              <a:t>部執行長</a:t>
            </a:r>
            <a:r>
              <a:rPr lang="zh-TW" altLang="en-US" sz="3000" dirty="0"/>
              <a:t>，任期自</a:t>
            </a:r>
            <a:r>
              <a:rPr lang="en-US" altLang="zh-TW" sz="3000" dirty="0">
                <a:latin typeface="Times New Roman" panose="02020603050405020304" pitchFamily="18" charset="0"/>
                <a:cs typeface="Times New Roman" panose="02020603050405020304" pitchFamily="18" charset="0"/>
              </a:rPr>
              <a:t>104</a:t>
            </a:r>
            <a:r>
              <a:rPr lang="zh-TW" altLang="zh-TW" sz="3000" dirty="0">
                <a:latin typeface="Times New Roman" panose="02020603050405020304" pitchFamily="18" charset="0"/>
                <a:cs typeface="Times New Roman" panose="02020603050405020304" pitchFamily="18" charset="0"/>
              </a:rPr>
              <a:t>年</a:t>
            </a:r>
            <a:r>
              <a:rPr lang="en-US" altLang="zh-TW" sz="3000" dirty="0">
                <a:latin typeface="Times New Roman" panose="02020603050405020304" pitchFamily="18" charset="0"/>
                <a:cs typeface="Times New Roman" panose="02020603050405020304" pitchFamily="18" charset="0"/>
              </a:rPr>
              <a:t>5</a:t>
            </a:r>
            <a:r>
              <a:rPr lang="zh-TW" altLang="zh-TW" sz="3000" dirty="0">
                <a:latin typeface="Times New Roman" panose="02020603050405020304" pitchFamily="18" charset="0"/>
                <a:cs typeface="Times New Roman" panose="02020603050405020304" pitchFamily="18" charset="0"/>
              </a:rPr>
              <a:t>月</a:t>
            </a:r>
            <a:r>
              <a:rPr lang="en-US" altLang="zh-TW" sz="3000" dirty="0">
                <a:latin typeface="Times New Roman" panose="02020603050405020304" pitchFamily="18" charset="0"/>
                <a:cs typeface="Times New Roman" panose="02020603050405020304" pitchFamily="18" charset="0"/>
              </a:rPr>
              <a:t>1</a:t>
            </a:r>
            <a:r>
              <a:rPr lang="zh-TW" altLang="zh-TW" sz="3000" dirty="0">
                <a:latin typeface="Times New Roman" panose="02020603050405020304" pitchFamily="18" charset="0"/>
                <a:cs typeface="Times New Roman" panose="02020603050405020304" pitchFamily="18" charset="0"/>
              </a:rPr>
              <a:t>日迄</a:t>
            </a:r>
            <a:r>
              <a:rPr lang="en-US" altLang="zh-TW" sz="3000" dirty="0">
                <a:latin typeface="Times New Roman" panose="02020603050405020304" pitchFamily="18" charset="0"/>
                <a:cs typeface="Times New Roman" panose="02020603050405020304" pitchFamily="18" charset="0"/>
              </a:rPr>
              <a:t>105</a:t>
            </a:r>
            <a:r>
              <a:rPr lang="zh-TW" altLang="zh-TW" sz="3000" dirty="0">
                <a:latin typeface="Times New Roman" panose="02020603050405020304" pitchFamily="18" charset="0"/>
                <a:cs typeface="Times New Roman" panose="02020603050405020304" pitchFamily="18" charset="0"/>
              </a:rPr>
              <a:t>年</a:t>
            </a:r>
            <a:r>
              <a:rPr lang="en-US" altLang="zh-TW" sz="3000" dirty="0">
                <a:latin typeface="Times New Roman" panose="02020603050405020304" pitchFamily="18" charset="0"/>
                <a:cs typeface="Times New Roman" panose="02020603050405020304" pitchFamily="18" charset="0"/>
              </a:rPr>
              <a:t>9</a:t>
            </a:r>
            <a:r>
              <a:rPr lang="zh-TW" altLang="zh-TW" sz="3000" dirty="0">
                <a:latin typeface="Times New Roman" panose="02020603050405020304" pitchFamily="18" charset="0"/>
                <a:cs typeface="Times New Roman" panose="02020603050405020304" pitchFamily="18" charset="0"/>
              </a:rPr>
              <a:t>月</a:t>
            </a:r>
            <a:r>
              <a:rPr lang="en-US" altLang="zh-TW" sz="3000" dirty="0">
                <a:latin typeface="Times New Roman" panose="02020603050405020304" pitchFamily="18" charset="0"/>
                <a:cs typeface="Times New Roman" panose="02020603050405020304" pitchFamily="18" charset="0"/>
              </a:rPr>
              <a:t>25</a:t>
            </a:r>
            <a:r>
              <a:rPr lang="zh-TW" altLang="zh-TW" sz="3000" dirty="0"/>
              <a:t>日，為相關</a:t>
            </a:r>
            <a:r>
              <a:rPr lang="zh-TW" altLang="zh-TW" sz="3200" b="1" dirty="0">
                <a:solidFill>
                  <a:srgbClr val="C00000"/>
                </a:solidFill>
                <a:effectLst>
                  <a:glow rad="101600">
                    <a:schemeClr val="accent2">
                      <a:satMod val="175000"/>
                      <a:alpha val="40000"/>
                    </a:schemeClr>
                  </a:glow>
                </a:effectLst>
              </a:rPr>
              <a:t>採購案之主管人員</a:t>
            </a:r>
            <a:r>
              <a:rPr lang="zh-TW" altLang="zh-TW" sz="3000" dirty="0"/>
              <a:t>，</a:t>
            </a:r>
            <a:r>
              <a:rPr lang="zh-TW" altLang="en-US" sz="3000" dirty="0">
                <a:latin typeface="Times New Roman" panose="02020603050405020304" pitchFamily="18" charset="0"/>
                <a:cs typeface="Times New Roman" panose="02020603050405020304" pitchFamily="18" charset="0"/>
              </a:rPr>
              <a:t>並於</a:t>
            </a:r>
            <a:r>
              <a:rPr lang="en-US" altLang="zh-TW" sz="3000" dirty="0">
                <a:latin typeface="Times New Roman" panose="02020603050405020304" pitchFamily="18" charset="0"/>
                <a:cs typeface="Times New Roman" panose="02020603050405020304" pitchFamily="18" charset="0"/>
              </a:rPr>
              <a:t>106</a:t>
            </a:r>
            <a:r>
              <a:rPr lang="zh-TW" altLang="zh-TW" sz="3000" dirty="0">
                <a:latin typeface="Times New Roman" panose="02020603050405020304" pitchFamily="18" charset="0"/>
                <a:cs typeface="Times New Roman" panose="02020603050405020304" pitchFamily="18" charset="0"/>
              </a:rPr>
              <a:t>年</a:t>
            </a:r>
            <a:r>
              <a:rPr lang="en-US" altLang="zh-TW" sz="3000" dirty="0">
                <a:latin typeface="Times New Roman" panose="02020603050405020304" pitchFamily="18" charset="0"/>
                <a:cs typeface="Times New Roman" panose="02020603050405020304" pitchFamily="18" charset="0"/>
              </a:rPr>
              <a:t>11</a:t>
            </a:r>
            <a:r>
              <a:rPr lang="zh-TW" altLang="zh-TW" sz="3000" dirty="0">
                <a:latin typeface="Times New Roman" panose="02020603050405020304" pitchFamily="18" charset="0"/>
                <a:cs typeface="Times New Roman" panose="02020603050405020304" pitchFamily="18" charset="0"/>
              </a:rPr>
              <a:t>月</a:t>
            </a:r>
            <a:r>
              <a:rPr lang="en-US" altLang="zh-TW" sz="3000" dirty="0">
                <a:latin typeface="Times New Roman" panose="02020603050405020304" pitchFamily="18" charset="0"/>
                <a:cs typeface="Times New Roman" panose="02020603050405020304" pitchFamily="18" charset="0"/>
              </a:rPr>
              <a:t>1</a:t>
            </a:r>
            <a:r>
              <a:rPr lang="zh-TW" altLang="zh-TW" sz="3000" dirty="0">
                <a:latin typeface="Times New Roman" panose="02020603050405020304" pitchFamily="18" charset="0"/>
                <a:cs typeface="Times New Roman" panose="02020603050405020304" pitchFamily="18" charset="0"/>
              </a:rPr>
              <a:t>日</a:t>
            </a:r>
            <a:r>
              <a:rPr lang="zh-TW" altLang="en-US" sz="3000" dirty="0">
                <a:latin typeface="Times New Roman" panose="02020603050405020304" pitchFamily="18" charset="0"/>
                <a:cs typeface="Times New Roman" panose="02020603050405020304" pitchFamily="18" charset="0"/>
              </a:rPr>
              <a:t>退休。</a:t>
            </a:r>
            <a:endParaRPr lang="en-US" altLang="zh-TW" sz="3000" dirty="0">
              <a:latin typeface="Times New Roman" panose="02020603050405020304" pitchFamily="18" charset="0"/>
              <a:cs typeface="Times New Roman" panose="02020603050405020304" pitchFamily="18" charset="0"/>
            </a:endParaRPr>
          </a:p>
        </p:txBody>
      </p:sp>
      <p:sp>
        <p:nvSpPr>
          <p:cNvPr id="16" name="文字方塊 10">
            <a:extLst>
              <a:ext uri="{FF2B5EF4-FFF2-40B4-BE49-F238E27FC236}">
                <a16:creationId xmlns:a16="http://schemas.microsoft.com/office/drawing/2014/main" id="{D160072D-1B48-4249-97F7-8D7A5A4704C9}"/>
              </a:ext>
            </a:extLst>
          </p:cNvPr>
          <p:cNvSpPr txBox="1"/>
          <p:nvPr/>
        </p:nvSpPr>
        <p:spPr>
          <a:xfrm>
            <a:off x="6413499" y="2000976"/>
            <a:ext cx="4733779" cy="3774673"/>
          </a:xfrm>
          <a:prstGeom prst="foldedCorner">
            <a:avLst/>
          </a:prstGeom>
          <a:solidFill>
            <a:schemeClr val="accent6">
              <a:lumMod val="40000"/>
              <a:lumOff val="60000"/>
            </a:schemeClr>
          </a:solidFill>
          <a:ln w="9525">
            <a:noFill/>
          </a:ln>
          <a:effectLst>
            <a:outerShdw blurRad="63500" sx="102000" sy="102000" algn="ctr" rotWithShape="0">
              <a:prstClr val="black">
                <a:alpha val="4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432000" marR="0" lvl="0" indent="-432000" algn="just" fontAlgn="auto">
              <a:lnSpc>
                <a:spcPts val="5000"/>
              </a:lnSpc>
              <a:spcBef>
                <a:spcPts val="0"/>
              </a:spcBef>
              <a:spcAft>
                <a:spcPts val="0"/>
              </a:spcAft>
              <a:buClrTx/>
              <a:buSzTx/>
              <a:buFont typeface="新細明體" panose="02020500000000000000" pitchFamily="18" charset="-120"/>
              <a:buChar char="•"/>
              <a:tabLst>
                <a:tab pos="457200" algn="l"/>
              </a:tabLst>
              <a:defRPr kumimoji="0" sz="3400" b="0" i="0" u="none" strike="noStrike" cap="none" spc="0" normalizeH="0" baseline="0">
                <a:ln>
                  <a:noFill/>
                </a:ln>
                <a:solidFill>
                  <a:prstClr val="black"/>
                </a:solidFill>
                <a:effectLst/>
                <a:uLnTx/>
                <a:uFillTx/>
                <a:latin typeface="標楷體" panose="03000509000000000000" pitchFamily="65" charset="-120"/>
                <a:ea typeface="標楷體" panose="03000509000000000000" pitchFamily="65" charset="-120"/>
              </a:defRPr>
            </a:lvl1pPr>
          </a:lstStyle>
          <a:p>
            <a:pPr>
              <a:lnSpc>
                <a:spcPts val="4000"/>
              </a:lnSpc>
              <a:spcBef>
                <a:spcPts val="600"/>
              </a:spcBef>
            </a:pPr>
            <a:r>
              <a:rPr lang="zh-TW" altLang="zh-TW" sz="3000" dirty="0"/>
              <a:t>依公務員服務法</a:t>
            </a:r>
            <a:r>
              <a:rPr lang="zh-TW" altLang="zh-TW" sz="3000" dirty="0">
                <a:latin typeface="Times New Roman" panose="02020603050405020304" pitchFamily="18" charset="0"/>
                <a:cs typeface="Times New Roman" panose="02020603050405020304" pitchFamily="18" charset="0"/>
              </a:rPr>
              <a:t>第</a:t>
            </a:r>
            <a:r>
              <a:rPr lang="en-US" altLang="zh-TW" sz="3000" dirty="0">
                <a:latin typeface="Times New Roman" panose="02020603050405020304" pitchFamily="18" charset="0"/>
                <a:cs typeface="Times New Roman" panose="02020603050405020304" pitchFamily="18" charset="0"/>
              </a:rPr>
              <a:t>14</a:t>
            </a:r>
            <a:r>
              <a:rPr lang="zh-TW" altLang="zh-TW" sz="3000" dirty="0">
                <a:latin typeface="Times New Roman" panose="02020603050405020304" pitchFamily="18" charset="0"/>
                <a:cs typeface="Times New Roman" panose="02020603050405020304" pitchFamily="18" charset="0"/>
              </a:rPr>
              <a:t>條之</a:t>
            </a:r>
            <a:r>
              <a:rPr lang="en-US" altLang="zh-TW" sz="3000" dirty="0">
                <a:latin typeface="Times New Roman" panose="02020603050405020304" pitchFamily="18" charset="0"/>
                <a:cs typeface="Times New Roman" panose="02020603050405020304" pitchFamily="18" charset="0"/>
              </a:rPr>
              <a:t>1</a:t>
            </a:r>
            <a:r>
              <a:rPr lang="zh-TW" altLang="zh-TW" sz="3000" dirty="0"/>
              <a:t>規定，○○○應不得於離職後三年內</a:t>
            </a:r>
            <a:r>
              <a:rPr lang="zh-TW" altLang="en-US" sz="3000" dirty="0"/>
              <a:t>擔任</a:t>
            </a:r>
            <a:r>
              <a:rPr lang="en-US" altLang="zh-TW" sz="3000" dirty="0">
                <a:latin typeface="Times New Roman" panose="02020603050405020304" pitchFamily="18" charset="0"/>
                <a:cs typeface="Times New Roman" panose="02020603050405020304" pitchFamily="18" charset="0"/>
              </a:rPr>
              <a:t>A</a:t>
            </a:r>
            <a:r>
              <a:rPr lang="zh-TW" altLang="zh-TW" sz="3000" dirty="0">
                <a:latin typeface="Times New Roman" panose="02020603050405020304" pitchFamily="18" charset="0"/>
                <a:cs typeface="Times New Roman" panose="02020603050405020304" pitchFamily="18" charset="0"/>
              </a:rPr>
              <a:t>公司</a:t>
            </a:r>
            <a:r>
              <a:rPr lang="zh-TW" altLang="en-US" sz="3000" dirty="0">
                <a:latin typeface="Times New Roman" panose="02020603050405020304" pitchFamily="18" charset="0"/>
                <a:cs typeface="Times New Roman" panose="02020603050405020304" pitchFamily="18" charset="0"/>
              </a:rPr>
              <a:t>相關職務</a:t>
            </a:r>
            <a:r>
              <a:rPr lang="zh-TW" altLang="zh-TW" sz="3000" dirty="0">
                <a:latin typeface="Times New Roman" panose="02020603050405020304" pitchFamily="18" charset="0"/>
                <a:cs typeface="Times New Roman" panose="02020603050405020304" pitchFamily="18" charset="0"/>
              </a:rPr>
              <a:t>，惟於</a:t>
            </a:r>
            <a:r>
              <a:rPr lang="en-US" altLang="zh-TW" sz="3000" dirty="0">
                <a:latin typeface="Times New Roman" panose="02020603050405020304" pitchFamily="18" charset="0"/>
                <a:cs typeface="Times New Roman" panose="02020603050405020304" pitchFamily="18" charset="0"/>
              </a:rPr>
              <a:t>107</a:t>
            </a:r>
            <a:r>
              <a:rPr lang="zh-TW" altLang="zh-TW" sz="3000" dirty="0">
                <a:latin typeface="Times New Roman" panose="02020603050405020304" pitchFamily="18" charset="0"/>
                <a:cs typeface="Times New Roman" panose="02020603050405020304" pitchFamily="18" charset="0"/>
              </a:rPr>
              <a:t>年</a:t>
            </a:r>
            <a:r>
              <a:rPr lang="en-US" altLang="zh-TW" sz="3000" dirty="0">
                <a:latin typeface="Times New Roman" panose="02020603050405020304" pitchFamily="18" charset="0"/>
                <a:cs typeface="Times New Roman" panose="02020603050405020304" pitchFamily="18" charset="0"/>
              </a:rPr>
              <a:t>4</a:t>
            </a:r>
            <a:r>
              <a:rPr lang="zh-TW" altLang="zh-TW" sz="3000" dirty="0">
                <a:latin typeface="Times New Roman" panose="02020603050405020304" pitchFamily="18" charset="0"/>
                <a:cs typeface="Times New Roman" panose="02020603050405020304" pitchFamily="18" charset="0"/>
              </a:rPr>
              <a:t>月</a:t>
            </a:r>
            <a:r>
              <a:rPr lang="en-US" altLang="zh-TW" sz="3000" dirty="0">
                <a:latin typeface="Times New Roman" panose="02020603050405020304" pitchFamily="18" charset="0"/>
                <a:cs typeface="Times New Roman" panose="02020603050405020304" pitchFamily="18" charset="0"/>
              </a:rPr>
              <a:t>1</a:t>
            </a:r>
            <a:r>
              <a:rPr lang="zh-TW" altLang="zh-TW" sz="3000" dirty="0">
                <a:latin typeface="Times New Roman" panose="02020603050405020304" pitchFamily="18" charset="0"/>
                <a:cs typeface="Times New Roman" panose="02020603050405020304" pitchFamily="18" charset="0"/>
              </a:rPr>
              <a:t>日</a:t>
            </a:r>
            <a:r>
              <a:rPr lang="zh-TW" altLang="zh-TW" sz="3000" dirty="0"/>
              <a:t>起</a:t>
            </a:r>
            <a:r>
              <a:rPr lang="zh-TW" altLang="en-US" sz="3000" b="1" dirty="0">
                <a:effectLst>
                  <a:outerShdw blurRad="38100" dist="38100" dir="2700000" algn="tl">
                    <a:srgbClr val="000000">
                      <a:alpha val="43137"/>
                    </a:srgbClr>
                  </a:outerShdw>
                </a:effectLst>
                <a:highlight>
                  <a:srgbClr val="FFFF00"/>
                </a:highlight>
              </a:rPr>
              <a:t>擔任</a:t>
            </a:r>
            <a:r>
              <a:rPr lang="en-US" altLang="zh-TW" sz="3000" b="1" dirty="0">
                <a:effectLst>
                  <a:outerShdw blurRad="38100" dist="38100" dir="2700000" algn="tl">
                    <a:srgbClr val="000000">
                      <a:alpha val="43137"/>
                    </a:srgbClr>
                  </a:outerShdw>
                </a:effectLst>
                <a:highlight>
                  <a:srgbClr val="FFFF00"/>
                </a:highlight>
              </a:rPr>
              <a:t>A</a:t>
            </a:r>
            <a:r>
              <a:rPr lang="zh-TW" altLang="zh-TW" sz="3000" b="1" dirty="0">
                <a:effectLst>
                  <a:outerShdw blurRad="38100" dist="38100" dir="2700000" algn="tl">
                    <a:srgbClr val="000000">
                      <a:alpha val="43137"/>
                    </a:srgbClr>
                  </a:outerShdw>
                </a:effectLst>
                <a:highlight>
                  <a:srgbClr val="FFFF00"/>
                </a:highlight>
              </a:rPr>
              <a:t>公司顧問</a:t>
            </a:r>
            <a:r>
              <a:rPr lang="zh-TW" altLang="zh-TW" sz="3000" dirty="0"/>
              <a:t>迄</a:t>
            </a:r>
            <a:r>
              <a:rPr lang="en-US" altLang="zh-TW" sz="3000" dirty="0">
                <a:latin typeface="Times New Roman" panose="02020603050405020304" pitchFamily="18" charset="0"/>
                <a:cs typeface="Times New Roman" panose="02020603050405020304" pitchFamily="18" charset="0"/>
              </a:rPr>
              <a:t>108</a:t>
            </a:r>
            <a:r>
              <a:rPr lang="zh-TW" altLang="zh-TW" sz="3000" dirty="0">
                <a:latin typeface="Times New Roman" panose="02020603050405020304" pitchFamily="18" charset="0"/>
                <a:cs typeface="Times New Roman" panose="02020603050405020304" pitchFamily="18" charset="0"/>
              </a:rPr>
              <a:t>年</a:t>
            </a:r>
            <a:r>
              <a:rPr lang="en-US" altLang="zh-TW" sz="3000" dirty="0">
                <a:latin typeface="Times New Roman" panose="02020603050405020304" pitchFamily="18" charset="0"/>
                <a:cs typeface="Times New Roman" panose="02020603050405020304" pitchFamily="18" charset="0"/>
              </a:rPr>
              <a:t>9</a:t>
            </a:r>
            <a:r>
              <a:rPr lang="zh-TW" altLang="zh-TW" sz="3000" dirty="0">
                <a:latin typeface="Times New Roman" panose="02020603050405020304" pitchFamily="18" charset="0"/>
                <a:cs typeface="Times New Roman" panose="02020603050405020304" pitchFamily="18" charset="0"/>
              </a:rPr>
              <a:t>月</a:t>
            </a:r>
            <a:r>
              <a:rPr lang="en-US" altLang="zh-TW" sz="3000" dirty="0">
                <a:latin typeface="Times New Roman" panose="02020603050405020304" pitchFamily="18" charset="0"/>
                <a:cs typeface="Times New Roman" panose="02020603050405020304" pitchFamily="18" charset="0"/>
              </a:rPr>
              <a:t>25</a:t>
            </a:r>
            <a:r>
              <a:rPr lang="zh-TW" altLang="zh-TW" sz="3000" dirty="0">
                <a:latin typeface="Times New Roman" panose="02020603050405020304" pitchFamily="18" charset="0"/>
                <a:cs typeface="Times New Roman" panose="02020603050405020304" pitchFamily="18" charset="0"/>
              </a:rPr>
              <a:t>日</a:t>
            </a:r>
            <a:r>
              <a:rPr lang="zh-TW" altLang="en-US" sz="3000" dirty="0">
                <a:latin typeface="Times New Roman" panose="02020603050405020304" pitchFamily="18" charset="0"/>
                <a:cs typeface="Times New Roman" panose="02020603050405020304" pitchFamily="18" charset="0"/>
              </a:rPr>
              <a:t>，已</a:t>
            </a:r>
            <a:r>
              <a:rPr lang="zh-TW" altLang="zh-TW" sz="3000" dirty="0">
                <a:latin typeface="Times New Roman" panose="02020603050405020304" pitchFamily="18" charset="0"/>
                <a:cs typeface="Times New Roman" panose="02020603050405020304" pitchFamily="18" charset="0"/>
              </a:rPr>
              <a:t>違反上</a:t>
            </a:r>
            <a:r>
              <a:rPr lang="zh-TW" altLang="zh-TW" sz="3000" dirty="0"/>
              <a:t>開</a:t>
            </a:r>
            <a:r>
              <a:rPr lang="zh-TW" altLang="en-US" sz="3000" dirty="0"/>
              <a:t>規定。</a:t>
            </a:r>
          </a:p>
          <a:p>
            <a:pPr marL="0" indent="0">
              <a:buNone/>
            </a:pPr>
            <a:endParaRPr lang="en-US" altLang="zh-TW" dirty="0"/>
          </a:p>
        </p:txBody>
      </p:sp>
      <p:sp>
        <p:nvSpPr>
          <p:cNvPr id="13" name="文字方塊 12">
            <a:extLst>
              <a:ext uri="{FF2B5EF4-FFF2-40B4-BE49-F238E27FC236}">
                <a16:creationId xmlns:a16="http://schemas.microsoft.com/office/drawing/2014/main" id="{D0D7659A-BBD8-4D63-B348-374F25445025}"/>
              </a:ext>
            </a:extLst>
          </p:cNvPr>
          <p:cNvSpPr txBox="1"/>
          <p:nvPr/>
        </p:nvSpPr>
        <p:spPr>
          <a:xfrm>
            <a:off x="1044721" y="1336752"/>
            <a:ext cx="2047436" cy="664224"/>
          </a:xfrm>
          <a:prstGeom prst="roundRect">
            <a:avLst/>
          </a:prstGeom>
          <a:solidFill>
            <a:schemeClr val="accent6">
              <a:lumMod val="75000"/>
            </a:schemeClr>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3600"/>
              </a:lnSpc>
              <a:defRPr/>
            </a:pPr>
            <a:r>
              <a:rPr lang="zh-TW" altLang="en-US" sz="3200" b="1" dirty="0">
                <a:solidFill>
                  <a:prstClr val="white"/>
                </a:solidFill>
                <a:latin typeface="標楷體" panose="03000509000000000000" pitchFamily="65" charset="-120"/>
                <a:ea typeface="標楷體" panose="03000509000000000000" pitchFamily="65" charset="-120"/>
              </a:rPr>
              <a:t>案情摘要</a:t>
            </a:r>
          </a:p>
        </p:txBody>
      </p:sp>
      <p:sp>
        <p:nvSpPr>
          <p:cNvPr id="23" name="文本框 4">
            <a:extLst>
              <a:ext uri="{FF2B5EF4-FFF2-40B4-BE49-F238E27FC236}">
                <a16:creationId xmlns:a16="http://schemas.microsoft.com/office/drawing/2014/main" id="{D8E9A94D-44CD-4583-B6A5-6C024E1C4AEE}"/>
              </a:ext>
            </a:extLst>
          </p:cNvPr>
          <p:cNvSpPr>
            <a:spLocks noChangeArrowheads="1"/>
          </p:cNvSpPr>
          <p:nvPr/>
        </p:nvSpPr>
        <p:spPr bwMode="auto">
          <a:xfrm>
            <a:off x="695763" y="427786"/>
            <a:ext cx="2047436" cy="769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TW" altLang="en-US" sz="5400" b="1" dirty="0">
                <a:solidFill>
                  <a:srgbClr val="427172"/>
                </a:solidFill>
                <a:latin typeface="微軟正黑體" panose="020B0604030504040204" pitchFamily="34" charset="-120"/>
                <a:ea typeface="微軟正黑體" panose="020B0604030504040204" pitchFamily="34" charset="-120"/>
                <a:sym typeface="Microsoft New Tai Lue" panose="020B0502040204020203" pitchFamily="34" charset="0"/>
              </a:rPr>
              <a:t>案例一</a:t>
            </a:r>
            <a:endParaRPr lang="zh-CN" altLang="en-US" sz="5400" b="1" dirty="0">
              <a:solidFill>
                <a:srgbClr val="427172"/>
              </a:solidFill>
              <a:latin typeface="微軟正黑體" panose="020B0604030504040204" pitchFamily="34" charset="-120"/>
              <a:ea typeface="微軟正黑體" panose="020B0604030504040204" pitchFamily="34" charset="-120"/>
              <a:sym typeface="Microsoft New Tai Lue" panose="020B0502040204020203" pitchFamily="34" charset="0"/>
            </a:endParaRPr>
          </a:p>
        </p:txBody>
      </p:sp>
      <p:sp>
        <p:nvSpPr>
          <p:cNvPr id="12" name="矩形 11">
            <a:extLst>
              <a:ext uri="{FF2B5EF4-FFF2-40B4-BE49-F238E27FC236}">
                <a16:creationId xmlns:a16="http://schemas.microsoft.com/office/drawing/2014/main" id="{0C0D2DE9-A80B-4163-AE22-9F265F2EAF27}"/>
              </a:ext>
            </a:extLst>
          </p:cNvPr>
          <p:cNvSpPr/>
          <p:nvPr/>
        </p:nvSpPr>
        <p:spPr>
          <a:xfrm>
            <a:off x="11428880" y="5993981"/>
            <a:ext cx="404928" cy="421078"/>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altLang="zh-TW" sz="2400" b="1" dirty="0"/>
              <a:t>6</a:t>
            </a:r>
            <a:endParaRPr lang="zh-TW" altLang="en-US" sz="2400" b="1" dirty="0"/>
          </a:p>
        </p:txBody>
      </p:sp>
    </p:spTree>
    <p:extLst>
      <p:ext uri="{BB962C8B-B14F-4D97-AF65-F5344CB8AC3E}">
        <p14:creationId xmlns:p14="http://schemas.microsoft.com/office/powerpoint/2010/main" val="1891748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099"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0" name="矩形 3"/>
          <p:cNvSpPr>
            <a:spLocks noChangeArrowheads="1"/>
          </p:cNvSpPr>
          <p:nvPr/>
        </p:nvSpPr>
        <p:spPr bwMode="auto">
          <a:xfrm>
            <a:off x="0" y="0"/>
            <a:ext cx="12192000" cy="2117725"/>
          </a:xfrm>
          <a:prstGeom prst="rect">
            <a:avLst/>
          </a:prstGeom>
          <a:solidFill>
            <a:srgbClr val="FF4664"/>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1" name="矩形 4"/>
          <p:cNvSpPr>
            <a:spLocks noChangeArrowheads="1"/>
          </p:cNvSpPr>
          <p:nvPr/>
        </p:nvSpPr>
        <p:spPr bwMode="auto">
          <a:xfrm>
            <a:off x="0" y="4740275"/>
            <a:ext cx="12192000" cy="2117725"/>
          </a:xfrm>
          <a:prstGeom prst="rect">
            <a:avLst/>
          </a:prstGeom>
          <a:solidFill>
            <a:srgbClr val="FFA146"/>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2" name="矩形 10"/>
          <p:cNvSpPr>
            <a:spLocks noChangeArrowheads="1"/>
          </p:cNvSpPr>
          <p:nvPr/>
        </p:nvSpPr>
        <p:spPr bwMode="auto">
          <a:xfrm>
            <a:off x="317500" y="198656"/>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3" name="文字方塊 12">
            <a:extLst>
              <a:ext uri="{FF2B5EF4-FFF2-40B4-BE49-F238E27FC236}">
                <a16:creationId xmlns:a16="http://schemas.microsoft.com/office/drawing/2014/main" id="{D0D7659A-BBD8-4D63-B348-374F25445025}"/>
              </a:ext>
            </a:extLst>
          </p:cNvPr>
          <p:cNvSpPr txBox="1"/>
          <p:nvPr/>
        </p:nvSpPr>
        <p:spPr>
          <a:xfrm>
            <a:off x="801950" y="1414070"/>
            <a:ext cx="2034299" cy="765925"/>
          </a:xfrm>
          <a:prstGeom prst="roundRect">
            <a:avLst/>
          </a:prstGeom>
          <a:solidFill>
            <a:schemeClr val="accent1">
              <a:lumMod val="75000"/>
            </a:schemeClr>
          </a:solidFill>
          <a:ln w="63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zh-TW" altLang="en-US" sz="3200" b="1" dirty="0">
                <a:solidFill>
                  <a:prstClr val="white"/>
                </a:solidFill>
                <a:latin typeface="標楷體" panose="03000509000000000000" pitchFamily="65" charset="-120"/>
                <a:ea typeface="標楷體" panose="03000509000000000000" pitchFamily="65" charset="-120"/>
              </a:rPr>
              <a:t>查處結果</a:t>
            </a:r>
          </a:p>
        </p:txBody>
      </p:sp>
      <p:sp>
        <p:nvSpPr>
          <p:cNvPr id="14" name="文字方塊 10">
            <a:extLst>
              <a:ext uri="{FF2B5EF4-FFF2-40B4-BE49-F238E27FC236}">
                <a16:creationId xmlns:a16="http://schemas.microsoft.com/office/drawing/2014/main" id="{8592E8B0-AE1D-4047-A776-46078986D84B}"/>
              </a:ext>
            </a:extLst>
          </p:cNvPr>
          <p:cNvSpPr txBox="1"/>
          <p:nvPr/>
        </p:nvSpPr>
        <p:spPr>
          <a:xfrm>
            <a:off x="801950" y="2048267"/>
            <a:ext cx="5133388" cy="4035292"/>
          </a:xfrm>
          <a:prstGeom prst="foldedCorner">
            <a:avLst/>
          </a:prstGeom>
          <a:solidFill>
            <a:schemeClr val="accent1">
              <a:lumMod val="40000"/>
              <a:lumOff val="60000"/>
            </a:schemeClr>
          </a:solidFill>
          <a:ln w="9525">
            <a:noFill/>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432000" marR="0" lvl="0" indent="-432000" algn="just" fontAlgn="auto">
              <a:lnSpc>
                <a:spcPts val="5000"/>
              </a:lnSpc>
              <a:spcBef>
                <a:spcPts val="0"/>
              </a:spcBef>
              <a:spcAft>
                <a:spcPts val="0"/>
              </a:spcAft>
              <a:buClrTx/>
              <a:buSzTx/>
              <a:buFont typeface="新細明體" panose="02020500000000000000" pitchFamily="18" charset="-120"/>
              <a:buChar char="•"/>
              <a:tabLst>
                <a:tab pos="457200" algn="l"/>
              </a:tabLst>
              <a:defRPr kumimoji="0" sz="3400" b="0" i="0" u="none" strike="noStrike" cap="none" spc="0" normalizeH="0" baseline="0">
                <a:ln>
                  <a:noFill/>
                </a:ln>
                <a:solidFill>
                  <a:prstClr val="black"/>
                </a:solidFill>
                <a:effectLst/>
                <a:uLnTx/>
                <a:uFillTx/>
                <a:latin typeface="標楷體" panose="03000509000000000000" pitchFamily="65" charset="-120"/>
                <a:ea typeface="標楷體" panose="03000509000000000000" pitchFamily="65" charset="-120"/>
              </a:defRPr>
            </a:lvl1pPr>
          </a:lstStyle>
          <a:p>
            <a:pPr marL="0" indent="0">
              <a:buNone/>
            </a:pPr>
            <a:r>
              <a:rPr lang="zh-TW" altLang="en-US" dirty="0"/>
              <a:t>高雄地檢署</a:t>
            </a:r>
            <a:r>
              <a:rPr lang="zh-TW" altLang="en-US" b="1" dirty="0">
                <a:effectLst>
                  <a:outerShdw blurRad="38100" dist="38100" dir="2700000" algn="tl">
                    <a:srgbClr val="000000">
                      <a:alpha val="43137"/>
                    </a:srgbClr>
                  </a:outerShdw>
                </a:effectLst>
                <a:highlight>
                  <a:srgbClr val="FFFF00"/>
                </a:highlight>
              </a:rPr>
              <a:t>緩起訴處分</a:t>
            </a:r>
            <a:endParaRPr lang="en-US" altLang="zh-TW" b="1" dirty="0">
              <a:effectLst>
                <a:outerShdw blurRad="38100" dist="38100" dir="2700000" algn="tl">
                  <a:srgbClr val="000000">
                    <a:alpha val="43137"/>
                  </a:srgbClr>
                </a:outerShdw>
              </a:effectLst>
              <a:highlight>
                <a:srgbClr val="FFFF00"/>
              </a:highlight>
            </a:endParaRPr>
          </a:p>
          <a:p>
            <a:pPr marL="360000" indent="-360000">
              <a:lnSpc>
                <a:spcPts val="4200"/>
              </a:lnSpc>
              <a:spcBef>
                <a:spcPts val="600"/>
              </a:spcBef>
            </a:pPr>
            <a:r>
              <a:rPr lang="zh-TW" altLang="en-US" sz="3200" dirty="0"/>
              <a:t>不法利得</a:t>
            </a:r>
            <a:r>
              <a:rPr lang="en-US" altLang="zh-TW" sz="3200" dirty="0">
                <a:latin typeface="Times New Roman" panose="02020603050405020304" pitchFamily="18" charset="0"/>
                <a:cs typeface="Times New Roman" panose="02020603050405020304" pitchFamily="18" charset="0"/>
              </a:rPr>
              <a:t>335</a:t>
            </a:r>
            <a:r>
              <a:rPr lang="zh-TW" altLang="en-US" sz="3200" dirty="0">
                <a:latin typeface="Times New Roman" panose="02020603050405020304" pitchFamily="18" charset="0"/>
                <a:cs typeface="Times New Roman" panose="02020603050405020304" pitchFamily="18" charset="0"/>
              </a:rPr>
              <a:t>萬</a:t>
            </a:r>
            <a:r>
              <a:rPr lang="en-US" altLang="zh-TW" sz="3200" dirty="0">
                <a:latin typeface="Times New Roman" panose="02020603050405020304" pitchFamily="18" charset="0"/>
                <a:cs typeface="Times New Roman" panose="02020603050405020304" pitchFamily="18" charset="0"/>
              </a:rPr>
              <a:t>1,240</a:t>
            </a:r>
            <a:r>
              <a:rPr lang="zh-TW" altLang="en-US" sz="3200" dirty="0">
                <a:latin typeface="Times New Roman" panose="02020603050405020304" pitchFamily="18" charset="0"/>
                <a:cs typeface="Times New Roman" panose="02020603050405020304" pitchFamily="18" charset="0"/>
              </a:rPr>
              <a:t>元</a:t>
            </a:r>
            <a:r>
              <a:rPr lang="en-US" altLang="zh-TW" sz="3200" dirty="0">
                <a:latin typeface="Times New Roman" panose="02020603050405020304" pitchFamily="18" charset="0"/>
                <a:cs typeface="Times New Roman" panose="02020603050405020304" pitchFamily="18" charset="0"/>
              </a:rPr>
              <a:t>(107</a:t>
            </a:r>
            <a:r>
              <a:rPr lang="zh-TW" altLang="en-US" sz="3200" dirty="0">
                <a:latin typeface="Times New Roman" panose="02020603050405020304" pitchFamily="18" charset="0"/>
                <a:cs typeface="Times New Roman" panose="02020603050405020304" pitchFamily="18" charset="0"/>
              </a:rPr>
              <a:t>年</a:t>
            </a:r>
            <a:r>
              <a:rPr lang="en-US" altLang="zh-TW" sz="3200" dirty="0">
                <a:latin typeface="Times New Roman" panose="02020603050405020304" pitchFamily="18" charset="0"/>
                <a:cs typeface="Times New Roman" panose="02020603050405020304" pitchFamily="18" charset="0"/>
              </a:rPr>
              <a:t>4</a:t>
            </a:r>
            <a:r>
              <a:rPr lang="zh-TW" altLang="en-US" sz="3200" dirty="0">
                <a:latin typeface="Times New Roman" panose="02020603050405020304" pitchFamily="18" charset="0"/>
                <a:cs typeface="Times New Roman" panose="02020603050405020304" pitchFamily="18" charset="0"/>
              </a:rPr>
              <a:t>月</a:t>
            </a:r>
            <a:r>
              <a:rPr lang="en-US" altLang="zh-TW" sz="3200" dirty="0">
                <a:latin typeface="Times New Roman" panose="02020603050405020304" pitchFamily="18" charset="0"/>
                <a:cs typeface="Times New Roman" panose="02020603050405020304" pitchFamily="18" charset="0"/>
              </a:rPr>
              <a:t>1</a:t>
            </a:r>
            <a:r>
              <a:rPr lang="zh-TW" altLang="en-US" sz="3200" dirty="0">
                <a:latin typeface="Times New Roman" panose="02020603050405020304" pitchFamily="18" charset="0"/>
                <a:cs typeface="Times New Roman" panose="02020603050405020304" pitchFamily="18" charset="0"/>
              </a:rPr>
              <a:t>日至</a:t>
            </a:r>
            <a:r>
              <a:rPr lang="en-US" altLang="zh-TW" sz="3200" dirty="0">
                <a:latin typeface="Times New Roman" panose="02020603050405020304" pitchFamily="18" charset="0"/>
                <a:cs typeface="Times New Roman" panose="02020603050405020304" pitchFamily="18" charset="0"/>
              </a:rPr>
              <a:t>108</a:t>
            </a:r>
            <a:r>
              <a:rPr lang="zh-TW" altLang="en-US" sz="3200" dirty="0">
                <a:latin typeface="Times New Roman" panose="02020603050405020304" pitchFamily="18" charset="0"/>
                <a:cs typeface="Times New Roman" panose="02020603050405020304" pitchFamily="18" charset="0"/>
              </a:rPr>
              <a:t>年</a:t>
            </a:r>
            <a:r>
              <a:rPr lang="en-US" altLang="zh-TW" sz="3200" dirty="0">
                <a:latin typeface="Times New Roman" panose="02020603050405020304" pitchFamily="18" charset="0"/>
                <a:cs typeface="Times New Roman" panose="02020603050405020304" pitchFamily="18" charset="0"/>
              </a:rPr>
              <a:t>9</a:t>
            </a:r>
            <a:r>
              <a:rPr lang="zh-TW" altLang="en-US" sz="3200" dirty="0">
                <a:latin typeface="Times New Roman" panose="02020603050405020304" pitchFamily="18" charset="0"/>
                <a:cs typeface="Times New Roman" panose="02020603050405020304" pitchFamily="18" charset="0"/>
              </a:rPr>
              <a:t>月</a:t>
            </a:r>
            <a:r>
              <a:rPr lang="en-US" altLang="zh-TW" sz="3200" dirty="0">
                <a:latin typeface="Times New Roman" panose="02020603050405020304" pitchFamily="18" charset="0"/>
                <a:cs typeface="Times New Roman" panose="02020603050405020304" pitchFamily="18" charset="0"/>
              </a:rPr>
              <a:t>25</a:t>
            </a:r>
            <a:r>
              <a:rPr lang="zh-TW" altLang="en-US" sz="3200" dirty="0">
                <a:latin typeface="Times New Roman" panose="02020603050405020304" pitchFamily="18" charset="0"/>
                <a:cs typeface="Times New Roman" panose="02020603050405020304" pitchFamily="18" charset="0"/>
              </a:rPr>
              <a:t>日之薪資</a:t>
            </a:r>
            <a:r>
              <a:rPr lang="en-US" altLang="zh-TW" sz="3200" dirty="0">
                <a:latin typeface="Times New Roman" panose="02020603050405020304" pitchFamily="18" charset="0"/>
                <a:cs typeface="Times New Roman" panose="02020603050405020304" pitchFamily="18" charset="0"/>
              </a:rPr>
              <a:t>)</a:t>
            </a:r>
            <a:r>
              <a:rPr lang="zh-TW" altLang="en-US" sz="3200" dirty="0">
                <a:latin typeface="Times New Roman" panose="02020603050405020304" pitchFamily="18" charset="0"/>
                <a:cs typeface="Times New Roman" panose="02020603050405020304" pitchFamily="18" charset="0"/>
              </a:rPr>
              <a:t>，應予沒收，業經</a:t>
            </a:r>
            <a:r>
              <a:rPr lang="zh-TW" altLang="zh-TW" sz="3200" dirty="0">
                <a:latin typeface="Times New Roman" panose="02020603050405020304" pitchFamily="18" charset="0"/>
                <a:cs typeface="Times New Roman" panose="02020603050405020304" pitchFamily="18" charset="0"/>
              </a:rPr>
              <a:t>○○○</a:t>
            </a:r>
            <a:r>
              <a:rPr lang="zh-TW" altLang="en-US" sz="3200" dirty="0">
                <a:latin typeface="Times New Roman" panose="02020603050405020304" pitchFamily="18" charset="0"/>
                <a:cs typeface="Times New Roman" panose="02020603050405020304" pitchFamily="18" charset="0"/>
              </a:rPr>
              <a:t>自動繳回。</a:t>
            </a:r>
            <a:endParaRPr lang="en-US" altLang="zh-TW" sz="3200" dirty="0">
              <a:latin typeface="Times New Roman" panose="02020603050405020304" pitchFamily="18" charset="0"/>
              <a:cs typeface="Times New Roman" panose="02020603050405020304" pitchFamily="18" charset="0"/>
            </a:endParaRPr>
          </a:p>
          <a:p>
            <a:pPr>
              <a:lnSpc>
                <a:spcPts val="4200"/>
              </a:lnSpc>
              <a:spcBef>
                <a:spcPts val="600"/>
              </a:spcBef>
            </a:pPr>
            <a:r>
              <a:rPr lang="zh-TW" altLang="en-US" sz="3200" dirty="0">
                <a:latin typeface="Times New Roman" panose="02020603050405020304" pitchFamily="18" charset="0"/>
                <a:cs typeface="Times New Roman" panose="02020603050405020304" pitchFamily="18" charset="0"/>
              </a:rPr>
              <a:t>緩起訴期間</a:t>
            </a:r>
            <a:r>
              <a:rPr lang="en-US" altLang="zh-TW" sz="3200" dirty="0">
                <a:latin typeface="Times New Roman" panose="02020603050405020304" pitchFamily="18" charset="0"/>
                <a:cs typeface="Times New Roman" panose="02020603050405020304" pitchFamily="18" charset="0"/>
              </a:rPr>
              <a:t>1</a:t>
            </a:r>
            <a:r>
              <a:rPr lang="zh-TW" altLang="en-US" sz="3200" dirty="0">
                <a:latin typeface="Times New Roman" panose="02020603050405020304" pitchFamily="18" charset="0"/>
                <a:cs typeface="Times New Roman" panose="02020603050405020304" pitchFamily="18" charset="0"/>
              </a:rPr>
              <a:t>年，須向公庫支付</a:t>
            </a:r>
            <a:r>
              <a:rPr lang="en-US" altLang="zh-TW" sz="3200" dirty="0">
                <a:latin typeface="Times New Roman" panose="02020603050405020304" pitchFamily="18" charset="0"/>
                <a:cs typeface="Times New Roman" panose="02020603050405020304" pitchFamily="18" charset="0"/>
              </a:rPr>
              <a:t>9</a:t>
            </a:r>
            <a:r>
              <a:rPr lang="zh-TW" altLang="en-US" sz="3200" dirty="0">
                <a:latin typeface="Times New Roman" panose="02020603050405020304" pitchFamily="18" charset="0"/>
                <a:cs typeface="Times New Roman" panose="02020603050405020304" pitchFamily="18" charset="0"/>
              </a:rPr>
              <a:t>萬元。</a:t>
            </a:r>
            <a:endParaRPr lang="en-US" altLang="zh-TW" sz="3200" dirty="0">
              <a:latin typeface="Times New Roman" panose="02020603050405020304" pitchFamily="18" charset="0"/>
              <a:cs typeface="Times New Roman" panose="02020603050405020304" pitchFamily="18" charset="0"/>
            </a:endParaRPr>
          </a:p>
          <a:p>
            <a:endParaRPr lang="en-US" altLang="zh-TW" dirty="0"/>
          </a:p>
        </p:txBody>
      </p:sp>
      <p:sp>
        <p:nvSpPr>
          <p:cNvPr id="10" name="文字方塊 4">
            <a:extLst>
              <a:ext uri="{FF2B5EF4-FFF2-40B4-BE49-F238E27FC236}">
                <a16:creationId xmlns:a16="http://schemas.microsoft.com/office/drawing/2014/main" id="{16369C02-C758-48FD-9A73-2BDDF6455188}"/>
              </a:ext>
            </a:extLst>
          </p:cNvPr>
          <p:cNvSpPr txBox="1"/>
          <p:nvPr/>
        </p:nvSpPr>
        <p:spPr>
          <a:xfrm>
            <a:off x="6252838" y="1460912"/>
            <a:ext cx="2034299" cy="656813"/>
          </a:xfrm>
          <a:prstGeom prst="roundRect">
            <a:avLst/>
          </a:prstGeom>
          <a:solidFill>
            <a:srgbClr val="7030A0"/>
          </a:solidFill>
          <a:ln w="63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R="0" lvl="0" indent="0" algn="ctr" fontAlgn="auto">
              <a:lnSpc>
                <a:spcPts val="3600"/>
              </a:lnSpc>
              <a:spcBef>
                <a:spcPts val="0"/>
              </a:spcBef>
              <a:spcAft>
                <a:spcPts val="0"/>
              </a:spcAft>
              <a:buClrTx/>
              <a:buSzTx/>
              <a:buFontTx/>
              <a:buNone/>
              <a:tabLst/>
              <a:defRPr kumimoji="0" sz="3200" b="1" i="0" u="none" strike="noStrike" kern="100" cap="none" spc="0" normalizeH="0" baseline="0">
                <a:ln>
                  <a:noFill/>
                </a:ln>
                <a:solidFill>
                  <a:prstClr val="white"/>
                </a:solidFill>
                <a:effectLst/>
                <a:uLnTx/>
                <a:uFillTx/>
                <a:latin typeface="標楷體" panose="03000509000000000000" pitchFamily="65" charset="-120"/>
                <a:ea typeface="標楷體" panose="03000509000000000000" pitchFamily="65" charset="-120"/>
                <a:cs typeface="Times New Roman" panose="02020603050405020304" pitchFamily="18" charset="0"/>
              </a:defRPr>
            </a:lvl1pPr>
          </a:lstStyle>
          <a:p>
            <a:pPr marL="0" marR="0" lvl="0" indent="0" algn="ctr" defTabSz="457200" rtl="0" eaLnBrk="1" fontAlgn="auto" latinLnBrk="0" hangingPunct="1">
              <a:lnSpc>
                <a:spcPts val="3600"/>
              </a:lnSpc>
              <a:spcBef>
                <a:spcPts val="0"/>
              </a:spcBef>
              <a:spcAft>
                <a:spcPts val="0"/>
              </a:spcAft>
              <a:buClrTx/>
              <a:buSzTx/>
              <a:buFontTx/>
              <a:buNone/>
              <a:tabLst/>
              <a:defRPr/>
            </a:pPr>
            <a:r>
              <a:rPr kumimoji="0" lang="zh-TW" altLang="en-US" sz="3200" b="1" i="0" u="none" strike="noStrike" kern="1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Times New Roman" panose="02020603050405020304" pitchFamily="18" charset="0"/>
              </a:rPr>
              <a:t>策進作為</a:t>
            </a:r>
          </a:p>
        </p:txBody>
      </p:sp>
      <p:sp>
        <p:nvSpPr>
          <p:cNvPr id="11" name="文字方塊 10">
            <a:extLst>
              <a:ext uri="{FF2B5EF4-FFF2-40B4-BE49-F238E27FC236}">
                <a16:creationId xmlns:a16="http://schemas.microsoft.com/office/drawing/2014/main" id="{975286B9-1967-4C2F-BBE5-554571F68163}"/>
              </a:ext>
            </a:extLst>
          </p:cNvPr>
          <p:cNvSpPr txBox="1"/>
          <p:nvPr/>
        </p:nvSpPr>
        <p:spPr>
          <a:xfrm>
            <a:off x="6252838" y="2048267"/>
            <a:ext cx="5030679" cy="3917527"/>
          </a:xfrm>
          <a:prstGeom prst="foldedCorner">
            <a:avLst/>
          </a:prstGeom>
          <a:solidFill>
            <a:srgbClr val="DCBEDD"/>
          </a:solidFill>
          <a:ln w="9525">
            <a:noFill/>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514350" marR="0" lvl="0" indent="-514350" algn="just" fontAlgn="auto">
              <a:lnSpc>
                <a:spcPts val="5000"/>
              </a:lnSpc>
              <a:spcBef>
                <a:spcPts val="0"/>
              </a:spcBef>
              <a:spcAft>
                <a:spcPts val="0"/>
              </a:spcAft>
              <a:buClrTx/>
              <a:buSzTx/>
              <a:buFont typeface="+mj-lt"/>
              <a:buAutoNum type="arabicPeriod"/>
              <a:tabLst>
                <a:tab pos="457200" algn="l"/>
              </a:tabLst>
              <a:defRPr kumimoji="0" sz="3400" b="0" i="0" u="none" strike="noStrike" cap="none" spc="0" normalizeH="0" baseline="0">
                <a:ln>
                  <a:noFill/>
                </a:ln>
                <a:solidFill>
                  <a:prstClr val="black"/>
                </a:solidFill>
                <a:effectLst/>
                <a:uLnTx/>
                <a:uFillTx/>
                <a:latin typeface="標楷體" panose="03000509000000000000" pitchFamily="65" charset="-120"/>
                <a:ea typeface="標楷體" panose="03000509000000000000" pitchFamily="65" charset="-120"/>
              </a:defRPr>
            </a:lvl1pPr>
          </a:lstStyle>
          <a:p>
            <a:pPr marL="0" marR="0" lvl="0" indent="0" algn="just" defTabSz="457200" rtl="0" eaLnBrk="1" fontAlgn="auto" latinLnBrk="0" hangingPunct="1">
              <a:lnSpc>
                <a:spcPts val="4600"/>
              </a:lnSpc>
              <a:spcBef>
                <a:spcPts val="1200"/>
              </a:spcBef>
              <a:spcAft>
                <a:spcPts val="0"/>
              </a:spcAft>
              <a:buClrTx/>
              <a:buSzTx/>
              <a:buNone/>
              <a:tabLst>
                <a:tab pos="457200" algn="l"/>
              </a:tabLst>
              <a:defRPr/>
            </a:pPr>
            <a:r>
              <a:rPr lang="zh-TW" altLang="en-US" dirty="0"/>
              <a:t>會辦人資處，於相關人員</a:t>
            </a:r>
            <a:r>
              <a:rPr lang="zh-TW" altLang="en-US" b="1" dirty="0">
                <a:effectLst>
                  <a:outerShdw blurRad="38100" dist="38100" dir="2700000" algn="tl">
                    <a:srgbClr val="000000">
                      <a:alpha val="43137"/>
                    </a:srgbClr>
                  </a:outerShdw>
                </a:effectLst>
                <a:highlight>
                  <a:srgbClr val="FFFF00"/>
                </a:highlight>
              </a:rPr>
              <a:t>離職前加強宣導</a:t>
            </a:r>
            <a:r>
              <a:rPr lang="zh-TW" altLang="en-US" dirty="0"/>
              <a:t>，並建議離職後如有轉任應</a:t>
            </a:r>
            <a:r>
              <a:rPr lang="zh-TW" altLang="en-US" b="1" dirty="0">
                <a:effectLst>
                  <a:outerShdw blurRad="38100" dist="38100" dir="2700000" algn="tl">
                    <a:srgbClr val="000000">
                      <a:alpha val="43137"/>
                    </a:srgbClr>
                  </a:outerShdw>
                </a:effectLst>
                <a:highlight>
                  <a:srgbClr val="FFFF00"/>
                </a:highlight>
              </a:rPr>
              <a:t>向本公司諮詢</a:t>
            </a:r>
            <a:r>
              <a:rPr lang="zh-TW" altLang="en-US" dirty="0"/>
              <a:t>，避免因不知法令規定而觸法。</a:t>
            </a:r>
            <a:endParaRPr kumimoji="0" lang="en-US" altLang="zh-TW"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sp>
        <p:nvSpPr>
          <p:cNvPr id="17" name="文本框 4">
            <a:extLst>
              <a:ext uri="{FF2B5EF4-FFF2-40B4-BE49-F238E27FC236}">
                <a16:creationId xmlns:a16="http://schemas.microsoft.com/office/drawing/2014/main" id="{73557A0D-83E9-4820-AB40-71BEDC126D27}"/>
              </a:ext>
            </a:extLst>
          </p:cNvPr>
          <p:cNvSpPr>
            <a:spLocks noChangeArrowheads="1"/>
          </p:cNvSpPr>
          <p:nvPr/>
        </p:nvSpPr>
        <p:spPr bwMode="auto">
          <a:xfrm>
            <a:off x="695763" y="427786"/>
            <a:ext cx="2047436" cy="769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TW" altLang="en-US" sz="5400" b="1" dirty="0">
                <a:solidFill>
                  <a:srgbClr val="427172"/>
                </a:solidFill>
                <a:latin typeface="微軟正黑體" panose="020B0604030504040204" pitchFamily="34" charset="-120"/>
                <a:ea typeface="微軟正黑體" panose="020B0604030504040204" pitchFamily="34" charset="-120"/>
                <a:sym typeface="Microsoft New Tai Lue" panose="020B0502040204020203" pitchFamily="34" charset="0"/>
              </a:rPr>
              <a:t>案例一</a:t>
            </a:r>
            <a:endParaRPr lang="zh-CN" altLang="en-US" sz="5400" b="1" dirty="0">
              <a:solidFill>
                <a:srgbClr val="427172"/>
              </a:solidFill>
              <a:latin typeface="微軟正黑體" panose="020B0604030504040204" pitchFamily="34" charset="-120"/>
              <a:ea typeface="微軟正黑體" panose="020B0604030504040204" pitchFamily="34" charset="-120"/>
              <a:sym typeface="Microsoft New Tai Lue" panose="020B0502040204020203" pitchFamily="34" charset="0"/>
            </a:endParaRPr>
          </a:p>
        </p:txBody>
      </p:sp>
      <p:pic>
        <p:nvPicPr>
          <p:cNvPr id="21" name="圖片 20">
            <a:extLst>
              <a:ext uri="{FF2B5EF4-FFF2-40B4-BE49-F238E27FC236}">
                <a16:creationId xmlns:a16="http://schemas.microsoft.com/office/drawing/2014/main" id="{01D0C686-D048-4924-86B0-B9F116C49EDC}"/>
              </a:ext>
            </a:extLst>
          </p:cNvPr>
          <p:cNvPicPr/>
          <p:nvPr/>
        </p:nvPicPr>
        <p:blipFill rotWithShape="1">
          <a:blip r:embed="rId2"/>
          <a:srcRect l="25238" t="33145" r="45919" b="26150"/>
          <a:stretch/>
        </p:blipFill>
        <p:spPr bwMode="auto">
          <a:xfrm rot="965467">
            <a:off x="9975319" y="4931130"/>
            <a:ext cx="1345322" cy="1067799"/>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5" name="文本框 1">
            <a:extLst>
              <a:ext uri="{FF2B5EF4-FFF2-40B4-BE49-F238E27FC236}">
                <a16:creationId xmlns:a16="http://schemas.microsoft.com/office/drawing/2014/main" id="{FC32CCAA-832B-4B5C-A21F-6DEB66A1F5C6}"/>
              </a:ext>
            </a:extLst>
          </p:cNvPr>
          <p:cNvSpPr>
            <a:spLocks noChangeArrowheads="1"/>
          </p:cNvSpPr>
          <p:nvPr/>
        </p:nvSpPr>
        <p:spPr bwMode="auto">
          <a:xfrm>
            <a:off x="3004303" y="435694"/>
            <a:ext cx="711925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TW" altLang="en-US" sz="5400" b="1" dirty="0">
                <a:solidFill>
                  <a:srgbClr val="427172"/>
                </a:solidFill>
                <a:latin typeface="微軟正黑體" panose="020B0604030504040204" pitchFamily="34" charset="-120"/>
                <a:ea typeface="微軟正黑體" panose="020B0604030504040204" pitchFamily="34" charset="-120"/>
                <a:sym typeface="宋体" panose="02010600030101010101" pitchFamily="2" charset="-122"/>
              </a:rPr>
              <a:t>退休後擔任某公司顧問</a:t>
            </a:r>
            <a:endParaRPr lang="zh-CN" altLang="en-US" sz="5400" b="1" dirty="0">
              <a:solidFill>
                <a:srgbClr val="427172"/>
              </a:solidFill>
              <a:latin typeface="微軟正黑體" panose="020B0604030504040204" pitchFamily="34" charset="-120"/>
              <a:ea typeface="微軟正黑體" panose="020B0604030504040204" pitchFamily="34" charset="-120"/>
              <a:sym typeface="宋体" panose="02010600030101010101" pitchFamily="2" charset="-122"/>
            </a:endParaRPr>
          </a:p>
        </p:txBody>
      </p:sp>
      <p:sp>
        <p:nvSpPr>
          <p:cNvPr id="18" name="矩形 17">
            <a:extLst>
              <a:ext uri="{FF2B5EF4-FFF2-40B4-BE49-F238E27FC236}">
                <a16:creationId xmlns:a16="http://schemas.microsoft.com/office/drawing/2014/main" id="{C9A274AA-90EC-4C41-B4D3-98AA59ED66BC}"/>
              </a:ext>
            </a:extLst>
          </p:cNvPr>
          <p:cNvSpPr/>
          <p:nvPr/>
        </p:nvSpPr>
        <p:spPr>
          <a:xfrm>
            <a:off x="11428880" y="5993981"/>
            <a:ext cx="404928" cy="421078"/>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altLang="zh-TW" sz="2400" b="1" dirty="0"/>
              <a:t>7</a:t>
            </a:r>
            <a:endParaRPr lang="zh-TW" altLang="en-US" sz="2400" b="1" dirty="0"/>
          </a:p>
        </p:txBody>
      </p:sp>
    </p:spTree>
    <p:extLst>
      <p:ext uri="{BB962C8B-B14F-4D97-AF65-F5344CB8AC3E}">
        <p14:creationId xmlns:p14="http://schemas.microsoft.com/office/powerpoint/2010/main" val="3607496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4"/>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1267" name="矩形 3"/>
          <p:cNvSpPr>
            <a:spLocks noChangeArrowheads="1"/>
          </p:cNvSpPr>
          <p:nvPr/>
        </p:nvSpPr>
        <p:spPr bwMode="auto">
          <a:xfrm>
            <a:off x="0" y="2622550"/>
            <a:ext cx="12192000" cy="1612900"/>
          </a:xfrm>
          <a:prstGeom prst="rect">
            <a:avLst/>
          </a:prstGeom>
          <a:solidFill>
            <a:srgbClr val="FFA146"/>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1268" name="文本框 7"/>
          <p:cNvSpPr>
            <a:spLocks noChangeArrowheads="1"/>
          </p:cNvSpPr>
          <p:nvPr/>
        </p:nvSpPr>
        <p:spPr bwMode="auto">
          <a:xfrm>
            <a:off x="1058863" y="2297113"/>
            <a:ext cx="2606675"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3800" b="1" dirty="0">
                <a:solidFill>
                  <a:srgbClr val="427172"/>
                </a:solidFill>
                <a:latin typeface="Broadway" panose="02020500000000000000" pitchFamily="18" charset="0"/>
                <a:ea typeface="华文隶书" panose="02010800040101010101" pitchFamily="2" charset="-122"/>
                <a:sym typeface="Microsoft New Tai Lue" panose="020B0502040204020203" pitchFamily="34" charset="0"/>
              </a:rPr>
              <a:t>02</a:t>
            </a:r>
            <a:endParaRPr lang="zh-CN" altLang="en-US" sz="13800" b="1" dirty="0">
              <a:solidFill>
                <a:srgbClr val="427172"/>
              </a:solidFill>
              <a:latin typeface="Broadway" panose="02020500000000000000" pitchFamily="18" charset="0"/>
              <a:ea typeface="华文隶书" panose="02010800040101010101" pitchFamily="2" charset="-122"/>
              <a:sym typeface="Microsoft New Tai Lue" panose="020B0502040204020203" pitchFamily="34" charset="0"/>
            </a:endParaRPr>
          </a:p>
        </p:txBody>
      </p:sp>
      <p:sp>
        <p:nvSpPr>
          <p:cNvPr id="11269" name="矩形 8"/>
          <p:cNvSpPr>
            <a:spLocks noChangeArrowheads="1"/>
          </p:cNvSpPr>
          <p:nvPr/>
        </p:nvSpPr>
        <p:spPr bwMode="auto">
          <a:xfrm>
            <a:off x="3389590" y="3012707"/>
            <a:ext cx="880241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TW" altLang="en-US" sz="4800" b="1" dirty="0">
                <a:solidFill>
                  <a:srgbClr val="427172"/>
                </a:solidFill>
                <a:latin typeface="微软雅黑" panose="020B0503020204020204" pitchFamily="34" charset="-122"/>
                <a:ea typeface="微软雅黑" panose="020B0503020204020204" pitchFamily="34" charset="-122"/>
                <a:sym typeface="微软雅黑" panose="020B0503020204020204" pitchFamily="34" charset="-122"/>
              </a:rPr>
              <a:t>某加油站長辦理採購未利益迴避</a:t>
            </a:r>
            <a:endParaRPr lang="zh-CN" altLang="en-US" sz="4800" b="1" dirty="0">
              <a:solidFill>
                <a:srgbClr val="427172"/>
              </a:solidFill>
              <a:latin typeface="Calibri" panose="020F0502020204030204" pitchFamily="34" charset="0"/>
              <a:sym typeface="宋体" panose="02010600030101010101" pitchFamily="2" charset="-122"/>
            </a:endParaRPr>
          </a:p>
        </p:txBody>
      </p:sp>
      <p:sp>
        <p:nvSpPr>
          <p:cNvPr id="6" name="矩形 5">
            <a:extLst>
              <a:ext uri="{FF2B5EF4-FFF2-40B4-BE49-F238E27FC236}">
                <a16:creationId xmlns:a16="http://schemas.microsoft.com/office/drawing/2014/main" id="{32C4F9DE-4BC9-43B0-BCC4-50B203D8365E}"/>
              </a:ext>
            </a:extLst>
          </p:cNvPr>
          <p:cNvSpPr/>
          <p:nvPr/>
        </p:nvSpPr>
        <p:spPr>
          <a:xfrm>
            <a:off x="11428880" y="5993981"/>
            <a:ext cx="404928" cy="421078"/>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altLang="zh-TW" sz="2400" b="1" dirty="0"/>
              <a:t>8</a:t>
            </a:r>
            <a:endParaRPr lang="zh-TW" altLang="en-US" sz="24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099"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0" name="矩形 3"/>
          <p:cNvSpPr>
            <a:spLocks noChangeArrowheads="1"/>
          </p:cNvSpPr>
          <p:nvPr/>
        </p:nvSpPr>
        <p:spPr bwMode="auto">
          <a:xfrm>
            <a:off x="0" y="0"/>
            <a:ext cx="12192000" cy="2117725"/>
          </a:xfrm>
          <a:prstGeom prst="rect">
            <a:avLst/>
          </a:prstGeom>
          <a:solidFill>
            <a:srgbClr val="FF4664"/>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1" name="矩形 4"/>
          <p:cNvSpPr>
            <a:spLocks noChangeArrowheads="1"/>
          </p:cNvSpPr>
          <p:nvPr/>
        </p:nvSpPr>
        <p:spPr bwMode="auto">
          <a:xfrm>
            <a:off x="0" y="4740275"/>
            <a:ext cx="12192000" cy="2117725"/>
          </a:xfrm>
          <a:prstGeom prst="rect">
            <a:avLst/>
          </a:prstGeom>
          <a:solidFill>
            <a:srgbClr val="FFA146"/>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2" name="矩形 10"/>
          <p:cNvSpPr>
            <a:spLocks noChangeArrowheads="1"/>
          </p:cNvSpPr>
          <p:nvPr/>
        </p:nvSpPr>
        <p:spPr bwMode="auto">
          <a:xfrm>
            <a:off x="317500" y="198656"/>
            <a:ext cx="11557000" cy="6292850"/>
          </a:xfrm>
          <a:prstGeom prst="rect">
            <a:avLst/>
          </a:prstGeom>
          <a:solidFill>
            <a:schemeClr val="bg1"/>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4103" name="文本框 1"/>
          <p:cNvSpPr>
            <a:spLocks noChangeArrowheads="1"/>
          </p:cNvSpPr>
          <p:nvPr/>
        </p:nvSpPr>
        <p:spPr bwMode="auto">
          <a:xfrm>
            <a:off x="806126" y="423089"/>
            <a:ext cx="26462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TW" altLang="en-US" sz="4800" b="1" i="0" u="none" strike="noStrike" kern="1200" cap="none" spc="0" normalizeH="0" baseline="0" noProof="0" dirty="0">
                <a:ln>
                  <a:noFill/>
                </a:ln>
                <a:solidFill>
                  <a:srgbClr val="3D6869"/>
                </a:solidFill>
                <a:effectLst/>
                <a:uLnTx/>
                <a:uFillTx/>
                <a:latin typeface="微軟正黑體" panose="020B0604030504040204" pitchFamily="34" charset="-120"/>
                <a:ea typeface="微軟正黑體" panose="020B0604030504040204" pitchFamily="34" charset="-120"/>
                <a:cs typeface="+mn-cs"/>
                <a:sym typeface="Broadway" panose="02020500000000000000" pitchFamily="18" charset="0"/>
              </a:rPr>
              <a:t>相關規定</a:t>
            </a:r>
            <a:endParaRPr kumimoji="0" lang="zh-CN" altLang="en-US" sz="4800" b="1" i="0" u="none" strike="noStrike" kern="1200" cap="none" spc="0" normalizeH="0" baseline="0" noProof="0" dirty="0">
              <a:ln>
                <a:noFill/>
              </a:ln>
              <a:solidFill>
                <a:srgbClr val="3D6869"/>
              </a:solidFill>
              <a:effectLst/>
              <a:uLnTx/>
              <a:uFillTx/>
              <a:latin typeface="微軟正黑體" panose="020B0604030504040204" pitchFamily="34" charset="-120"/>
              <a:ea typeface="微軟正黑體" panose="020B0604030504040204" pitchFamily="34" charset="-120"/>
              <a:cs typeface="+mn-cs"/>
              <a:sym typeface="Broadway" panose="02020500000000000000" pitchFamily="18" charset="0"/>
            </a:endParaRPr>
          </a:p>
        </p:txBody>
      </p:sp>
      <p:sp>
        <p:nvSpPr>
          <p:cNvPr id="4108" name="TextBox 4"/>
          <p:cNvSpPr>
            <a:spLocks noChangeArrowheads="1"/>
          </p:cNvSpPr>
          <p:nvPr/>
        </p:nvSpPr>
        <p:spPr bwMode="auto">
          <a:xfrm>
            <a:off x="722150" y="1687087"/>
            <a:ext cx="4180115" cy="3308598"/>
          </a:xfrm>
          <a:prstGeom prst="rect">
            <a:avLst/>
          </a:prstGeom>
          <a:noFill/>
          <a:ln w="28575">
            <a:solidFill>
              <a:schemeClr val="accent2">
                <a:lumMod val="60000"/>
                <a:lumOff val="40000"/>
              </a:schemeClr>
            </a:solidFill>
            <a:prstDash val="solid"/>
            <a:bevel/>
            <a:headEnd/>
            <a:tailEnd/>
          </a:ln>
          <a:extLst>
            <a:ext uri="{909E8E84-426E-40DD-AFC4-6F175D3DCCD1}">
              <a14:hiddenFill xmlns:a14="http://schemas.microsoft.com/office/drawing/2010/main">
                <a:solidFill>
                  <a:srgbClr val="FFFFFF"/>
                </a:solidFill>
              </a14:hiddenFill>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ts val="600"/>
              </a:spcAft>
              <a:buClrTx/>
              <a:buSzTx/>
              <a:buFont typeface="Arial" panose="020B0604020202020204" pitchFamily="34" charset="0"/>
              <a:buNone/>
              <a:tabLst/>
              <a:defRPr/>
            </a:pPr>
            <a:r>
              <a:rPr kumimoji="0" lang="zh-TW" altLang="en-US"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sym typeface="Franklin Gothic Book" pitchFamily="34" charset="0"/>
              </a:rPr>
              <a:t>本公司工作人員利益衝突迴避要點第</a:t>
            </a:r>
            <a:r>
              <a:rPr kumimoji="0" lang="en-US" altLang="zh-TW"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sym typeface="Franklin Gothic Book" pitchFamily="34" charset="0"/>
              </a:rPr>
              <a:t>8</a:t>
            </a:r>
            <a:r>
              <a:rPr kumimoji="0" lang="zh-TW" altLang="en-US"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sym typeface="Franklin Gothic Book" pitchFamily="34" charset="0"/>
              </a:rPr>
              <a:t>點</a:t>
            </a:r>
            <a:endParaRPr kumimoji="0" lang="en-US" altLang="zh-TW"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sym typeface="Franklin Gothic Book" pitchFamily="34" charset="0"/>
            </a:endParaRP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TW" altLang="en-US" sz="28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本公司承辦、監辦採購人員對於</a:t>
            </a:r>
            <a:r>
              <a:rPr kumimoji="0" lang="zh-TW" altLang="en-US" sz="2800" b="1" i="0" u="none" strike="noStrike" kern="1200" cap="none" spc="0" normalizeH="0" baseline="0" noProof="0" dirty="0">
                <a:ln>
                  <a:noFill/>
                </a:ln>
                <a:solidFill>
                  <a:srgbClr val="000000"/>
                </a:solidFill>
                <a:effectLst/>
                <a:highlight>
                  <a:srgbClr val="FFFF00"/>
                </a:highlight>
                <a:uLnTx/>
                <a:uFillTx/>
                <a:latin typeface="標楷體" panose="03000509000000000000" pitchFamily="65" charset="-120"/>
                <a:ea typeface="標楷體" panose="03000509000000000000" pitchFamily="65" charset="-120"/>
                <a:cs typeface="+mn-cs"/>
              </a:rPr>
              <a:t>採購有關之事項</a:t>
            </a:r>
            <a:r>
              <a:rPr kumimoji="0" lang="zh-TW" altLang="en-US" sz="28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，涉及</a:t>
            </a:r>
            <a:r>
              <a:rPr kumimoji="0" lang="zh-TW" altLang="en-US" sz="28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本人、配偶、三親等</a:t>
            </a:r>
            <a:r>
              <a:rPr kumimoji="0" lang="zh-TW" altLang="en-US" sz="28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以內之親屬，或同財共居親屬之利益時，應行迴避。</a:t>
            </a:r>
            <a:endParaRPr kumimoji="0" lang="zh-CN" altLang="en-US" sz="28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endParaRPr>
          </a:p>
        </p:txBody>
      </p:sp>
      <p:sp>
        <p:nvSpPr>
          <p:cNvPr id="4109" name="TextBox 4"/>
          <p:cNvSpPr>
            <a:spLocks noChangeArrowheads="1"/>
          </p:cNvSpPr>
          <p:nvPr/>
        </p:nvSpPr>
        <p:spPr bwMode="auto">
          <a:xfrm>
            <a:off x="5502856" y="967952"/>
            <a:ext cx="6151078" cy="5124480"/>
          </a:xfrm>
          <a:prstGeom prst="rect">
            <a:avLst/>
          </a:prstGeom>
          <a:noFill/>
          <a:ln w="28575">
            <a:solidFill>
              <a:schemeClr val="accent2">
                <a:lumMod val="50000"/>
              </a:schemeClr>
            </a:solidFill>
            <a:bevel/>
            <a:headEnd/>
            <a:tailEnd/>
          </a:ln>
          <a:extLst>
            <a:ext uri="{909E8E84-426E-40DD-AFC4-6F175D3DCCD1}">
              <a14:hiddenFill xmlns:a14="http://schemas.microsoft.com/office/drawing/2010/main">
                <a:solidFill>
                  <a:srgbClr val="FFFFFF"/>
                </a:solidFill>
              </a14:hiddenFill>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252000" marR="0" lvl="0" indent="-25200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TW" altLang="en-US"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DejaVu Serif Condensed" panose="02060606050605020204" pitchFamily="18" charset="0"/>
                <a:sym typeface="Franklin Gothic Book" pitchFamily="34" charset="0"/>
              </a:rPr>
              <a:t>政府採購法第</a:t>
            </a:r>
            <a:r>
              <a:rPr kumimoji="0" lang="en-US" altLang="zh-TW"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DejaVu Serif Condensed" panose="02060606050605020204" pitchFamily="18" charset="0"/>
                <a:sym typeface="Franklin Gothic Book" pitchFamily="34" charset="0"/>
              </a:rPr>
              <a:t>15</a:t>
            </a:r>
            <a:r>
              <a:rPr kumimoji="0" lang="zh-TW" altLang="en-US"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DejaVu Serif Condensed" panose="02060606050605020204" pitchFamily="18" charset="0"/>
                <a:sym typeface="Franklin Gothic Book" pitchFamily="34" charset="0"/>
              </a:rPr>
              <a:t>條</a:t>
            </a:r>
            <a:endParaRPr kumimoji="0" lang="en-US" altLang="zh-TW"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DejaVu Serif Condensed" panose="02060606050605020204" pitchFamily="18" charset="0"/>
              <a:sym typeface="Franklin Gothic Book" pitchFamily="34" charset="0"/>
            </a:endParaRPr>
          </a:p>
          <a:p>
            <a:pPr marL="252000" marR="0" lvl="0" indent="-252000" algn="just" defTabSz="914400" rtl="0" eaLnBrk="1" fontAlgn="base" latinLnBrk="0" hangingPunct="1">
              <a:lnSpc>
                <a:spcPct val="100000"/>
              </a:lnSpc>
              <a:spcBef>
                <a:spcPts val="600"/>
              </a:spcBef>
              <a:spcAft>
                <a:spcPct val="0"/>
              </a:spcAft>
              <a:buClrTx/>
              <a:buSzTx/>
              <a:buFont typeface="Arial" panose="020B0604020202020204" pitchFamily="34" charset="0"/>
              <a:buNone/>
              <a:tabLst/>
              <a:defRPr/>
            </a:pPr>
            <a:r>
              <a:rPr kumimoji="0" lang="en-US" altLang="zh-TW" sz="2000" b="0" i="0" u="none" strike="noStrike" kern="1200" cap="none" spc="0" normalizeH="0" baseline="0" noProof="0" dirty="0">
                <a:ln>
                  <a:noFill/>
                </a:ln>
                <a:solidFill>
                  <a:srgbClr val="000000"/>
                </a:solidFill>
                <a:effectLst/>
                <a:uLnTx/>
                <a:uFillTx/>
                <a:latin typeface="STXihei" panose="020B0503020204020204" pitchFamily="2" charset="-122"/>
                <a:ea typeface="STXihei" panose="020B0503020204020204" pitchFamily="2" charset="-122"/>
                <a:cs typeface="DejaVu Serif Condensed" panose="02060606050605020204" pitchFamily="18" charset="0"/>
                <a:sym typeface="Franklin Gothic Book" pitchFamily="34" charset="0"/>
              </a:rPr>
              <a:t>Ⅰ</a:t>
            </a:r>
            <a:r>
              <a:rPr kumimoji="0" lang="zh-TW" altLang="en-US" sz="28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sym typeface="Franklin Gothic Book" pitchFamily="34" charset="0"/>
              </a:rPr>
              <a:t>機關承辦、監辦採購人員離職後三年內不得為本人或代理廠商向原任職機關接洽處理離職前五年內與職務有關之事務</a:t>
            </a:r>
            <a:r>
              <a:rPr kumimoji="0" lang="zh-TW" altLang="en-US" sz="28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rPr>
              <a:t>。</a:t>
            </a:r>
            <a:endParaRPr kumimoji="0" lang="en-US" altLang="zh-TW" sz="28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sym typeface="Franklin Gothic Book" pitchFamily="34" charset="0"/>
            </a:endParaRPr>
          </a:p>
          <a:p>
            <a:pPr marL="252000" marR="0" lvl="0" indent="-252000" algn="just" defTabSz="914400" rtl="0" eaLnBrk="1" fontAlgn="base" latinLnBrk="0" hangingPunct="1">
              <a:lnSpc>
                <a:spcPct val="100000"/>
              </a:lnSpc>
              <a:spcBef>
                <a:spcPts val="600"/>
              </a:spcBef>
              <a:spcAft>
                <a:spcPct val="0"/>
              </a:spcAft>
              <a:buClrTx/>
              <a:buSzTx/>
              <a:buFont typeface="Arial" panose="020B0604020202020204" pitchFamily="34" charset="0"/>
              <a:buNone/>
              <a:tabLst/>
              <a:defRPr/>
            </a:pPr>
            <a:r>
              <a:rPr kumimoji="0" lang="en-US" altLang="zh-TW" sz="2000" b="0" i="0" u="none" strike="noStrike" kern="1200" cap="none" spc="0" normalizeH="0" baseline="0" noProof="0" dirty="0">
                <a:ln>
                  <a:noFill/>
                </a:ln>
                <a:solidFill>
                  <a:srgbClr val="000000"/>
                </a:solidFill>
                <a:effectLst/>
                <a:uLnTx/>
                <a:uFillTx/>
                <a:latin typeface="STXihei" panose="020B0503020204020204" pitchFamily="2" charset="-122"/>
                <a:ea typeface="STXihei" panose="020B0503020204020204"/>
                <a:cs typeface="DejaVu Serif Condensed" panose="02060606050605020204" pitchFamily="18" charset="0"/>
                <a:sym typeface="Franklin Gothic Book" pitchFamily="34" charset="0"/>
              </a:rPr>
              <a:t>Ⅱ</a:t>
            </a:r>
            <a:r>
              <a:rPr kumimoji="0" lang="zh-TW" altLang="en-US" sz="28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sym typeface="Franklin Gothic Book" pitchFamily="34" charset="0"/>
              </a:rPr>
              <a:t>機關人員對於與</a:t>
            </a:r>
            <a:r>
              <a:rPr kumimoji="0" lang="zh-TW" altLang="en-US" sz="2800" b="1" i="0" u="none" strike="noStrike" kern="1200" cap="none" spc="0" normalizeH="0" baseline="0" noProof="0" dirty="0">
                <a:ln>
                  <a:noFill/>
                </a:ln>
                <a:solidFill>
                  <a:srgbClr val="000000"/>
                </a:solidFill>
                <a:effectLst/>
                <a:highlight>
                  <a:srgbClr val="FFFF00"/>
                </a:highlight>
                <a:uLnTx/>
                <a:uFillTx/>
                <a:latin typeface="標楷體" panose="03000509000000000000" pitchFamily="65" charset="-120"/>
                <a:ea typeface="標楷體" panose="03000509000000000000" pitchFamily="65" charset="-120"/>
                <a:cs typeface="+mn-cs"/>
                <a:sym typeface="Franklin Gothic Book" pitchFamily="34" charset="0"/>
              </a:rPr>
              <a:t>採購有關之事項</a:t>
            </a:r>
            <a:r>
              <a:rPr kumimoji="0" lang="zh-TW" altLang="en-US" sz="28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sym typeface="Franklin Gothic Book" pitchFamily="34" charset="0"/>
              </a:rPr>
              <a:t>，涉及</a:t>
            </a:r>
            <a:r>
              <a:rPr kumimoji="0" lang="zh-TW" altLang="en-US" sz="2800" b="1"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sym typeface="Franklin Gothic Book" pitchFamily="34" charset="0"/>
              </a:rPr>
              <a:t>本人、配偶、二親等</a:t>
            </a:r>
            <a:r>
              <a:rPr kumimoji="0" lang="zh-TW" altLang="en-US" sz="28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sym typeface="Franklin Gothic Book" pitchFamily="34" charset="0"/>
              </a:rPr>
              <a:t>以內親屬，或共同生活家屬之利益時，應行迴避。</a:t>
            </a:r>
            <a:endParaRPr kumimoji="0" lang="en-US" altLang="zh-TW" sz="28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sym typeface="Franklin Gothic Book" pitchFamily="34" charset="0"/>
            </a:endParaRPr>
          </a:p>
          <a:p>
            <a:pPr marL="360000" marR="0" lvl="0" indent="-360000" algn="just" defTabSz="914400" rtl="0" eaLnBrk="1" fontAlgn="base" latinLnBrk="0" hangingPunct="1">
              <a:lnSpc>
                <a:spcPct val="100000"/>
              </a:lnSpc>
              <a:spcBef>
                <a:spcPts val="600"/>
              </a:spcBef>
              <a:spcAft>
                <a:spcPct val="0"/>
              </a:spcAft>
              <a:buClrTx/>
              <a:buSzTx/>
              <a:buFont typeface="Arial" panose="020B0604020202020204" pitchFamily="34" charset="0"/>
              <a:buNone/>
              <a:tabLst/>
              <a:defRPr/>
            </a:pPr>
            <a:r>
              <a:rPr kumimoji="0" lang="zh-TW" altLang="zh-TW" sz="24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sym typeface="Franklin Gothic Book" pitchFamily="34" charset="0"/>
              </a:rPr>
              <a:t>Ⅲ</a:t>
            </a:r>
            <a:r>
              <a:rPr kumimoji="0" lang="zh-TW" altLang="en-US" sz="28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sym typeface="Franklin Gothic Book" pitchFamily="34" charset="0"/>
              </a:rPr>
              <a:t>機關首長發現</a:t>
            </a:r>
            <a:r>
              <a:rPr kumimoji="0" lang="zh-TW" altLang="en-US" sz="28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sym typeface="Franklin Gothic Book" pitchFamily="34" charset="0"/>
              </a:rPr>
              <a:t>前項人員有應行迴避之情事而未依規定迴避者，</a:t>
            </a:r>
            <a:r>
              <a:rPr kumimoji="0" lang="zh-TW" altLang="en-US" sz="2800" b="1"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sym typeface="Franklin Gothic Book" pitchFamily="34" charset="0"/>
              </a:rPr>
              <a:t>應令其迴避，並另行指定人員辦理</a:t>
            </a:r>
            <a:r>
              <a:rPr kumimoji="0" lang="zh-TW" altLang="en-US" sz="28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sym typeface="Franklin Gothic Book" pitchFamily="34" charset="0"/>
              </a:rPr>
              <a:t>。</a:t>
            </a:r>
            <a:endParaRPr kumimoji="0" lang="en-US" altLang="zh-CN" sz="2000" b="0" i="0" u="none" strike="noStrike" kern="1200" cap="none" spc="0" normalizeH="0" baseline="0" noProof="0" dirty="0">
              <a:ln>
                <a:noFill/>
              </a:ln>
              <a:solidFill>
                <a:srgbClr val="000000"/>
              </a:solidFill>
              <a:effectLst/>
              <a:uLnTx/>
              <a:uFillTx/>
              <a:latin typeface="標楷體" panose="03000509000000000000" pitchFamily="65" charset="-120"/>
              <a:ea typeface="標楷體" panose="03000509000000000000" pitchFamily="65" charset="-120"/>
              <a:cs typeface="+mn-cs"/>
              <a:sym typeface="Franklin Gothic Book" pitchFamily="34" charset="0"/>
            </a:endParaRPr>
          </a:p>
        </p:txBody>
      </p:sp>
      <p:grpSp>
        <p:nvGrpSpPr>
          <p:cNvPr id="33" name="组合 12">
            <a:extLst>
              <a:ext uri="{FF2B5EF4-FFF2-40B4-BE49-F238E27FC236}">
                <a16:creationId xmlns:a16="http://schemas.microsoft.com/office/drawing/2014/main" id="{B3B6A85D-0C6D-4184-A2F3-EEC2EF7BFFF5}"/>
              </a:ext>
            </a:extLst>
          </p:cNvPr>
          <p:cNvGrpSpPr>
            <a:grpSpLocks/>
          </p:cNvGrpSpPr>
          <p:nvPr/>
        </p:nvGrpSpPr>
        <p:grpSpPr bwMode="auto">
          <a:xfrm>
            <a:off x="441023" y="5653500"/>
            <a:ext cx="730205" cy="730205"/>
            <a:chOff x="0" y="0"/>
            <a:chExt cx="1141228" cy="1141228"/>
          </a:xfrm>
        </p:grpSpPr>
        <p:sp>
          <p:nvSpPr>
            <p:cNvPr id="34" name="椭圆 13">
              <a:extLst>
                <a:ext uri="{FF2B5EF4-FFF2-40B4-BE49-F238E27FC236}">
                  <a16:creationId xmlns:a16="http://schemas.microsoft.com/office/drawing/2014/main" id="{D2075C99-4ACD-4BDD-B79D-971307B0CD91}"/>
                </a:ext>
              </a:extLst>
            </p:cNvPr>
            <p:cNvSpPr>
              <a:spLocks noChangeArrowheads="1"/>
            </p:cNvSpPr>
            <p:nvPr/>
          </p:nvSpPr>
          <p:spPr bwMode="auto">
            <a:xfrm>
              <a:off x="0" y="0"/>
              <a:ext cx="1141228" cy="1141228"/>
            </a:xfrm>
            <a:prstGeom prst="ellipse">
              <a:avLst/>
            </a:prstGeom>
            <a:solidFill>
              <a:srgbClr val="22F2CC"/>
            </a:solidFill>
            <a:ln w="12700">
              <a:solidFill>
                <a:schemeClr val="bg1"/>
              </a:solidFill>
              <a:bevel/>
              <a:headEnd/>
              <a:tailEnd/>
            </a:ln>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1800" b="0"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35" name="Freeform 13">
              <a:extLst>
                <a:ext uri="{FF2B5EF4-FFF2-40B4-BE49-F238E27FC236}">
                  <a16:creationId xmlns:a16="http://schemas.microsoft.com/office/drawing/2014/main" id="{1F44A970-2CC6-44CD-BEAC-2A649A028B14}"/>
                </a:ext>
              </a:extLst>
            </p:cNvPr>
            <p:cNvSpPr>
              <a:spLocks noEditPoints="1" noChangeArrowheads="1"/>
            </p:cNvSpPr>
            <p:nvPr/>
          </p:nvSpPr>
          <p:spPr bwMode="auto">
            <a:xfrm>
              <a:off x="307845" y="308419"/>
              <a:ext cx="525539" cy="524392"/>
            </a:xfrm>
            <a:custGeom>
              <a:avLst/>
              <a:gdLst>
                <a:gd name="T0" fmla="*/ 341467 w 197"/>
                <a:gd name="T1" fmla="*/ 267547 h 196"/>
                <a:gd name="T2" fmla="*/ 392153 w 197"/>
                <a:gd name="T3" fmla="*/ 278249 h 196"/>
                <a:gd name="T4" fmla="*/ 525539 w 197"/>
                <a:gd name="T5" fmla="*/ 144475 h 196"/>
                <a:gd name="T6" fmla="*/ 522871 w 197"/>
                <a:gd name="T7" fmla="*/ 120396 h 196"/>
                <a:gd name="T8" fmla="*/ 429501 w 197"/>
                <a:gd name="T9" fmla="*/ 222064 h 196"/>
                <a:gd name="T10" fmla="*/ 338799 w 197"/>
                <a:gd name="T11" fmla="*/ 206011 h 196"/>
                <a:gd name="T12" fmla="*/ 306787 w 197"/>
                <a:gd name="T13" fmla="*/ 120396 h 196"/>
                <a:gd name="T14" fmla="*/ 410827 w 197"/>
                <a:gd name="T15" fmla="*/ 10702 h 196"/>
                <a:gd name="T16" fmla="*/ 392153 w 197"/>
                <a:gd name="T17" fmla="*/ 8026 h 196"/>
                <a:gd name="T18" fmla="*/ 256100 w 197"/>
                <a:gd name="T19" fmla="*/ 144475 h 196"/>
                <a:gd name="T20" fmla="*/ 269439 w 197"/>
                <a:gd name="T21" fmla="*/ 197985 h 196"/>
                <a:gd name="T22" fmla="*/ 141389 w 197"/>
                <a:gd name="T23" fmla="*/ 355837 h 196"/>
                <a:gd name="T24" fmla="*/ 117379 w 197"/>
                <a:gd name="T25" fmla="*/ 350486 h 196"/>
                <a:gd name="T26" fmla="*/ 32013 w 197"/>
                <a:gd name="T27" fmla="*/ 433426 h 196"/>
                <a:gd name="T28" fmla="*/ 117379 w 197"/>
                <a:gd name="T29" fmla="*/ 519041 h 196"/>
                <a:gd name="T30" fmla="*/ 200078 w 197"/>
                <a:gd name="T31" fmla="*/ 433426 h 196"/>
                <a:gd name="T32" fmla="*/ 192075 w 197"/>
                <a:gd name="T33" fmla="*/ 403996 h 196"/>
                <a:gd name="T34" fmla="*/ 341467 w 197"/>
                <a:gd name="T35" fmla="*/ 267547 h 196"/>
                <a:gd name="T36" fmla="*/ 117379 w 197"/>
                <a:gd name="T37" fmla="*/ 478909 h 196"/>
                <a:gd name="T38" fmla="*/ 72028 w 197"/>
                <a:gd name="T39" fmla="*/ 433426 h 196"/>
                <a:gd name="T40" fmla="*/ 117379 w 197"/>
                <a:gd name="T41" fmla="*/ 390619 h 196"/>
                <a:gd name="T42" fmla="*/ 160063 w 197"/>
                <a:gd name="T43" fmla="*/ 433426 h 196"/>
                <a:gd name="T44" fmla="*/ 117379 w 197"/>
                <a:gd name="T45" fmla="*/ 478909 h 196"/>
                <a:gd name="T46" fmla="*/ 125382 w 197"/>
                <a:gd name="T47" fmla="*/ 163204 h 196"/>
                <a:gd name="T48" fmla="*/ 202746 w 197"/>
                <a:gd name="T49" fmla="*/ 246143 h 196"/>
                <a:gd name="T50" fmla="*/ 240094 w 197"/>
                <a:gd name="T51" fmla="*/ 206011 h 196"/>
                <a:gd name="T52" fmla="*/ 162730 w 197"/>
                <a:gd name="T53" fmla="*/ 125747 h 196"/>
                <a:gd name="T54" fmla="*/ 181404 w 197"/>
                <a:gd name="T55" fmla="*/ 107019 h 196"/>
                <a:gd name="T56" fmla="*/ 74696 w 197"/>
                <a:gd name="T57" fmla="*/ 0 h 196"/>
                <a:gd name="T58" fmla="*/ 0 w 197"/>
                <a:gd name="T59" fmla="*/ 77589 h 196"/>
                <a:gd name="T60" fmla="*/ 104041 w 197"/>
                <a:gd name="T61" fmla="*/ 181932 h 196"/>
                <a:gd name="T62" fmla="*/ 125382 w 197"/>
                <a:gd name="T63" fmla="*/ 163204 h 196"/>
                <a:gd name="T64" fmla="*/ 368144 w 197"/>
                <a:gd name="T65" fmla="*/ 286275 h 196"/>
                <a:gd name="T66" fmla="*/ 258768 w 197"/>
                <a:gd name="T67" fmla="*/ 382592 h 196"/>
                <a:gd name="T68" fmla="*/ 378815 w 197"/>
                <a:gd name="T69" fmla="*/ 502988 h 196"/>
                <a:gd name="T70" fmla="*/ 453511 w 197"/>
                <a:gd name="T71" fmla="*/ 502988 h 196"/>
                <a:gd name="T72" fmla="*/ 485523 w 197"/>
                <a:gd name="T73" fmla="*/ 473558 h 196"/>
                <a:gd name="T74" fmla="*/ 485523 w 197"/>
                <a:gd name="T75" fmla="*/ 398645 h 196"/>
                <a:gd name="T76" fmla="*/ 368144 w 197"/>
                <a:gd name="T77" fmla="*/ 286275 h 196"/>
                <a:gd name="T78" fmla="*/ 421498 w 197"/>
                <a:gd name="T79" fmla="*/ 481584 h 196"/>
                <a:gd name="T80" fmla="*/ 402824 w 197"/>
                <a:gd name="T81" fmla="*/ 481584 h 196"/>
                <a:gd name="T82" fmla="*/ 304119 w 197"/>
                <a:gd name="T83" fmla="*/ 385268 h 196"/>
                <a:gd name="T84" fmla="*/ 304119 w 197"/>
                <a:gd name="T85" fmla="*/ 366539 h 196"/>
                <a:gd name="T86" fmla="*/ 322793 w 197"/>
                <a:gd name="T87" fmla="*/ 366539 h 196"/>
                <a:gd name="T88" fmla="*/ 421498 w 197"/>
                <a:gd name="T89" fmla="*/ 462856 h 196"/>
                <a:gd name="T90" fmla="*/ 421498 w 197"/>
                <a:gd name="T91" fmla="*/ 481584 h 196"/>
                <a:gd name="T92" fmla="*/ 464182 w 197"/>
                <a:gd name="T93" fmla="*/ 438777 h 196"/>
                <a:gd name="T94" fmla="*/ 445508 w 197"/>
                <a:gd name="T95" fmla="*/ 438777 h 196"/>
                <a:gd name="T96" fmla="*/ 346802 w 197"/>
                <a:gd name="T97" fmla="*/ 342460 h 196"/>
                <a:gd name="T98" fmla="*/ 346802 w 197"/>
                <a:gd name="T99" fmla="*/ 323732 h 196"/>
                <a:gd name="T100" fmla="*/ 365476 w 197"/>
                <a:gd name="T101" fmla="*/ 323732 h 196"/>
                <a:gd name="T102" fmla="*/ 464182 w 197"/>
                <a:gd name="T103" fmla="*/ 420049 h 196"/>
                <a:gd name="T104" fmla="*/ 464182 w 197"/>
                <a:gd name="T105" fmla="*/ 438777 h 1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7"/>
                <a:gd name="T160" fmla="*/ 0 h 196"/>
                <a:gd name="T161" fmla="*/ 197 w 197"/>
                <a:gd name="T162" fmla="*/ 196 h 1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7" h="196">
                  <a:moveTo>
                    <a:pt x="128" y="100"/>
                  </a:moveTo>
                  <a:cubicBezTo>
                    <a:pt x="134" y="103"/>
                    <a:pt x="140" y="104"/>
                    <a:pt x="147" y="104"/>
                  </a:cubicBezTo>
                  <a:cubicBezTo>
                    <a:pt x="175" y="104"/>
                    <a:pt x="197" y="82"/>
                    <a:pt x="197" y="54"/>
                  </a:cubicBezTo>
                  <a:cubicBezTo>
                    <a:pt x="197" y="51"/>
                    <a:pt x="197" y="48"/>
                    <a:pt x="196" y="45"/>
                  </a:cubicBezTo>
                  <a:cubicBezTo>
                    <a:pt x="161" y="83"/>
                    <a:pt x="161" y="83"/>
                    <a:pt x="161" y="83"/>
                  </a:cubicBezTo>
                  <a:cubicBezTo>
                    <a:pt x="127" y="77"/>
                    <a:pt x="127" y="77"/>
                    <a:pt x="127" y="77"/>
                  </a:cubicBezTo>
                  <a:cubicBezTo>
                    <a:pt x="115" y="45"/>
                    <a:pt x="115" y="45"/>
                    <a:pt x="115" y="45"/>
                  </a:cubicBezTo>
                  <a:cubicBezTo>
                    <a:pt x="154" y="4"/>
                    <a:pt x="154" y="4"/>
                    <a:pt x="154" y="4"/>
                  </a:cubicBezTo>
                  <a:cubicBezTo>
                    <a:pt x="152" y="3"/>
                    <a:pt x="149" y="3"/>
                    <a:pt x="147" y="3"/>
                  </a:cubicBezTo>
                  <a:cubicBezTo>
                    <a:pt x="119" y="3"/>
                    <a:pt x="96" y="26"/>
                    <a:pt x="96" y="54"/>
                  </a:cubicBezTo>
                  <a:cubicBezTo>
                    <a:pt x="96" y="61"/>
                    <a:pt x="98" y="68"/>
                    <a:pt x="101" y="74"/>
                  </a:cubicBezTo>
                  <a:cubicBezTo>
                    <a:pt x="85" y="101"/>
                    <a:pt x="62" y="124"/>
                    <a:pt x="53" y="133"/>
                  </a:cubicBezTo>
                  <a:cubicBezTo>
                    <a:pt x="50" y="132"/>
                    <a:pt x="47" y="131"/>
                    <a:pt x="44" y="131"/>
                  </a:cubicBezTo>
                  <a:cubicBezTo>
                    <a:pt x="26" y="131"/>
                    <a:pt x="12" y="145"/>
                    <a:pt x="12" y="162"/>
                  </a:cubicBezTo>
                  <a:cubicBezTo>
                    <a:pt x="12" y="180"/>
                    <a:pt x="26" y="194"/>
                    <a:pt x="44" y="194"/>
                  </a:cubicBezTo>
                  <a:cubicBezTo>
                    <a:pt x="61" y="194"/>
                    <a:pt x="75" y="180"/>
                    <a:pt x="75" y="162"/>
                  </a:cubicBezTo>
                  <a:cubicBezTo>
                    <a:pt x="75" y="158"/>
                    <a:pt x="74" y="154"/>
                    <a:pt x="72" y="151"/>
                  </a:cubicBezTo>
                  <a:cubicBezTo>
                    <a:pt x="79" y="141"/>
                    <a:pt x="98" y="119"/>
                    <a:pt x="128" y="100"/>
                  </a:cubicBezTo>
                  <a:close/>
                  <a:moveTo>
                    <a:pt x="44" y="179"/>
                  </a:moveTo>
                  <a:cubicBezTo>
                    <a:pt x="34" y="179"/>
                    <a:pt x="27" y="172"/>
                    <a:pt x="27" y="162"/>
                  </a:cubicBezTo>
                  <a:cubicBezTo>
                    <a:pt x="27" y="153"/>
                    <a:pt x="34" y="146"/>
                    <a:pt x="44" y="146"/>
                  </a:cubicBezTo>
                  <a:cubicBezTo>
                    <a:pt x="53" y="146"/>
                    <a:pt x="60" y="153"/>
                    <a:pt x="60" y="162"/>
                  </a:cubicBezTo>
                  <a:cubicBezTo>
                    <a:pt x="60" y="172"/>
                    <a:pt x="53" y="179"/>
                    <a:pt x="44" y="179"/>
                  </a:cubicBezTo>
                  <a:close/>
                  <a:moveTo>
                    <a:pt x="47" y="61"/>
                  </a:moveTo>
                  <a:cubicBezTo>
                    <a:pt x="76" y="92"/>
                    <a:pt x="76" y="92"/>
                    <a:pt x="76" y="92"/>
                  </a:cubicBezTo>
                  <a:cubicBezTo>
                    <a:pt x="90" y="77"/>
                    <a:pt x="90" y="77"/>
                    <a:pt x="90" y="77"/>
                  </a:cubicBezTo>
                  <a:cubicBezTo>
                    <a:pt x="61" y="47"/>
                    <a:pt x="61" y="47"/>
                    <a:pt x="61" y="47"/>
                  </a:cubicBezTo>
                  <a:cubicBezTo>
                    <a:pt x="68" y="40"/>
                    <a:pt x="68" y="40"/>
                    <a:pt x="68" y="40"/>
                  </a:cubicBezTo>
                  <a:cubicBezTo>
                    <a:pt x="28" y="0"/>
                    <a:pt x="28" y="0"/>
                    <a:pt x="28" y="0"/>
                  </a:cubicBezTo>
                  <a:cubicBezTo>
                    <a:pt x="0" y="29"/>
                    <a:pt x="0" y="29"/>
                    <a:pt x="0" y="29"/>
                  </a:cubicBezTo>
                  <a:cubicBezTo>
                    <a:pt x="39" y="68"/>
                    <a:pt x="39" y="68"/>
                    <a:pt x="39" y="68"/>
                  </a:cubicBezTo>
                  <a:lnTo>
                    <a:pt x="47" y="61"/>
                  </a:lnTo>
                  <a:close/>
                  <a:moveTo>
                    <a:pt x="138" y="107"/>
                  </a:moveTo>
                  <a:cubicBezTo>
                    <a:pt x="138" y="107"/>
                    <a:pt x="114" y="114"/>
                    <a:pt x="97" y="143"/>
                  </a:cubicBezTo>
                  <a:cubicBezTo>
                    <a:pt x="97" y="141"/>
                    <a:pt x="142" y="188"/>
                    <a:pt x="142" y="188"/>
                  </a:cubicBezTo>
                  <a:cubicBezTo>
                    <a:pt x="150" y="196"/>
                    <a:pt x="163" y="196"/>
                    <a:pt x="170" y="188"/>
                  </a:cubicBezTo>
                  <a:cubicBezTo>
                    <a:pt x="182" y="177"/>
                    <a:pt x="182" y="177"/>
                    <a:pt x="182" y="177"/>
                  </a:cubicBezTo>
                  <a:cubicBezTo>
                    <a:pt x="189" y="169"/>
                    <a:pt x="189" y="156"/>
                    <a:pt x="182" y="149"/>
                  </a:cubicBezTo>
                  <a:lnTo>
                    <a:pt x="138" y="107"/>
                  </a:lnTo>
                  <a:close/>
                  <a:moveTo>
                    <a:pt x="158" y="180"/>
                  </a:moveTo>
                  <a:cubicBezTo>
                    <a:pt x="156" y="182"/>
                    <a:pt x="153" y="182"/>
                    <a:pt x="151" y="180"/>
                  </a:cubicBezTo>
                  <a:cubicBezTo>
                    <a:pt x="114" y="144"/>
                    <a:pt x="114" y="144"/>
                    <a:pt x="114" y="144"/>
                  </a:cubicBezTo>
                  <a:cubicBezTo>
                    <a:pt x="112" y="142"/>
                    <a:pt x="112" y="139"/>
                    <a:pt x="114" y="137"/>
                  </a:cubicBezTo>
                  <a:cubicBezTo>
                    <a:pt x="116" y="135"/>
                    <a:pt x="120" y="135"/>
                    <a:pt x="121" y="137"/>
                  </a:cubicBezTo>
                  <a:cubicBezTo>
                    <a:pt x="158" y="173"/>
                    <a:pt x="158" y="173"/>
                    <a:pt x="158" y="173"/>
                  </a:cubicBezTo>
                  <a:cubicBezTo>
                    <a:pt x="160" y="175"/>
                    <a:pt x="160" y="178"/>
                    <a:pt x="158" y="180"/>
                  </a:cubicBezTo>
                  <a:close/>
                  <a:moveTo>
                    <a:pt x="174" y="164"/>
                  </a:moveTo>
                  <a:cubicBezTo>
                    <a:pt x="172" y="166"/>
                    <a:pt x="169" y="166"/>
                    <a:pt x="167" y="164"/>
                  </a:cubicBezTo>
                  <a:cubicBezTo>
                    <a:pt x="130" y="128"/>
                    <a:pt x="130" y="128"/>
                    <a:pt x="130" y="128"/>
                  </a:cubicBezTo>
                  <a:cubicBezTo>
                    <a:pt x="128" y="126"/>
                    <a:pt x="128" y="123"/>
                    <a:pt x="130" y="121"/>
                  </a:cubicBezTo>
                  <a:cubicBezTo>
                    <a:pt x="132" y="119"/>
                    <a:pt x="136" y="119"/>
                    <a:pt x="137" y="121"/>
                  </a:cubicBezTo>
                  <a:cubicBezTo>
                    <a:pt x="174" y="157"/>
                    <a:pt x="174" y="157"/>
                    <a:pt x="174" y="157"/>
                  </a:cubicBezTo>
                  <a:cubicBezTo>
                    <a:pt x="176" y="159"/>
                    <a:pt x="176" y="162"/>
                    <a:pt x="174" y="164"/>
                  </a:cubicBezTo>
                  <a:close/>
                </a:path>
              </a:pathLst>
            </a:custGeom>
            <a:solidFill>
              <a:schemeClr val="bg1"/>
            </a:solidFill>
            <a:ln w="9525" cmpd="sng">
              <a:solidFill>
                <a:schemeClr val="bg1"/>
              </a:solidFill>
              <a:bevel/>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grpSp>
      <p:pic>
        <p:nvPicPr>
          <p:cNvPr id="13" name="Picture 2" descr="D:\法規\陽光法案\利益衝突\利衝宣導資料\圖例\case-study.png">
            <a:extLst>
              <a:ext uri="{FF2B5EF4-FFF2-40B4-BE49-F238E27FC236}">
                <a16:creationId xmlns:a16="http://schemas.microsoft.com/office/drawing/2014/main" id="{08486F9E-E750-4C0B-8A26-800BBD666E7C}"/>
              </a:ext>
            </a:extLst>
          </p:cNvPr>
          <p:cNvPicPr>
            <a:picLocks noChangeAspect="1" noChangeArrowheads="1"/>
          </p:cNvPicPr>
          <p:nvPr/>
        </p:nvPicPr>
        <p:blipFill>
          <a:blip r:embed="rId2" cstate="print"/>
          <a:srcRect/>
          <a:stretch>
            <a:fillRect/>
          </a:stretch>
        </p:blipFill>
        <p:spPr bwMode="auto">
          <a:xfrm>
            <a:off x="3452328" y="358501"/>
            <a:ext cx="951721" cy="951721"/>
          </a:xfrm>
          <a:prstGeom prst="rect">
            <a:avLst/>
          </a:prstGeom>
          <a:noFill/>
        </p:spPr>
      </p:pic>
      <p:sp>
        <p:nvSpPr>
          <p:cNvPr id="7" name="箭號: 向右 6">
            <a:extLst>
              <a:ext uri="{FF2B5EF4-FFF2-40B4-BE49-F238E27FC236}">
                <a16:creationId xmlns:a16="http://schemas.microsoft.com/office/drawing/2014/main" id="{A40C60D0-F645-41D9-BC7F-D7043F1E6C13}"/>
              </a:ext>
            </a:extLst>
          </p:cNvPr>
          <p:cNvSpPr/>
          <p:nvPr/>
        </p:nvSpPr>
        <p:spPr bwMode="auto">
          <a:xfrm>
            <a:off x="4692623" y="3363454"/>
            <a:ext cx="896414" cy="421737"/>
          </a:xfrm>
          <a:prstGeom prst="rightArrow">
            <a:avLst/>
          </a:prstGeom>
          <a:solidFill>
            <a:srgbClr val="FF0000"/>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TW"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5" name="矩形 14">
            <a:extLst>
              <a:ext uri="{FF2B5EF4-FFF2-40B4-BE49-F238E27FC236}">
                <a16:creationId xmlns:a16="http://schemas.microsoft.com/office/drawing/2014/main" id="{92787A43-CDBD-4F3A-A6D6-4DE8F2F163CD}"/>
              </a:ext>
            </a:extLst>
          </p:cNvPr>
          <p:cNvSpPr/>
          <p:nvPr/>
        </p:nvSpPr>
        <p:spPr>
          <a:xfrm>
            <a:off x="11548513" y="6151915"/>
            <a:ext cx="404928" cy="421078"/>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altLang="zh-TW" sz="2400" b="1" dirty="0"/>
              <a:t>9</a:t>
            </a:r>
            <a:endParaRPr lang="zh-TW" altLang="en-US" sz="2400" b="1" dirty="0"/>
          </a:p>
        </p:txBody>
      </p:sp>
    </p:spTree>
    <p:extLst>
      <p:ext uri="{BB962C8B-B14F-4D97-AF65-F5344CB8AC3E}">
        <p14:creationId xmlns:p14="http://schemas.microsoft.com/office/powerpoint/2010/main" val="296171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2713</TotalTime>
  <Pages>0</Pages>
  <Words>2113</Words>
  <Characters>0</Characters>
  <Application>Microsoft Office PowerPoint</Application>
  <DocSecurity>0</DocSecurity>
  <PresentationFormat>寬螢幕</PresentationFormat>
  <Lines>0</Lines>
  <Paragraphs>150</Paragraphs>
  <Slides>21</Slides>
  <Notes>1</Notes>
  <HiddenSlides>0</HiddenSlides>
  <MMClips>0</MMClips>
  <ScaleCrop>false</ScaleCrop>
  <HeadingPairs>
    <vt:vector size="6" baseType="variant">
      <vt:variant>
        <vt:lpstr>使用字型</vt:lpstr>
      </vt:variant>
      <vt:variant>
        <vt:i4>18</vt:i4>
      </vt:variant>
      <vt:variant>
        <vt:lpstr>佈景主題</vt:lpstr>
      </vt:variant>
      <vt:variant>
        <vt:i4>1</vt:i4>
      </vt:variant>
      <vt:variant>
        <vt:lpstr>投影片標題</vt:lpstr>
      </vt:variant>
      <vt:variant>
        <vt:i4>21</vt:i4>
      </vt:variant>
    </vt:vector>
  </HeadingPairs>
  <TitlesOfParts>
    <vt:vector size="40" baseType="lpstr">
      <vt:lpstr>Kalam</vt:lpstr>
      <vt:lpstr>微软雅黑</vt:lpstr>
      <vt:lpstr>Montserrat</vt:lpstr>
      <vt:lpstr>宋体</vt:lpstr>
      <vt:lpstr>华文隶书</vt:lpstr>
      <vt:lpstr>STXihei</vt:lpstr>
      <vt:lpstr>微軟正黑體</vt:lpstr>
      <vt:lpstr>新細明體</vt:lpstr>
      <vt:lpstr>標楷體</vt:lpstr>
      <vt:lpstr>Arial</vt:lpstr>
      <vt:lpstr>Broadway</vt:lpstr>
      <vt:lpstr>Calibri</vt:lpstr>
      <vt:lpstr>Calibri Light</vt:lpstr>
      <vt:lpstr>DejaVu Serif Condensed</vt:lpstr>
      <vt:lpstr>Franklin Gothic Book</vt:lpstr>
      <vt:lpstr>Microsoft New Tai Lue</vt:lpstr>
      <vt:lpstr>Times New Roman</vt:lpstr>
      <vt:lpstr>Wingdings</vt:lpstr>
      <vt:lpstr>Office 主题</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Administrator</dc:creator>
  <cp:keywords/>
  <dc:description/>
  <cp:lastModifiedBy>謝宛蓁(D2013.基隆營業處政風組)</cp:lastModifiedBy>
  <cp:revision>2452</cp:revision>
  <cp:lastPrinted>2022-11-04T12:16:36Z</cp:lastPrinted>
  <dcterms:created xsi:type="dcterms:W3CDTF">2014-11-18T07:27:00Z</dcterms:created>
  <dcterms:modified xsi:type="dcterms:W3CDTF">2022-11-08T08:54:49Z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2052-9.1.0.5184</vt:lpwstr>
  </property>
</Properties>
</file>