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8" r:id="rId2"/>
    <p:sldId id="530" r:id="rId3"/>
    <p:sldId id="543" r:id="rId4"/>
    <p:sldId id="545" r:id="rId5"/>
    <p:sldId id="551" r:id="rId6"/>
    <p:sldId id="552" r:id="rId7"/>
    <p:sldId id="522" r:id="rId8"/>
    <p:sldId id="550" r:id="rId9"/>
    <p:sldId id="288" r:id="rId10"/>
  </p:sldIdLst>
  <p:sldSz cx="12192000" cy="6858000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BFEE"/>
    <a:srgbClr val="CBC4E8"/>
    <a:srgbClr val="CCFFFF"/>
    <a:srgbClr val="FF93A5"/>
    <a:srgbClr val="FF9999"/>
    <a:srgbClr val="21B2AF"/>
    <a:srgbClr val="2BE96F"/>
    <a:srgbClr val="FF3399"/>
    <a:srgbClr val="4C4F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2C7947-69FF-4B1B-BBA0-5A300AC8E524}" type="datetime1">
              <a:rPr lang="zh-CN" altLang="en-US"/>
              <a:pPr>
                <a:defRPr/>
              </a:pPr>
              <a:t>2023/3/12</a:t>
            </a:fld>
            <a:endParaRPr lang="zh-CN" altLang="en-US" sz="1200"/>
          </a:p>
        </p:txBody>
      </p:sp>
      <p:sp>
        <p:nvSpPr>
          <p:cNvPr id="102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22275" y="1241425"/>
            <a:ext cx="59531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/>
              <a:t>单击此处编辑母版文本样式</a:t>
            </a:r>
          </a:p>
          <a:p>
            <a:pPr>
              <a:defRPr/>
            </a:pPr>
            <a:r>
              <a:rPr lang="zh-CN" altLang="en-US"/>
              <a:t>第二级</a:t>
            </a:r>
          </a:p>
          <a:p>
            <a:pPr>
              <a:defRPr/>
            </a:pPr>
            <a:r>
              <a:rPr lang="zh-CN" altLang="en-US"/>
              <a:t>第三级</a:t>
            </a:r>
          </a:p>
          <a:p>
            <a:pPr>
              <a:defRPr/>
            </a:pPr>
            <a:r>
              <a:rPr lang="zh-CN" altLang="en-US"/>
              <a:t>第四级</a:t>
            </a:r>
          </a:p>
          <a:p>
            <a:pPr>
              <a:defRPr/>
            </a:pPr>
            <a:r>
              <a:rPr lang="zh-CN" altLang="en-US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1806984-8EB3-490E-A801-3E770767832A}" type="slidenum">
              <a:rPr lang="zh-CN" altLang="en-US"/>
              <a:pPr>
                <a:defRPr/>
              </a:pPr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0942325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806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163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41440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63253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347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2027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0559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5528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374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98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8791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8408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5"/>
          <p:cNvSpPr>
            <a:spLocks noChangeArrowheads="1"/>
          </p:cNvSpPr>
          <p:nvPr/>
        </p:nvSpPr>
        <p:spPr bwMode="auto">
          <a:xfrm>
            <a:off x="692459" y="1139477"/>
            <a:ext cx="9061370" cy="21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8200"/>
              </a:lnSpc>
            </a:pP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  </a:t>
            </a:r>
            <a:r>
              <a:rPr lang="en-US" altLang="zh-TW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月份擴大業務會報</a:t>
            </a: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  <a:p>
            <a:pPr algn="ctr" eaLnBrk="1" hangingPunct="1">
              <a:lnSpc>
                <a:spcPts val="8200"/>
              </a:lnSpc>
            </a:pPr>
            <a:r>
              <a:rPr lang="en-US" altLang="zh-CN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TW" altLang="en-US" sz="6600" b="1" dirty="0">
                <a:solidFill>
                  <a:srgbClr val="FFA14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廉政宣導</a:t>
            </a:r>
            <a:endParaRPr lang="zh-CN" altLang="en-US" sz="6600" b="1" dirty="0">
              <a:solidFill>
                <a:srgbClr val="FFA1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2" name="文本框 7"/>
          <p:cNvSpPr>
            <a:spLocks noChangeArrowheads="1"/>
          </p:cNvSpPr>
          <p:nvPr/>
        </p:nvSpPr>
        <p:spPr bwMode="auto">
          <a:xfrm>
            <a:off x="4184688" y="3458829"/>
            <a:ext cx="2555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政風處</a:t>
            </a:r>
            <a:endParaRPr lang="en-US" altLang="zh-CN" sz="3200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eaLnBrk="1" hangingPunct="1"/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112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TW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TW" altLang="en-US" sz="3200" b="1" spc="5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endParaRPr lang="zh-CN" altLang="en-US" b="1" spc="5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3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4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055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FF64C7-98FA-464A-AE90-08786A8D7C70}"/>
              </a:ext>
            </a:extLst>
          </p:cNvPr>
          <p:cNvSpPr/>
          <p:nvPr/>
        </p:nvSpPr>
        <p:spPr>
          <a:xfrm>
            <a:off x="11651350" y="633938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1</a:t>
            </a:r>
            <a:endParaRPr lang="zh-TW" alt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文本框 1"/>
          <p:cNvSpPr>
            <a:spLocks noChangeArrowheads="1"/>
          </p:cNvSpPr>
          <p:nvPr/>
        </p:nvSpPr>
        <p:spPr bwMode="auto">
          <a:xfrm>
            <a:off x="972773" y="559495"/>
            <a:ext cx="17776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前言</a:t>
            </a:r>
            <a:endParaRPr lang="zh-CN" altLang="en-US" sz="6000" b="1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roadway" panose="02020500000000000000" pitchFamily="18" charset="0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78A26E88-DC15-4EEC-9BAF-1D6A7E9FF140}"/>
              </a:ext>
            </a:extLst>
          </p:cNvPr>
          <p:cNvSpPr/>
          <p:nvPr/>
        </p:nvSpPr>
        <p:spPr>
          <a:xfrm>
            <a:off x="11641327" y="625319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2</a:t>
            </a:r>
            <a:endParaRPr lang="zh-TW" altLang="en-US" sz="2400" b="1" dirty="0"/>
          </a:p>
        </p:txBody>
      </p:sp>
      <p:grpSp>
        <p:nvGrpSpPr>
          <p:cNvPr id="78" name="Group 20">
            <a:extLst>
              <a:ext uri="{FF2B5EF4-FFF2-40B4-BE49-F238E27FC236}">
                <a16:creationId xmlns:a16="http://schemas.microsoft.com/office/drawing/2014/main" id="{C545D583-1C21-4477-97B5-D06B7D5A4F72}"/>
              </a:ext>
            </a:extLst>
          </p:cNvPr>
          <p:cNvGrpSpPr/>
          <p:nvPr/>
        </p:nvGrpSpPr>
        <p:grpSpPr>
          <a:xfrm>
            <a:off x="1356881" y="559495"/>
            <a:ext cx="9675310" cy="5873255"/>
            <a:chOff x="686838" y="2184398"/>
            <a:chExt cx="1192213" cy="749301"/>
          </a:xfrm>
          <a:solidFill>
            <a:schemeClr val="accent3">
              <a:lumMod val="95000"/>
            </a:schemeClr>
          </a:solidFill>
        </p:grpSpPr>
        <p:sp>
          <p:nvSpPr>
            <p:cNvPr id="79" name="Freeform 7">
              <a:extLst>
                <a:ext uri="{FF2B5EF4-FFF2-40B4-BE49-F238E27FC236}">
                  <a16:creationId xmlns:a16="http://schemas.microsoft.com/office/drawing/2014/main" id="{77252219-BD7E-479D-B9F6-A1D4F83A8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B182315D-329D-4267-868F-82DEAEB24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D3598E60-1216-46EB-AB6B-BBABC4DC4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669" b="35471" l="59400" r="78566">
                        <a14:foregroundMark x1="64425" y1="21226" x2="64425" y2="21226"/>
                        <a14:foregroundMark x1="69611" y1="19399" x2="69611" y2="19399"/>
                        <a14:foregroundMark x1="74919" y1="20089" x2="74919" y2="20089"/>
                        <a14:foregroundMark x1="70219" y1="20049" x2="70219" y2="20049"/>
                        <a14:foregroundMark x1="76459" y1="24310" x2="76459" y2="24310"/>
                        <a14:foregroundMark x1="77998" y1="27476" x2="77998" y2="27476"/>
                        <a14:foregroundMark x1="76175" y1="33644" x2="76175" y2="33644"/>
                        <a14:foregroundMark x1="73298" y1="35106" x2="73298" y2="35106"/>
                        <a14:foregroundMark x1="68679" y1="35511" x2="68679" y2="35511"/>
                        <a14:foregroundMark x1="64587" y1="34050" x2="64587" y2="34050"/>
                        <a14:foregroundMark x1="62156" y1="30519" x2="62156" y2="30519"/>
                        <a14:foregroundMark x1="61426" y1="26583" x2="61426" y2="26583"/>
                        <a14:foregroundMark x1="70138" y1="18669" x2="70138" y2="18669"/>
                        <a14:foregroundMark x1="59400" y1="27151" x2="59400" y2="27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191" t="17496" r="19164" b="63105"/>
          <a:stretch/>
        </p:blipFill>
        <p:spPr>
          <a:xfrm rot="636958">
            <a:off x="9149989" y="3801123"/>
            <a:ext cx="2320864" cy="1988133"/>
          </a:xfrm>
          <a:prstGeom prst="rect">
            <a:avLst/>
          </a:prstGeom>
        </p:spPr>
      </p:pic>
      <p:grpSp>
        <p:nvGrpSpPr>
          <p:cNvPr id="76" name="Group 20">
            <a:extLst>
              <a:ext uri="{FF2B5EF4-FFF2-40B4-BE49-F238E27FC236}">
                <a16:creationId xmlns:a16="http://schemas.microsoft.com/office/drawing/2014/main" id="{5C8DD6F7-B294-42C8-870B-358BBF6A9AAD}"/>
              </a:ext>
            </a:extLst>
          </p:cNvPr>
          <p:cNvGrpSpPr/>
          <p:nvPr/>
        </p:nvGrpSpPr>
        <p:grpSpPr>
          <a:xfrm>
            <a:off x="1039381" y="5308110"/>
            <a:ext cx="1390285" cy="843952"/>
            <a:chOff x="686838" y="2184398"/>
            <a:chExt cx="1192213" cy="749301"/>
          </a:xfrm>
          <a:solidFill>
            <a:srgbClr val="00B0F0"/>
          </a:solidFill>
        </p:grpSpPr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94E9B45-5E46-44B5-8779-F3AD34071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58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96FAAEC5-6882-41CA-ABB0-536BC622E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13" tIns="60956" rIns="121913" bIns="6095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F00FC4FD-1559-49F4-A46A-5A2BBDA3B5C5}"/>
              </a:ext>
            </a:extLst>
          </p:cNvPr>
          <p:cNvSpPr txBox="1"/>
          <p:nvPr/>
        </p:nvSpPr>
        <p:spPr>
          <a:xfrm>
            <a:off x="2405881" y="2207263"/>
            <a:ext cx="6725435" cy="372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00">
              <a:lnSpc>
                <a:spcPts val="4800"/>
              </a:lnSpc>
              <a:spcAft>
                <a:spcPts val="600"/>
              </a:spcAft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不當飲宴應酬，涉足不妥當場所，違反「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經濟部所屬員工廉政倫理規範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」及「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經濟部所屬員工民俗節慶政商聯誼互動補充要求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」，輕則行政懲處，重則觸犯貪污治罪條例，不可不慎！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32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24666FE-BE40-4BF9-B6A2-225CBA7D3C3C}"/>
              </a:ext>
            </a:extLst>
          </p:cNvPr>
          <p:cNvSpPr/>
          <p:nvPr/>
        </p:nvSpPr>
        <p:spPr>
          <a:xfrm>
            <a:off x="721410" y="619735"/>
            <a:ext cx="2578752" cy="25787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18E961E4-6110-4D34-9C75-4ECC0200B0D4}"/>
              </a:ext>
            </a:extLst>
          </p:cNvPr>
          <p:cNvSpPr/>
          <p:nvPr/>
        </p:nvSpPr>
        <p:spPr>
          <a:xfrm>
            <a:off x="1129211" y="1011464"/>
            <a:ext cx="1795293" cy="17952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A6BCC16-007C-41C4-A72A-968FFFAA73D5}"/>
              </a:ext>
            </a:extLst>
          </p:cNvPr>
          <p:cNvSpPr/>
          <p:nvPr/>
        </p:nvSpPr>
        <p:spPr>
          <a:xfrm>
            <a:off x="1509323" y="1354199"/>
            <a:ext cx="1035071" cy="10350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TW" altLang="en-US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123ADD1-9B4B-46AE-BD02-264EBF3FC70C}"/>
              </a:ext>
            </a:extLst>
          </p:cNvPr>
          <p:cNvSpPr txBox="1"/>
          <p:nvPr/>
        </p:nvSpPr>
        <p:spPr>
          <a:xfrm>
            <a:off x="776889" y="1634878"/>
            <a:ext cx="2437493" cy="6502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飲宴應酬</a:t>
            </a:r>
            <a:endParaRPr kumimoji="0" lang="en-US" altLang="zh-TW" sz="4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7" name="文字方塊 10">
            <a:extLst>
              <a:ext uri="{FF2B5EF4-FFF2-40B4-BE49-F238E27FC236}">
                <a16:creationId xmlns:a16="http://schemas.microsoft.com/office/drawing/2014/main" id="{D6CAE9A7-A3A7-49B8-9587-559A1232BF16}"/>
              </a:ext>
            </a:extLst>
          </p:cNvPr>
          <p:cNvSpPr txBox="1"/>
          <p:nvPr/>
        </p:nvSpPr>
        <p:spPr>
          <a:xfrm>
            <a:off x="3783210" y="1445128"/>
            <a:ext cx="7897813" cy="4912843"/>
          </a:xfrm>
          <a:prstGeom prst="foldedCorner">
            <a:avLst>
              <a:gd name="adj" fmla="val 917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287993" marR="0" lvl="0" indent="-287993" algn="l" defTabSz="1219170" rtl="0" eaLnBrk="1" fontAlgn="auto" latinLnBrk="0" hangingPunct="1">
              <a:lnSpc>
                <a:spcPts val="42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609585" algn="l"/>
              </a:tabLst>
              <a:defRPr/>
            </a:pPr>
            <a:endParaRPr kumimoji="0" lang="en-US" altLang="zh-TW" sz="29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Arial"/>
              <a:sym typeface="Arial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69EA5CE-B951-48AB-A961-1C1E23759CF5}"/>
              </a:ext>
            </a:extLst>
          </p:cNvPr>
          <p:cNvSpPr txBox="1"/>
          <p:nvPr/>
        </p:nvSpPr>
        <p:spPr>
          <a:xfrm>
            <a:off x="3540236" y="1346129"/>
            <a:ext cx="7823287" cy="484376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8000" marR="0" lvl="0" indent="-288000" algn="just" defTabSz="914400" rtl="0" eaLnBrk="0" fontAlgn="base" latinLnBrk="0" hangingPunc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與職務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有</a:t>
            </a: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E9B2B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利害關係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FE9B2B">
                  <a:lumMod val="50000"/>
                </a:srgb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原則：不得參加。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080000" lvl="0" indent="-1080000" algn="just">
              <a:lnSpc>
                <a:spcPts val="3800"/>
              </a:lnSpc>
              <a:spcAft>
                <a:spcPts val="300"/>
              </a:spcAft>
              <a:defRPr/>
            </a:pPr>
            <a:r>
              <a:rPr kumimoji="0" lang="zh-TW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例外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偶發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且</a:t>
            </a:r>
            <a:r>
              <a:rPr lang="zh-TW" altLang="en-US" sz="3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無影響</a:t>
            </a:r>
            <a:r>
              <a:rPr lang="zh-TW" altLang="en-US" sz="3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特定權利義務之虞，而有下列情形之一者，不在此限。</a:t>
            </a:r>
            <a:endParaRPr kumimoji="0" lang="en-US" altLang="zh-TW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80000" marR="0" lvl="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因公務禮儀確有必要參加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lvl="0" algn="just">
              <a:lnSpc>
                <a:spcPts val="3600"/>
              </a:lnSpc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因民俗節慶公開舉辦活動，且邀請一般人參加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marR="0" lvl="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長官對屬員之獎勵、慰勞者。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000" marR="0" lvl="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因訂婚、結婚、生育、喬遷、就職、陞遷異動、退休、辭職、 離職等所舉辦之活動，而</a:t>
            </a:r>
            <a:r>
              <a:rPr lang="zh-TW" altLang="en-US" sz="2400" b="1" u="sng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未超過正常社交禮俗標準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AutoShape 48">
            <a:extLst>
              <a:ext uri="{FF2B5EF4-FFF2-40B4-BE49-F238E27FC236}">
                <a16:creationId xmlns:a16="http://schemas.microsoft.com/office/drawing/2014/main" id="{FC540E8E-79A3-4788-AC95-79D0885573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294914" y="4358582"/>
            <a:ext cx="914400" cy="397063"/>
          </a:xfrm>
          <a:prstGeom prst="wedgeRectCallout">
            <a:avLst>
              <a:gd name="adj1" fmla="val 99259"/>
              <a:gd name="adj2" fmla="val 20489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尾牙</a:t>
            </a:r>
            <a:r>
              <a:rPr kumimoji="1" lang="zh-TW" altLang="en-US" dirty="0">
                <a:solidFill>
                  <a:prstClr val="black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7" name="AutoShape 48">
            <a:extLst>
              <a:ext uri="{FF2B5EF4-FFF2-40B4-BE49-F238E27FC236}">
                <a16:creationId xmlns:a16="http://schemas.microsoft.com/office/drawing/2014/main" id="{05F3B62D-0108-473B-B11D-900D3E8818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060347" y="5718359"/>
            <a:ext cx="2152261" cy="397063"/>
          </a:xfrm>
          <a:prstGeom prst="wedgeRectCallout">
            <a:avLst>
              <a:gd name="adj1" fmla="val 58744"/>
              <a:gd name="adj2" fmla="val -54708"/>
            </a:avLst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不超過</a:t>
            </a:r>
            <a:r>
              <a:rPr kumimoji="1" lang="en-US" altLang="zh-TW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kumimoji="1" lang="zh-TW" altLang="en-US" sz="2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kumimoji="1" lang="zh-TW" alt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8EAFBD3-077C-41A6-B211-C06736514170}"/>
              </a:ext>
            </a:extLst>
          </p:cNvPr>
          <p:cNvSpPr txBox="1"/>
          <p:nvPr/>
        </p:nvSpPr>
        <p:spPr>
          <a:xfrm>
            <a:off x="7299124" y="6302045"/>
            <a:ext cx="4624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經濟部所屬員工廉政倫理規範第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點參照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6131E4E2-B41E-41BA-8138-062347199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079" y="1381097"/>
            <a:ext cx="966122" cy="966122"/>
          </a:xfrm>
          <a:prstGeom prst="rect">
            <a:avLst/>
          </a:prstGeom>
        </p:spPr>
      </p:pic>
      <p:sp>
        <p:nvSpPr>
          <p:cNvPr id="31" name="文本框 1">
            <a:extLst>
              <a:ext uri="{FF2B5EF4-FFF2-40B4-BE49-F238E27FC236}">
                <a16:creationId xmlns:a16="http://schemas.microsoft.com/office/drawing/2014/main" id="{BE95C3F4-6444-408C-AAC1-10A364DFC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558" y="402187"/>
            <a:ext cx="68144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TW" altLang="en-US" sz="54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飲宴應酬</a:t>
            </a:r>
            <a:r>
              <a:rPr lang="en-US" altLang="zh-TW" sz="54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-</a:t>
            </a:r>
            <a:r>
              <a:rPr lang="zh-TW" altLang="en-US" sz="5400" b="1" dirty="0">
                <a:solidFill>
                  <a:srgbClr val="3D68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Broadway" panose="02020500000000000000" pitchFamily="18" charset="0"/>
              </a:rPr>
              <a:t>有利害關係</a:t>
            </a:r>
            <a:endParaRPr lang="en-US" altLang="zh-TW" sz="5400" b="1" dirty="0">
              <a:solidFill>
                <a:srgbClr val="3D6869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Broadway" panose="02020500000000000000" pitchFamily="18" charset="0"/>
            </a:endParaRPr>
          </a:p>
        </p:txBody>
      </p:sp>
      <p:sp>
        <p:nvSpPr>
          <p:cNvPr id="32" name="Freeform 39">
            <a:extLst>
              <a:ext uri="{FF2B5EF4-FFF2-40B4-BE49-F238E27FC236}">
                <a16:creationId xmlns:a16="http://schemas.microsoft.com/office/drawing/2014/main" id="{13ACD6D2-CFC9-48D8-907E-8139D13D0C4C}"/>
              </a:ext>
            </a:extLst>
          </p:cNvPr>
          <p:cNvSpPr/>
          <p:nvPr/>
        </p:nvSpPr>
        <p:spPr bwMode="auto">
          <a:xfrm rot="4702074">
            <a:off x="2568304" y="934030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AutoShape 48">
            <a:extLst>
              <a:ext uri="{FF2B5EF4-FFF2-40B4-BE49-F238E27FC236}">
                <a16:creationId xmlns:a16="http://schemas.microsoft.com/office/drawing/2014/main" id="{0C9BA6FD-6671-4AE0-9C40-A9989698EFF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575" y="4128825"/>
            <a:ext cx="2498715" cy="1587486"/>
          </a:xfrm>
          <a:prstGeom prst="wedgeRectCallout">
            <a:avLst>
              <a:gd name="adj1" fmla="val -73230"/>
              <a:gd name="adj2" fmla="val -55547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</p:txBody>
      </p:sp>
      <p:sp>
        <p:nvSpPr>
          <p:cNvPr id="26" name="AutoShape 48">
            <a:extLst>
              <a:ext uri="{FF2B5EF4-FFF2-40B4-BE49-F238E27FC236}">
                <a16:creationId xmlns:a16="http://schemas.microsoft.com/office/drawing/2014/main" id="{666C5438-C23E-4FCA-9BAA-AD9AB317DE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1472" y="3309668"/>
            <a:ext cx="2592910" cy="2664704"/>
          </a:xfrm>
          <a:prstGeom prst="wedgeRectCallout">
            <a:avLst>
              <a:gd name="adj1" fmla="val -73298"/>
              <a:gd name="adj2" fmla="val -36720"/>
            </a:avLst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簽報首長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或其授權者核准，並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知會政風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機構後始得參加 。</a:t>
            </a:r>
            <a:endParaRPr lang="en-US" altLang="zh-TW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(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經濟部所屬員工廉政倫理規範第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10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點</a:t>
            </a:r>
            <a:r>
              <a:rPr lang="en-US" altLang="zh-TW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ontserrat"/>
              </a:rPr>
              <a:t>)</a:t>
            </a:r>
            <a:endParaRPr lang="zh-TW" altLang="en-US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Montserrat"/>
            </a:endParaRPr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70652279-9C1A-47EA-940B-8991AE9A7E81}"/>
              </a:ext>
            </a:extLst>
          </p:cNvPr>
          <p:cNvPicPr/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759" b="88704" l="21927" r="31406">
                        <a14:foregroundMark x1="21927" y1="75278" x2="21927" y2="75278"/>
                        <a14:foregroundMark x1="25104" y1="81574" x2="25104" y2="81574"/>
                        <a14:foregroundMark x1="26354" y1="78148" x2="26354" y2="78148"/>
                        <a14:foregroundMark x1="30156" y1="81852" x2="30156" y2="81852"/>
                        <a14:foregroundMark x1="31146" y1="79352" x2="31146" y2="79352"/>
                        <a14:foregroundMark x1="27344" y1="85926" x2="27344" y2="85926"/>
                      </a14:backgroundRemoval>
                    </a14:imgEffect>
                  </a14:imgLayer>
                </a14:imgProps>
              </a:ext>
            </a:extLst>
          </a:blip>
          <a:srcRect l="20949" t="69670" r="67403" b="9140"/>
          <a:stretch/>
        </p:blipFill>
        <p:spPr bwMode="auto">
          <a:xfrm>
            <a:off x="2346806" y="4464735"/>
            <a:ext cx="755315" cy="773281"/>
          </a:xfrm>
          <a:prstGeom prst="rect">
            <a:avLst/>
          </a:prstGeom>
          <a:grpFill/>
          <a:ln w="9525">
            <a:noFill/>
            <a:round/>
            <a:headEnd/>
            <a:tailEnd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401BB846-CCE0-468F-82FC-79811F97488D}"/>
              </a:ext>
            </a:extLst>
          </p:cNvPr>
          <p:cNvSpPr/>
          <p:nvPr/>
        </p:nvSpPr>
        <p:spPr>
          <a:xfrm>
            <a:off x="11641327" y="625319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3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306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17500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873327" y="459443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" name="橢圓 17">
            <a:extLst>
              <a:ext uri="{FF2B5EF4-FFF2-40B4-BE49-F238E27FC236}">
                <a16:creationId xmlns:a16="http://schemas.microsoft.com/office/drawing/2014/main" id="{D24666FE-BE40-4BF9-B6A2-225CBA7D3C3C}"/>
              </a:ext>
            </a:extLst>
          </p:cNvPr>
          <p:cNvSpPr/>
          <p:nvPr/>
        </p:nvSpPr>
        <p:spPr>
          <a:xfrm>
            <a:off x="4619735" y="2052991"/>
            <a:ext cx="2578752" cy="25787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18E961E4-6110-4D34-9C75-4ECC0200B0D4}"/>
              </a:ext>
            </a:extLst>
          </p:cNvPr>
          <p:cNvSpPr/>
          <p:nvPr/>
        </p:nvSpPr>
        <p:spPr>
          <a:xfrm>
            <a:off x="5027536" y="2444720"/>
            <a:ext cx="1795293" cy="17952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標楷體"/>
              <a:cs typeface="+mn-cs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8A6BCC16-007C-41C4-A72A-968FFFAA73D5}"/>
              </a:ext>
            </a:extLst>
          </p:cNvPr>
          <p:cNvSpPr/>
          <p:nvPr/>
        </p:nvSpPr>
        <p:spPr>
          <a:xfrm>
            <a:off x="5407648" y="2787455"/>
            <a:ext cx="1035071" cy="103507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3" name="文字方塊 10">
            <a:extLst>
              <a:ext uri="{FF2B5EF4-FFF2-40B4-BE49-F238E27FC236}">
                <a16:creationId xmlns:a16="http://schemas.microsoft.com/office/drawing/2014/main" id="{A20C96AD-3820-47A8-ABC3-6BBFCAE5DD05}"/>
              </a:ext>
            </a:extLst>
          </p:cNvPr>
          <p:cNvSpPr txBox="1"/>
          <p:nvPr/>
        </p:nvSpPr>
        <p:spPr>
          <a:xfrm>
            <a:off x="728783" y="1488029"/>
            <a:ext cx="3687335" cy="4604862"/>
          </a:xfrm>
          <a:prstGeom prst="foldedCorner">
            <a:avLst>
              <a:gd name="adj" fmla="val 10915"/>
            </a:avLst>
          </a:prstGeom>
          <a:solidFill>
            <a:srgbClr val="EDFDD3"/>
          </a:solidFill>
          <a:ln w="12700">
            <a:noFill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8BDD6D74-CC5B-45E3-BB0C-4B9CBEFBA10D}"/>
              </a:ext>
            </a:extLst>
          </p:cNvPr>
          <p:cNvSpPr txBox="1"/>
          <p:nvPr/>
        </p:nvSpPr>
        <p:spPr>
          <a:xfrm rot="9144">
            <a:off x="558954" y="1787422"/>
            <a:ext cx="3674629" cy="3872407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marR="0" lvl="0" indent="-360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00B05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規範</a:t>
            </a:r>
            <a:endParaRPr lang="en-US" altLang="zh-TW" sz="3200" b="1" dirty="0">
              <a:solidFill>
                <a:srgbClr val="00B05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R="0" lvl="0" indent="-360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原則：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不得涉足不妥當之場所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R="0" lvl="0" indent="-360000" algn="just" defTabSz="914400" rtl="0" eaLnBrk="0" fontAlgn="base" latinLnBrk="0" hangingPunct="0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zh-TW" altLang="en-US" sz="2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例外：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因公務需要報請長官同意或有其他正當理由。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68000" lvl="0" indent="-1368000" algn="r">
              <a:lnSpc>
                <a:spcPts val="2200"/>
              </a:lnSpc>
              <a:spcBef>
                <a:spcPts val="600"/>
              </a:spcBef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經濟部所屬員工廉政倫理規範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Montserrat"/>
            </a:endParaRPr>
          </a:p>
          <a:p>
            <a:pPr marL="1368000" lvl="0" indent="-1368000" algn="r">
              <a:lnSpc>
                <a:spcPts val="2200"/>
              </a:lnSpc>
              <a:spcBef>
                <a:spcPts val="600"/>
              </a:spcBef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第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8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點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Montserrat"/>
            </a:endParaRPr>
          </a:p>
        </p:txBody>
      </p:sp>
      <p:sp>
        <p:nvSpPr>
          <p:cNvPr id="30" name="文本框 1">
            <a:extLst>
              <a:ext uri="{FF2B5EF4-FFF2-40B4-BE49-F238E27FC236}">
                <a16:creationId xmlns:a16="http://schemas.microsoft.com/office/drawing/2014/main" id="{B1D4B382-BE18-4C95-A454-1AF80074D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635" y="377470"/>
            <a:ext cx="975167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禁止涉足不妥當場所</a:t>
            </a:r>
            <a:r>
              <a:rPr kumimoji="0" lang="en-US" altLang="zh-TW" sz="60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-</a:t>
            </a: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D686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Broadway" panose="02020500000000000000" pitchFamily="18" charset="0"/>
              </a:rPr>
              <a:t>定義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srgbClr val="3D686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Broadway" panose="02020500000000000000" pitchFamily="18" charset="0"/>
            </a:endParaRPr>
          </a:p>
        </p:txBody>
      </p:sp>
      <p:sp>
        <p:nvSpPr>
          <p:cNvPr id="38" name="文字方塊 10">
            <a:extLst>
              <a:ext uri="{FF2B5EF4-FFF2-40B4-BE49-F238E27FC236}">
                <a16:creationId xmlns:a16="http://schemas.microsoft.com/office/drawing/2014/main" id="{C8F15562-8618-402A-87DF-64D5983D6EDF}"/>
              </a:ext>
            </a:extLst>
          </p:cNvPr>
          <p:cNvSpPr txBox="1"/>
          <p:nvPr/>
        </p:nvSpPr>
        <p:spPr>
          <a:xfrm>
            <a:off x="7469133" y="1358136"/>
            <a:ext cx="4230702" cy="4815427"/>
          </a:xfrm>
          <a:prstGeom prst="foldedCorner">
            <a:avLst>
              <a:gd name="adj" fmla="val 8435"/>
            </a:avLst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zh-CN"/>
            </a:defPPr>
            <a:lvl1pPr algn="ctr" eaLnBrk="1" hangingPunct="1">
              <a:buFont typeface="Arial" panose="020B0604020202020204" pitchFamily="34" charset="0"/>
              <a:defRPr>
                <a:solidFill>
                  <a:srgbClr val="FFFFFF"/>
                </a:solidFill>
                <a:latin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</a:lvl2pPr>
            <a:lvl3pPr marL="1143000" indent="-228600">
              <a:buFont typeface="Arial" panose="020B0604020202020204" pitchFamily="34" charset="0"/>
            </a:lvl3pPr>
            <a:lvl4pPr marL="1600200" indent="-228600">
              <a:buFont typeface="Arial" panose="020B0604020202020204" pitchFamily="34" charset="0"/>
            </a:lvl4pPr>
            <a:lvl5pPr marL="2057400" indent="-228600">
              <a:buFont typeface="Arial" panose="020B0604020202020204" pitchFamily="34" charset="0"/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Arial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7A0D681D-2192-4A80-877C-8A012EA46F38}"/>
              </a:ext>
            </a:extLst>
          </p:cNvPr>
          <p:cNvSpPr txBox="1"/>
          <p:nvPr/>
        </p:nvSpPr>
        <p:spPr>
          <a:xfrm>
            <a:off x="7348924" y="1500380"/>
            <a:ext cx="4215938" cy="447827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lvl="0" algn="just" defTabSz="914400" rtl="0" eaLnBrk="0" fontAlgn="base" latinLnBrk="0" hangingPunct="0">
              <a:lnSpc>
                <a:spcPts val="38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Kaiti" panose="020B0503020204020204" pitchFamily="2" charset="-122"/>
                <a:ea typeface="STKaiti" panose="020B0503020204020204" pitchFamily="2" charset="-122"/>
              </a:rPr>
              <a:t>★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不妥當場所 ？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540000" marR="0" lvl="0" indent="-34290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舞廳、酒家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marR="0" lvl="0" indent="-34290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特種咖啡廳茶室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marR="0" lvl="0" indent="-342900" algn="just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有服務生陪侍之俱樂部、夜總會、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lvl="0" indent="-342900" algn="just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色情按摩院、油壓中心、三溫暖、理容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髮院、護膚中心等場所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lvl="0" indent="-342900" algn="just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色情表演、性交易場所。</a:t>
            </a:r>
            <a:endParaRPr kumimoji="0" lang="en-US" altLang="zh-TW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0000" lvl="0" indent="-342900" algn="just">
              <a:lnSpc>
                <a:spcPts val="3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職業賭博、電動玩具賭博場所。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370A920D-2707-4907-9160-15B03A3A01DA}"/>
              </a:ext>
            </a:extLst>
          </p:cNvPr>
          <p:cNvSpPr txBox="1"/>
          <p:nvPr/>
        </p:nvSpPr>
        <p:spPr>
          <a:xfrm>
            <a:off x="8789437" y="6179482"/>
            <a:ext cx="299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摘錄自內政部警政署函釋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Montserrat"/>
            </a:endParaRPr>
          </a:p>
        </p:txBody>
      </p:sp>
      <p:sp>
        <p:nvSpPr>
          <p:cNvPr id="41" name="Freeform 39">
            <a:extLst>
              <a:ext uri="{FF2B5EF4-FFF2-40B4-BE49-F238E27FC236}">
                <a16:creationId xmlns:a16="http://schemas.microsoft.com/office/drawing/2014/main" id="{0346BA42-BE21-42D5-A925-35C3C3E57FBE}"/>
              </a:ext>
            </a:extLst>
          </p:cNvPr>
          <p:cNvSpPr/>
          <p:nvPr/>
        </p:nvSpPr>
        <p:spPr bwMode="auto">
          <a:xfrm rot="1079894">
            <a:off x="6366816" y="1969970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F620085F-11D9-4F9E-B2B4-E5076DAF27E3}"/>
              </a:ext>
            </a:extLst>
          </p:cNvPr>
          <p:cNvSpPr/>
          <p:nvPr/>
        </p:nvSpPr>
        <p:spPr bwMode="auto">
          <a:xfrm rot="11278124">
            <a:off x="4152505" y="4351436"/>
            <a:ext cx="945192" cy="777676"/>
          </a:xfrm>
          <a:custGeom>
            <a:avLst/>
            <a:gdLst>
              <a:gd name="T0" fmla="*/ 593 w 697"/>
              <a:gd name="T1" fmla="*/ 254 h 698"/>
              <a:gd name="T2" fmla="*/ 697 w 697"/>
              <a:gd name="T3" fmla="*/ 150 h 698"/>
              <a:gd name="T4" fmla="*/ 581 w 697"/>
              <a:gd name="T5" fmla="*/ 119 h 698"/>
              <a:gd name="T6" fmla="*/ 548 w 697"/>
              <a:gd name="T7" fmla="*/ 0 h 698"/>
              <a:gd name="T8" fmla="*/ 444 w 697"/>
              <a:gd name="T9" fmla="*/ 105 h 698"/>
              <a:gd name="T10" fmla="*/ 470 w 697"/>
              <a:gd name="T11" fmla="*/ 202 h 698"/>
              <a:gd name="T12" fmla="*/ 116 w 697"/>
              <a:gd name="T13" fmla="*/ 555 h 698"/>
              <a:gd name="T14" fmla="*/ 67 w 697"/>
              <a:gd name="T15" fmla="*/ 456 h 698"/>
              <a:gd name="T16" fmla="*/ 33 w 697"/>
              <a:gd name="T17" fmla="*/ 577 h 698"/>
              <a:gd name="T18" fmla="*/ 0 w 697"/>
              <a:gd name="T19" fmla="*/ 698 h 698"/>
              <a:gd name="T20" fmla="*/ 124 w 697"/>
              <a:gd name="T21" fmla="*/ 667 h 698"/>
              <a:gd name="T22" fmla="*/ 244 w 697"/>
              <a:gd name="T23" fmla="*/ 634 h 698"/>
              <a:gd name="T24" fmla="*/ 145 w 697"/>
              <a:gd name="T25" fmla="*/ 584 h 698"/>
              <a:gd name="T26" fmla="*/ 498 w 697"/>
              <a:gd name="T27" fmla="*/ 228 h 698"/>
              <a:gd name="T28" fmla="*/ 593 w 697"/>
              <a:gd name="T29" fmla="*/ 254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7" h="698">
                <a:moveTo>
                  <a:pt x="593" y="254"/>
                </a:moveTo>
                <a:lnTo>
                  <a:pt x="697" y="150"/>
                </a:lnTo>
                <a:lnTo>
                  <a:pt x="581" y="119"/>
                </a:lnTo>
                <a:lnTo>
                  <a:pt x="548" y="0"/>
                </a:lnTo>
                <a:lnTo>
                  <a:pt x="444" y="105"/>
                </a:lnTo>
                <a:lnTo>
                  <a:pt x="470" y="202"/>
                </a:lnTo>
                <a:lnTo>
                  <a:pt x="116" y="555"/>
                </a:lnTo>
                <a:lnTo>
                  <a:pt x="67" y="456"/>
                </a:lnTo>
                <a:lnTo>
                  <a:pt x="33" y="577"/>
                </a:lnTo>
                <a:lnTo>
                  <a:pt x="0" y="698"/>
                </a:lnTo>
                <a:lnTo>
                  <a:pt x="124" y="667"/>
                </a:lnTo>
                <a:lnTo>
                  <a:pt x="244" y="634"/>
                </a:lnTo>
                <a:lnTo>
                  <a:pt x="145" y="584"/>
                </a:lnTo>
                <a:lnTo>
                  <a:pt x="498" y="228"/>
                </a:lnTo>
                <a:lnTo>
                  <a:pt x="593" y="25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scene3d>
            <a:camera prst="isometricRightUp"/>
            <a:lightRig rig="threePt" dir="t"/>
          </a:scene3d>
          <a:ex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C5B995A-A99D-4378-844D-7BCA0EDD67E6}"/>
              </a:ext>
            </a:extLst>
          </p:cNvPr>
          <p:cNvSpPr txBox="1"/>
          <p:nvPr/>
        </p:nvSpPr>
        <p:spPr>
          <a:xfrm>
            <a:off x="4551091" y="2712952"/>
            <a:ext cx="2716039" cy="107805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禁止涉足不妥當場所</a:t>
            </a:r>
            <a:endParaRPr kumimoji="0" lang="en-US" altLang="zh-TW" sz="36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84BC2077-C895-47F5-B2D9-59CB7FAF1949}"/>
              </a:ext>
            </a:extLst>
          </p:cNvPr>
          <p:cNvSpPr/>
          <p:nvPr/>
        </p:nvSpPr>
        <p:spPr>
          <a:xfrm>
            <a:off x="11641327" y="6253197"/>
            <a:ext cx="404928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4</a:t>
            </a:r>
            <a:endParaRPr lang="zh-TW" altLang="en-US" sz="2400" b="1" dirty="0"/>
          </a:p>
        </p:txBody>
      </p:sp>
      <p:pic>
        <p:nvPicPr>
          <p:cNvPr id="94" name="圖片 3">
            <a:extLst>
              <a:ext uri="{FF2B5EF4-FFF2-40B4-BE49-F238E27FC236}">
                <a16:creationId xmlns:a16="http://schemas.microsoft.com/office/drawing/2014/main" id="{2F8A2B2B-A0E0-4B3F-B1CE-0252C74E3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648" y="5003626"/>
            <a:ext cx="1318029" cy="124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22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252535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671517" y="6248458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5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KSO_Shape">
            <a:extLst>
              <a:ext uri="{FF2B5EF4-FFF2-40B4-BE49-F238E27FC236}">
                <a16:creationId xmlns:a16="http://schemas.microsoft.com/office/drawing/2014/main" id="{597181C3-9BB1-4AD7-AC76-7C447A3F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76" y="545174"/>
            <a:ext cx="606046" cy="592898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1A250835-5CAA-4800-A998-7A0C5162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25" y="443818"/>
            <a:ext cx="9841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不當飲宴應酬之刑事責任</a:t>
            </a:r>
            <a:r>
              <a:rPr lang="en-US" altLang="zh-TW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-</a:t>
            </a: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貪污治罪條例</a:t>
            </a:r>
            <a:endParaRPr lang="en-US" altLang="zh-TW" sz="42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Broadway" panose="02020500000000000000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(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摘錄自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橋頭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地檢署檢察官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年度偵字第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2885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5098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7115</a:t>
            </a:r>
            <a:r>
              <a: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號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起訴書</a:t>
            </a:r>
            <a:r>
              <a:rPr kumimoji="0" lang="en-US" altLang="zh-TW" sz="1800" b="0" i="0" u="none" strike="noStrike" kern="0" cap="none" spc="0" normalizeH="0" baseline="0" noProof="0" dirty="0">
                <a:ln>
                  <a:noFill/>
                </a:ln>
                <a:solidFill>
                  <a:srgbClr val="011E5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Montserrat"/>
              </a:rPr>
              <a:t>)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rgbClr val="011E5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  <a:sym typeface="Montserrat"/>
            </a:endParaRPr>
          </a:p>
        </p:txBody>
      </p:sp>
      <p:sp>
        <p:nvSpPr>
          <p:cNvPr id="25" name="文字方塊 10">
            <a:extLst>
              <a:ext uri="{FF2B5EF4-FFF2-40B4-BE49-F238E27FC236}">
                <a16:creationId xmlns:a16="http://schemas.microsoft.com/office/drawing/2014/main" id="{3A872925-45B4-479A-B228-8327B9B063F8}"/>
              </a:ext>
            </a:extLst>
          </p:cNvPr>
          <p:cNvSpPr txBox="1"/>
          <p:nvPr/>
        </p:nvSpPr>
        <p:spPr>
          <a:xfrm>
            <a:off x="453121" y="1902229"/>
            <a:ext cx="5919913" cy="4399889"/>
          </a:xfrm>
          <a:prstGeom prst="foldedCorner">
            <a:avLst>
              <a:gd name="adj" fmla="val 12210"/>
            </a:avLst>
          </a:prstGeom>
          <a:solidFill>
            <a:schemeClr val="accent3">
              <a:lumMod val="8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None/>
              <a:tabLst>
                <a:tab pos="457200" algn="l"/>
              </a:tabLst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47093B-BBF1-4AFF-BE48-9C6CF67BEC08}"/>
              </a:ext>
            </a:extLst>
          </p:cNvPr>
          <p:cNvSpPr txBox="1"/>
          <p:nvPr/>
        </p:nvSpPr>
        <p:spPr>
          <a:xfrm>
            <a:off x="457735" y="2013445"/>
            <a:ext cx="5820182" cy="180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前大林煉油廠工務組陳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，為使特定廠商得標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RFCC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隔離閥案並獲取利益，</a:t>
            </a:r>
            <a:r>
              <a:rPr lang="zh-TW" altLang="en-US" sz="2400" b="1" u="sng" dirty="0">
                <a:ln w="0"/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洩漏尚未公告之招標資料，並綁定規格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，已觸犯洩密罪，且不當限制其他廠商投標。</a:t>
            </a:r>
            <a:endParaRPr kumimoji="0" lang="zh-CN" alt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3B427A8-6022-4E55-92AA-0A409E67A6C4}"/>
              </a:ext>
            </a:extLst>
          </p:cNvPr>
          <p:cNvSpPr txBox="1"/>
          <p:nvPr/>
        </p:nvSpPr>
        <p:spPr>
          <a:xfrm>
            <a:off x="451809" y="3814131"/>
            <a:ext cx="5881351" cy="244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廠商為求順利得標，遂聽從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陳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 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指示，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110.12.10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晚間赴有女陪侍之玲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緣小吃部，</a:t>
            </a:r>
            <a:r>
              <a:rPr lang="zh-TW" altLang="en-US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支付陳</a:t>
            </a:r>
            <a:r>
              <a:rPr lang="en-US" altLang="zh-TW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消費金額</a:t>
            </a:r>
            <a:r>
              <a:rPr lang="en-US" altLang="zh-TW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TW" altLang="en-US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萬</a:t>
            </a:r>
            <a:r>
              <a:rPr lang="en-US" altLang="zh-TW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2800</a:t>
            </a:r>
            <a:r>
              <a:rPr lang="zh-TW" altLang="en-US" sz="2400" b="1" u="sng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元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n w="0"/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80000" lvl="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陳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因而取得免於支付</a:t>
            </a:r>
            <a:r>
              <a:rPr lang="en-US" altLang="zh-TW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萬</a:t>
            </a:r>
            <a:r>
              <a:rPr lang="en-US" altLang="zh-TW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2800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元之不正利益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kumimoji="0" lang="en-US" altLang="zh-TW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1D5DD1E-8FC3-4806-8856-8AAFD622D24A}"/>
              </a:ext>
            </a:extLst>
          </p:cNvPr>
          <p:cNvSpPr txBox="1"/>
          <p:nvPr/>
        </p:nvSpPr>
        <p:spPr>
          <a:xfrm>
            <a:off x="6687125" y="1395069"/>
            <a:ext cx="1697563" cy="6189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偵辦結果</a:t>
            </a:r>
          </a:p>
        </p:txBody>
      </p:sp>
      <p:sp>
        <p:nvSpPr>
          <p:cNvPr id="32" name="文字方塊 10">
            <a:extLst>
              <a:ext uri="{FF2B5EF4-FFF2-40B4-BE49-F238E27FC236}">
                <a16:creationId xmlns:a16="http://schemas.microsoft.com/office/drawing/2014/main" id="{59165671-5CBF-4999-9D44-A57755E86D41}"/>
              </a:ext>
            </a:extLst>
          </p:cNvPr>
          <p:cNvSpPr txBox="1"/>
          <p:nvPr/>
        </p:nvSpPr>
        <p:spPr>
          <a:xfrm>
            <a:off x="6682567" y="1896689"/>
            <a:ext cx="4765826" cy="2477262"/>
          </a:xfrm>
          <a:prstGeom prst="foldedCorner">
            <a:avLst>
              <a:gd name="adj" fmla="val 181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None/>
              <a:tabLst>
                <a:tab pos="457200" algn="l"/>
              </a:tabLst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6" name="Freeform 104">
            <a:extLst>
              <a:ext uri="{FF2B5EF4-FFF2-40B4-BE49-F238E27FC236}">
                <a16:creationId xmlns:a16="http://schemas.microsoft.com/office/drawing/2014/main" id="{82A2BD6F-6B47-4709-B49F-7E8C78140462}"/>
              </a:ext>
            </a:extLst>
          </p:cNvPr>
          <p:cNvSpPr>
            <a:spLocks noEditPoints="1"/>
          </p:cNvSpPr>
          <p:nvPr/>
        </p:nvSpPr>
        <p:spPr bwMode="auto">
          <a:xfrm>
            <a:off x="2915692" y="5948134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1EB45CB-DBA3-4D58-8F35-191A8E071A07}"/>
              </a:ext>
            </a:extLst>
          </p:cNvPr>
          <p:cNvSpPr>
            <a:spLocks noEditPoints="1"/>
          </p:cNvSpPr>
          <p:nvPr/>
        </p:nvSpPr>
        <p:spPr bwMode="auto">
          <a:xfrm>
            <a:off x="3475915" y="6076369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五边形 5">
            <a:extLst>
              <a:ext uri="{FF2B5EF4-FFF2-40B4-BE49-F238E27FC236}">
                <a16:creationId xmlns:a16="http://schemas.microsoft.com/office/drawing/2014/main" id="{EA1C1414-8FAB-404F-966B-AB42319604BE}"/>
              </a:ext>
            </a:extLst>
          </p:cNvPr>
          <p:cNvSpPr/>
          <p:nvPr/>
        </p:nvSpPr>
        <p:spPr>
          <a:xfrm>
            <a:off x="451809" y="1434835"/>
            <a:ext cx="1349000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1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4DF93FA-ADCB-4411-8D5C-0EB73D280FBF}"/>
              </a:ext>
            </a:extLst>
          </p:cNvPr>
          <p:cNvSpPr txBox="1"/>
          <p:nvPr/>
        </p:nvSpPr>
        <p:spPr>
          <a:xfrm>
            <a:off x="6682567" y="1926694"/>
            <a:ext cx="4654127" cy="24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陳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遭「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貪污治罪條例第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款」之</a:t>
            </a:r>
            <a:r>
              <a:rPr lang="zh-TW" altLang="en-US" sz="2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對於違背職務之行為收受不正利益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起訴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80000" indent="-180000" defTabSz="457200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案發後，陳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自動繳交犯罪所得</a:t>
            </a:r>
            <a:r>
              <a:rPr lang="en-US" altLang="zh-TW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萬</a:t>
            </a:r>
            <a:r>
              <a:rPr lang="en-US" altLang="zh-TW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2800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元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Freeform 3447">
            <a:extLst>
              <a:ext uri="{FF2B5EF4-FFF2-40B4-BE49-F238E27FC236}">
                <a16:creationId xmlns:a16="http://schemas.microsoft.com/office/drawing/2014/main" id="{19BAEFC4-E936-4D71-85B1-8752020AF793}"/>
              </a:ext>
            </a:extLst>
          </p:cNvPr>
          <p:cNvSpPr>
            <a:spLocks noEditPoints="1"/>
          </p:cNvSpPr>
          <p:nvPr/>
        </p:nvSpPr>
        <p:spPr bwMode="auto">
          <a:xfrm rot="21334768">
            <a:off x="5502304" y="1430132"/>
            <a:ext cx="396795" cy="38908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44E5B0B-BD98-4F16-B728-3CFC468E3778}"/>
              </a:ext>
            </a:extLst>
          </p:cNvPr>
          <p:cNvCxnSpPr>
            <a:cxnSpLocks/>
          </p:cNvCxnSpPr>
          <p:nvPr/>
        </p:nvCxnSpPr>
        <p:spPr bwMode="auto">
          <a:xfrm>
            <a:off x="8220137" y="4967406"/>
            <a:ext cx="1730011" cy="1714"/>
          </a:xfrm>
          <a:prstGeom prst="straightConnector1">
            <a:avLst/>
          </a:prstGeom>
          <a:ln w="57150"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05E1D60-B219-421D-8AB0-1780710AB7D0}"/>
              </a:ext>
            </a:extLst>
          </p:cNvPr>
          <p:cNvSpPr txBox="1"/>
          <p:nvPr/>
        </p:nvSpPr>
        <p:spPr>
          <a:xfrm>
            <a:off x="8687060" y="4528181"/>
            <a:ext cx="815432" cy="810478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對價關係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Freeform 104">
            <a:extLst>
              <a:ext uri="{FF2B5EF4-FFF2-40B4-BE49-F238E27FC236}">
                <a16:creationId xmlns:a16="http://schemas.microsoft.com/office/drawing/2014/main" id="{E16732C3-A4CA-4BA3-AEC4-71A4E11DC453}"/>
              </a:ext>
            </a:extLst>
          </p:cNvPr>
          <p:cNvSpPr>
            <a:spLocks noEditPoints="1"/>
          </p:cNvSpPr>
          <p:nvPr/>
        </p:nvSpPr>
        <p:spPr bwMode="auto">
          <a:xfrm>
            <a:off x="4036138" y="6237269"/>
            <a:ext cx="404928" cy="266290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6138BB5B-DC4D-4A4F-96F5-B2DACEEE1B58}"/>
              </a:ext>
            </a:extLst>
          </p:cNvPr>
          <p:cNvSpPr/>
          <p:nvPr/>
        </p:nvSpPr>
        <p:spPr bwMode="auto">
          <a:xfrm>
            <a:off x="6591511" y="5239700"/>
            <a:ext cx="2157122" cy="1404975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2400"/>
              </a:lnSpc>
              <a:defRPr/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</a:t>
            </a:r>
            <a:r>
              <a:rPr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指定招決標方式、預算製作、制定規格及訂定規範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權限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DF33FF2E-7212-460D-B4C3-DBDD65777623}"/>
              </a:ext>
            </a:extLst>
          </p:cNvPr>
          <p:cNvSpPr/>
          <p:nvPr/>
        </p:nvSpPr>
        <p:spPr bwMode="auto">
          <a:xfrm>
            <a:off x="10773550" y="4454311"/>
            <a:ext cx="1235260" cy="1066218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400"/>
              </a:lnSpc>
              <a:defRPr/>
            </a:pPr>
            <a:r>
              <a:rPr lang="zh-TW" altLang="en-US" sz="20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代替陳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3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2800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2" name="Picture 2" descr="指揮官喝花酒2／工程指揮官上酒店叫8小姐坐檯幹部證實：都是包商買單| 社會| CTWANT">
            <a:extLst>
              <a:ext uri="{FF2B5EF4-FFF2-40B4-BE49-F238E27FC236}">
                <a16:creationId xmlns:a16="http://schemas.microsoft.com/office/drawing/2014/main" id="{A07F2538-FEFF-490C-B908-38AB1E9EF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/>
          <a:stretch/>
        </p:blipFill>
        <p:spPr bwMode="auto">
          <a:xfrm>
            <a:off x="9428846" y="5500899"/>
            <a:ext cx="2225888" cy="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橢圓 56">
            <a:extLst>
              <a:ext uri="{FF2B5EF4-FFF2-40B4-BE49-F238E27FC236}">
                <a16:creationId xmlns:a16="http://schemas.microsoft.com/office/drawing/2014/main" id="{9133F903-9840-454D-91C8-427AD39D2A91}"/>
              </a:ext>
            </a:extLst>
          </p:cNvPr>
          <p:cNvSpPr/>
          <p:nvPr/>
        </p:nvSpPr>
        <p:spPr>
          <a:xfrm>
            <a:off x="7422025" y="4463738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0" name="流程圖: 延遲 59">
            <a:extLst>
              <a:ext uri="{FF2B5EF4-FFF2-40B4-BE49-F238E27FC236}">
                <a16:creationId xmlns:a16="http://schemas.microsoft.com/office/drawing/2014/main" id="{EB2ACD73-8AED-44AA-B8AA-6713780D03FC}"/>
              </a:ext>
            </a:extLst>
          </p:cNvPr>
          <p:cNvSpPr/>
          <p:nvPr/>
        </p:nvSpPr>
        <p:spPr>
          <a:xfrm rot="16200000">
            <a:off x="7483241" y="4674500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9705118-7BB0-4964-89CB-4A8FAC9374B4}"/>
              </a:ext>
            </a:extLst>
          </p:cNvPr>
          <p:cNvSpPr txBox="1"/>
          <p:nvPr/>
        </p:nvSpPr>
        <p:spPr>
          <a:xfrm>
            <a:off x="7372218" y="4528181"/>
            <a:ext cx="5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764D7F4-933A-4D73-B0E7-0E0C5BA42616}"/>
              </a:ext>
            </a:extLst>
          </p:cNvPr>
          <p:cNvSpPr txBox="1"/>
          <p:nvPr/>
        </p:nvSpPr>
        <p:spPr>
          <a:xfrm>
            <a:off x="7139544" y="4928291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6B8C39B9-C1C1-4F5A-9566-DF6F3770F65B}"/>
              </a:ext>
            </a:extLst>
          </p:cNvPr>
          <p:cNvSpPr/>
          <p:nvPr/>
        </p:nvSpPr>
        <p:spPr>
          <a:xfrm>
            <a:off x="10153861" y="4502537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2" name="流程圖: 延遲 61">
            <a:extLst>
              <a:ext uri="{FF2B5EF4-FFF2-40B4-BE49-F238E27FC236}">
                <a16:creationId xmlns:a16="http://schemas.microsoft.com/office/drawing/2014/main" id="{E6D3BDCA-CABD-4C6E-B4B1-9AB3ACAE6990}"/>
              </a:ext>
            </a:extLst>
          </p:cNvPr>
          <p:cNvSpPr/>
          <p:nvPr/>
        </p:nvSpPr>
        <p:spPr>
          <a:xfrm rot="16200000">
            <a:off x="10215077" y="4719430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BE2B0FE-3F05-452A-A08C-F7784727E4D0}"/>
              </a:ext>
            </a:extLst>
          </p:cNvPr>
          <p:cNvSpPr txBox="1"/>
          <p:nvPr/>
        </p:nvSpPr>
        <p:spPr>
          <a:xfrm>
            <a:off x="9901850" y="4954989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46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252535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671517" y="6248458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6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KSO_Shape">
            <a:extLst>
              <a:ext uri="{FF2B5EF4-FFF2-40B4-BE49-F238E27FC236}">
                <a16:creationId xmlns:a16="http://schemas.microsoft.com/office/drawing/2014/main" id="{597181C3-9BB1-4AD7-AC76-7C447A3F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176" y="545174"/>
            <a:ext cx="606046" cy="592898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 panose="02010600030101010101" pitchFamily="2" charset="-122"/>
              <a:cs typeface="Arial"/>
              <a:sym typeface="Arial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1A250835-5CAA-4800-A998-7A0C5162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325" y="443818"/>
            <a:ext cx="9841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不當飲宴應酬之刑事責任</a:t>
            </a:r>
            <a:r>
              <a:rPr lang="en-US" altLang="zh-TW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-</a:t>
            </a: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貪污治罪條例</a:t>
            </a:r>
            <a:endParaRPr lang="en-US" altLang="zh-TW" sz="4200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Broadway" panose="02020500000000000000" pitchFamily="18" charset="0"/>
            </a:endParaRPr>
          </a:p>
          <a:p>
            <a:pPr lvl="0" algn="ctr" eaLnBrk="1" hangingPunct="1">
              <a:defRPr/>
            </a:pPr>
            <a:r>
              <a:rPr lang="en-US" altLang="zh-TW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摘錄自橋頭地檢署檢察官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1979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2508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5117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7077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7541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7506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</a:t>
            </a:r>
            <a:r>
              <a:rPr lang="en-US" altLang="zh-TW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lang="zh-TW" altLang="en-US" kern="0" dirty="0">
              <a:solidFill>
                <a:srgbClr val="011E50"/>
              </a:solidFill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25" name="文字方塊 10">
            <a:extLst>
              <a:ext uri="{FF2B5EF4-FFF2-40B4-BE49-F238E27FC236}">
                <a16:creationId xmlns:a16="http://schemas.microsoft.com/office/drawing/2014/main" id="{3A872925-45B4-479A-B228-8327B9B063F8}"/>
              </a:ext>
            </a:extLst>
          </p:cNvPr>
          <p:cNvSpPr txBox="1"/>
          <p:nvPr/>
        </p:nvSpPr>
        <p:spPr>
          <a:xfrm>
            <a:off x="453121" y="1902229"/>
            <a:ext cx="5919913" cy="4399889"/>
          </a:xfrm>
          <a:prstGeom prst="foldedCorner">
            <a:avLst>
              <a:gd name="adj" fmla="val 12210"/>
            </a:avLst>
          </a:prstGeom>
          <a:solidFill>
            <a:schemeClr val="accent3">
              <a:lumMod val="85000"/>
            </a:schemeClr>
          </a:solidFill>
          <a:ln w="952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None/>
              <a:tabLst>
                <a:tab pos="457200" algn="l"/>
              </a:tabLst>
              <a:defRPr/>
            </a:pPr>
            <a:endParaRPr kumimoji="0" lang="en-US" altLang="zh-TW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47093B-BBF1-4AFF-BE48-9C6CF67BEC08}"/>
              </a:ext>
            </a:extLst>
          </p:cNvPr>
          <p:cNvSpPr txBox="1"/>
          <p:nvPr/>
        </p:nvSpPr>
        <p:spPr>
          <a:xfrm>
            <a:off x="451809" y="1988663"/>
            <a:ext cx="5775114" cy="18006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大林煉油廠工務組前經理歐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，為協助冰水機購案廠商驗收，趁承辦人受訓未到班之際，於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111.1.20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驗收當日代承辦人出席，會同主驗單位辦理驗收通過。</a:t>
            </a:r>
            <a:endParaRPr kumimoji="0" lang="zh-CN" alt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3B427A8-6022-4E55-92AA-0A409E67A6C4}"/>
              </a:ext>
            </a:extLst>
          </p:cNvPr>
          <p:cNvSpPr txBox="1"/>
          <p:nvPr/>
        </p:nvSpPr>
        <p:spPr>
          <a:xfrm>
            <a:off x="535619" y="3780606"/>
            <a:ext cx="5644191" cy="2435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為答謝歐經理協助驗收，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招待歐至有女陪侍之舞廳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，作為協助驗收之對價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n w="0"/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80000" lvl="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當日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人消費金額共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6800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元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，歐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相當於收受</a:t>
            </a:r>
            <a:r>
              <a:rPr lang="en-US" altLang="zh-TW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萬</a:t>
            </a:r>
            <a:r>
              <a:rPr lang="en-US" altLang="zh-TW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1360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元之不正利益</a:t>
            </a:r>
            <a:r>
              <a:rPr lang="en-US" altLang="zh-TW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(56800/5) </a:t>
            </a:r>
            <a:r>
              <a:rPr lang="zh-TW" altLang="en-US" sz="24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TW" sz="2400" dirty="0">
              <a:ln w="0"/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1D5DD1E-8FC3-4806-8856-8AAFD622D24A}"/>
              </a:ext>
            </a:extLst>
          </p:cNvPr>
          <p:cNvSpPr txBox="1"/>
          <p:nvPr/>
        </p:nvSpPr>
        <p:spPr>
          <a:xfrm>
            <a:off x="6687125" y="1395069"/>
            <a:ext cx="1697563" cy="61891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635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偵辦結果</a:t>
            </a:r>
          </a:p>
        </p:txBody>
      </p:sp>
      <p:sp>
        <p:nvSpPr>
          <p:cNvPr id="32" name="文字方塊 10">
            <a:extLst>
              <a:ext uri="{FF2B5EF4-FFF2-40B4-BE49-F238E27FC236}">
                <a16:creationId xmlns:a16="http://schemas.microsoft.com/office/drawing/2014/main" id="{59165671-5CBF-4999-9D44-A57755E86D41}"/>
              </a:ext>
            </a:extLst>
          </p:cNvPr>
          <p:cNvSpPr txBox="1"/>
          <p:nvPr/>
        </p:nvSpPr>
        <p:spPr>
          <a:xfrm>
            <a:off x="6682567" y="1896689"/>
            <a:ext cx="4765826" cy="2477262"/>
          </a:xfrm>
          <a:prstGeom prst="foldedCorner">
            <a:avLst>
              <a:gd name="adj" fmla="val 18118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marR="0" lvl="0" indent="0" algn="l" defTabSz="914400" rtl="0" eaLnBrk="0" fontAlgn="auto" latinLnBrk="0" hangingPunct="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None/>
              <a:tabLst>
                <a:tab pos="457200" algn="l"/>
              </a:tabLst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6" name="Freeform 104">
            <a:extLst>
              <a:ext uri="{FF2B5EF4-FFF2-40B4-BE49-F238E27FC236}">
                <a16:creationId xmlns:a16="http://schemas.microsoft.com/office/drawing/2014/main" id="{82A2BD6F-6B47-4709-B49F-7E8C78140462}"/>
              </a:ext>
            </a:extLst>
          </p:cNvPr>
          <p:cNvSpPr>
            <a:spLocks noEditPoints="1"/>
          </p:cNvSpPr>
          <p:nvPr/>
        </p:nvSpPr>
        <p:spPr bwMode="auto">
          <a:xfrm>
            <a:off x="4800342" y="5811050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1EB45CB-DBA3-4D58-8F35-191A8E071A07}"/>
              </a:ext>
            </a:extLst>
          </p:cNvPr>
          <p:cNvSpPr>
            <a:spLocks noEditPoints="1"/>
          </p:cNvSpPr>
          <p:nvPr/>
        </p:nvSpPr>
        <p:spPr bwMode="auto">
          <a:xfrm>
            <a:off x="5322811" y="5948134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五边形 5">
            <a:extLst>
              <a:ext uri="{FF2B5EF4-FFF2-40B4-BE49-F238E27FC236}">
                <a16:creationId xmlns:a16="http://schemas.microsoft.com/office/drawing/2014/main" id="{EA1C1414-8FAB-404F-966B-AB42319604BE}"/>
              </a:ext>
            </a:extLst>
          </p:cNvPr>
          <p:cNvSpPr/>
          <p:nvPr/>
        </p:nvSpPr>
        <p:spPr>
          <a:xfrm>
            <a:off x="451809" y="1434835"/>
            <a:ext cx="1349000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例</a:t>
            </a:r>
            <a:r>
              <a:rPr lang="en-US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4DF93FA-ADCB-4411-8D5C-0EB73D280FBF}"/>
              </a:ext>
            </a:extLst>
          </p:cNvPr>
          <p:cNvSpPr txBox="1"/>
          <p:nvPr/>
        </p:nvSpPr>
        <p:spPr>
          <a:xfrm>
            <a:off x="6682567" y="1926694"/>
            <a:ext cx="4654127" cy="2441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歐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遭「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貪污治罪條例第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款」之</a:t>
            </a:r>
            <a:r>
              <a:rPr lang="zh-TW" altLang="en-US" sz="26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對於職務上行為收受不正利益罪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起訴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180000" indent="-180000" defTabSz="457200" eaLnBrk="1" fontAlgn="auto" hangingPunct="1">
              <a:lnSpc>
                <a:spcPts val="36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案發後，歐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自行繳回犯罪所得</a:t>
            </a:r>
            <a:r>
              <a:rPr lang="en-US" altLang="zh-TW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萬</a:t>
            </a:r>
            <a:r>
              <a:rPr lang="en-US" altLang="zh-TW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1360</a:t>
            </a:r>
            <a:r>
              <a:rPr lang="zh-TW" altLang="en-US" sz="2600" b="1" dirty="0">
                <a:ln w="0"/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元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0" name="Freeform 3447">
            <a:extLst>
              <a:ext uri="{FF2B5EF4-FFF2-40B4-BE49-F238E27FC236}">
                <a16:creationId xmlns:a16="http://schemas.microsoft.com/office/drawing/2014/main" id="{19BAEFC4-E936-4D71-85B1-8752020AF793}"/>
              </a:ext>
            </a:extLst>
          </p:cNvPr>
          <p:cNvSpPr>
            <a:spLocks noEditPoints="1"/>
          </p:cNvSpPr>
          <p:nvPr/>
        </p:nvSpPr>
        <p:spPr bwMode="auto">
          <a:xfrm rot="21334768">
            <a:off x="6100832" y="1709853"/>
            <a:ext cx="396795" cy="389087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844E5B0B-BD98-4F16-B728-3CFC468E3778}"/>
              </a:ext>
            </a:extLst>
          </p:cNvPr>
          <p:cNvCxnSpPr>
            <a:cxnSpLocks/>
          </p:cNvCxnSpPr>
          <p:nvPr/>
        </p:nvCxnSpPr>
        <p:spPr bwMode="auto">
          <a:xfrm>
            <a:off x="8220137" y="4967406"/>
            <a:ext cx="1730011" cy="1714"/>
          </a:xfrm>
          <a:prstGeom prst="straightConnector1">
            <a:avLst/>
          </a:prstGeom>
          <a:ln w="57150"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C05E1D60-B219-421D-8AB0-1780710AB7D0}"/>
              </a:ext>
            </a:extLst>
          </p:cNvPr>
          <p:cNvSpPr txBox="1"/>
          <p:nvPr/>
        </p:nvSpPr>
        <p:spPr>
          <a:xfrm>
            <a:off x="8687060" y="4528181"/>
            <a:ext cx="815432" cy="810478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對價關係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9" name="Freeform 104">
            <a:extLst>
              <a:ext uri="{FF2B5EF4-FFF2-40B4-BE49-F238E27FC236}">
                <a16:creationId xmlns:a16="http://schemas.microsoft.com/office/drawing/2014/main" id="{E16732C3-A4CA-4BA3-AEC4-71A4E11DC453}"/>
              </a:ext>
            </a:extLst>
          </p:cNvPr>
          <p:cNvSpPr>
            <a:spLocks noEditPoints="1"/>
          </p:cNvSpPr>
          <p:nvPr/>
        </p:nvSpPr>
        <p:spPr bwMode="auto">
          <a:xfrm>
            <a:off x="4365045" y="6029502"/>
            <a:ext cx="404928" cy="266290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2" name="Picture 2" descr="指揮官喝花酒2／工程指揮官上酒店叫8小姐坐檯幹部證實：都是包商買單| 社會| CTWANT">
            <a:extLst>
              <a:ext uri="{FF2B5EF4-FFF2-40B4-BE49-F238E27FC236}">
                <a16:creationId xmlns:a16="http://schemas.microsoft.com/office/drawing/2014/main" id="{A07F2538-FEFF-490C-B908-38AB1E9EF6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09"/>
          <a:stretch/>
        </p:blipFill>
        <p:spPr bwMode="auto">
          <a:xfrm>
            <a:off x="7972198" y="5439851"/>
            <a:ext cx="2225888" cy="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橢圓 56">
            <a:extLst>
              <a:ext uri="{FF2B5EF4-FFF2-40B4-BE49-F238E27FC236}">
                <a16:creationId xmlns:a16="http://schemas.microsoft.com/office/drawing/2014/main" id="{9133F903-9840-454D-91C8-427AD39D2A91}"/>
              </a:ext>
            </a:extLst>
          </p:cNvPr>
          <p:cNvSpPr/>
          <p:nvPr/>
        </p:nvSpPr>
        <p:spPr>
          <a:xfrm>
            <a:off x="7422025" y="4463738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0" name="流程圖: 延遲 59">
            <a:extLst>
              <a:ext uri="{FF2B5EF4-FFF2-40B4-BE49-F238E27FC236}">
                <a16:creationId xmlns:a16="http://schemas.microsoft.com/office/drawing/2014/main" id="{EB2ACD73-8AED-44AA-B8AA-6713780D03FC}"/>
              </a:ext>
            </a:extLst>
          </p:cNvPr>
          <p:cNvSpPr/>
          <p:nvPr/>
        </p:nvSpPr>
        <p:spPr>
          <a:xfrm rot="16200000">
            <a:off x="7483241" y="4674500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89705118-7BB0-4964-89CB-4A8FAC9374B4}"/>
              </a:ext>
            </a:extLst>
          </p:cNvPr>
          <p:cNvSpPr txBox="1"/>
          <p:nvPr/>
        </p:nvSpPr>
        <p:spPr>
          <a:xfrm>
            <a:off x="7372218" y="4528181"/>
            <a:ext cx="558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歐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764D7F4-933A-4D73-B0E7-0E0C5BA42616}"/>
              </a:ext>
            </a:extLst>
          </p:cNvPr>
          <p:cNvSpPr txBox="1"/>
          <p:nvPr/>
        </p:nvSpPr>
        <p:spPr>
          <a:xfrm>
            <a:off x="7139544" y="4928291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1" name="橢圓 60">
            <a:extLst>
              <a:ext uri="{FF2B5EF4-FFF2-40B4-BE49-F238E27FC236}">
                <a16:creationId xmlns:a16="http://schemas.microsoft.com/office/drawing/2014/main" id="{6B8C39B9-C1C1-4F5A-9566-DF6F3770F65B}"/>
              </a:ext>
            </a:extLst>
          </p:cNvPr>
          <p:cNvSpPr/>
          <p:nvPr/>
        </p:nvSpPr>
        <p:spPr>
          <a:xfrm>
            <a:off x="10153861" y="4502537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2" name="流程圖: 延遲 61">
            <a:extLst>
              <a:ext uri="{FF2B5EF4-FFF2-40B4-BE49-F238E27FC236}">
                <a16:creationId xmlns:a16="http://schemas.microsoft.com/office/drawing/2014/main" id="{E6D3BDCA-CABD-4C6E-B4B1-9AB3ACAE6990}"/>
              </a:ext>
            </a:extLst>
          </p:cNvPr>
          <p:cNvSpPr/>
          <p:nvPr/>
        </p:nvSpPr>
        <p:spPr>
          <a:xfrm rot="16200000">
            <a:off x="10215077" y="4719430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9BE2B0FE-3F05-452A-A08C-F7784727E4D0}"/>
              </a:ext>
            </a:extLst>
          </p:cNvPr>
          <p:cNvSpPr txBox="1"/>
          <p:nvPr/>
        </p:nvSpPr>
        <p:spPr>
          <a:xfrm>
            <a:off x="9901850" y="4954989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9" name="AutoShape 48">
            <a:extLst>
              <a:ext uri="{FF2B5EF4-FFF2-40B4-BE49-F238E27FC236}">
                <a16:creationId xmlns:a16="http://schemas.microsoft.com/office/drawing/2014/main" id="{723155F2-FBE5-48FD-AE6A-F63C5FD5F4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7612" y="6189567"/>
            <a:ext cx="2008671" cy="434453"/>
          </a:xfrm>
          <a:prstGeom prst="wedgeRectCallout">
            <a:avLst>
              <a:gd name="adj1" fmla="val -45581"/>
              <a:gd name="adj2" fmla="val -112830"/>
            </a:avLst>
          </a:prstGeom>
          <a:solidFill>
            <a:srgbClr val="E36877">
              <a:alpha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不妥當場所</a:t>
            </a:r>
          </a:p>
        </p:txBody>
      </p:sp>
    </p:spTree>
    <p:extLst>
      <p:ext uri="{BB962C8B-B14F-4D97-AF65-F5344CB8AC3E}">
        <p14:creationId xmlns:p14="http://schemas.microsoft.com/office/powerpoint/2010/main" val="193892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252535" y="282575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35AFF23-E681-4C92-AEE9-C6CDABC2A163}"/>
              </a:ext>
            </a:extLst>
          </p:cNvPr>
          <p:cNvSpPr/>
          <p:nvPr/>
        </p:nvSpPr>
        <p:spPr>
          <a:xfrm>
            <a:off x="11607071" y="6207162"/>
            <a:ext cx="404928" cy="4210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Calibri"/>
                <a:ea typeface="宋体"/>
              </a:rPr>
              <a:t>7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4" name="文本框 1">
            <a:extLst>
              <a:ext uri="{FF2B5EF4-FFF2-40B4-BE49-F238E27FC236}">
                <a16:creationId xmlns:a16="http://schemas.microsoft.com/office/drawing/2014/main" id="{1A250835-5CAA-4800-A998-7A0C5162D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222" y="410341"/>
            <a:ext cx="98411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不當飲宴應酬之刑事責任</a:t>
            </a:r>
            <a:r>
              <a:rPr lang="en-US" altLang="zh-TW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-</a:t>
            </a: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貪污治罪條例</a:t>
            </a:r>
            <a:endParaRPr lang="en-US" altLang="zh-TW" sz="4267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Broadway" panose="02020500000000000000" pitchFamily="18" charset="0"/>
            </a:endParaRPr>
          </a:p>
          <a:p>
            <a:pPr algn="ctr" eaLnBrk="1" hangingPunct="1">
              <a:defRPr/>
            </a:pPr>
            <a:r>
              <a:rPr lang="en-US" altLang="zh-TW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(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摘錄自基隆地檢署檢察官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111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年度偵字第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6123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6193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6488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、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6489</a:t>
            </a:r>
            <a:r>
              <a:rPr lang="zh-TW" altLang="en-US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及</a:t>
            </a:r>
            <a:r>
              <a:rPr lang="en-US" altLang="zh-TW" kern="0" dirty="0">
                <a:solidFill>
                  <a:srgbClr val="011E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Montserrat"/>
              </a:rPr>
              <a:t>8457</a:t>
            </a:r>
            <a:r>
              <a:rPr lang="zh-TW" altLang="en-US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號起訴書</a:t>
            </a:r>
            <a:r>
              <a:rPr lang="en-US" altLang="zh-TW" kern="0" dirty="0">
                <a:solidFill>
                  <a:srgbClr val="011E5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Montserrat"/>
              </a:rPr>
              <a:t>)</a:t>
            </a:r>
            <a:endParaRPr lang="zh-TW" altLang="en-US" kern="0" dirty="0">
              <a:solidFill>
                <a:srgbClr val="011E50"/>
              </a:solidFill>
              <a:latin typeface="標楷體" panose="03000509000000000000" pitchFamily="65" charset="-120"/>
              <a:ea typeface="標楷體" panose="03000509000000000000" pitchFamily="65" charset="-120"/>
              <a:sym typeface="Montserrat"/>
            </a:endParaRPr>
          </a:p>
        </p:txBody>
      </p:sp>
      <p:sp>
        <p:nvSpPr>
          <p:cNvPr id="25" name="文字方塊 10">
            <a:extLst>
              <a:ext uri="{FF2B5EF4-FFF2-40B4-BE49-F238E27FC236}">
                <a16:creationId xmlns:a16="http://schemas.microsoft.com/office/drawing/2014/main" id="{3A872925-45B4-479A-B228-8327B9B063F8}"/>
              </a:ext>
            </a:extLst>
          </p:cNvPr>
          <p:cNvSpPr txBox="1"/>
          <p:nvPr/>
        </p:nvSpPr>
        <p:spPr>
          <a:xfrm>
            <a:off x="7285098" y="1971900"/>
            <a:ext cx="4321973" cy="4235262"/>
          </a:xfrm>
          <a:prstGeom prst="foldedCorner">
            <a:avLst>
              <a:gd name="adj" fmla="val 14581"/>
            </a:avLst>
          </a:prstGeom>
          <a:solidFill>
            <a:schemeClr val="accent3">
              <a:lumMod val="85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432000" marR="0" lvl="0" indent="-432000" algn="just" fontAlgn="auto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新細明體" panose="02020500000000000000" pitchFamily="18" charset="-120"/>
              <a:buChar char="•"/>
              <a:tabLst>
                <a:tab pos="457200" algn="l"/>
              </a:tabLst>
              <a:defRPr kumimoji="0" sz="3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marL="0" lvl="0" indent="0" algn="l">
              <a:lnSpc>
                <a:spcPts val="2800"/>
              </a:lnSpc>
              <a:spcBef>
                <a:spcPts val="600"/>
              </a:spcBef>
              <a:buNone/>
              <a:defRPr/>
            </a:pP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reeform 104">
            <a:extLst>
              <a:ext uri="{FF2B5EF4-FFF2-40B4-BE49-F238E27FC236}">
                <a16:creationId xmlns:a16="http://schemas.microsoft.com/office/drawing/2014/main" id="{82A2BD6F-6B47-4709-B49F-7E8C78140462}"/>
              </a:ext>
            </a:extLst>
          </p:cNvPr>
          <p:cNvSpPr>
            <a:spLocks noEditPoints="1"/>
          </p:cNvSpPr>
          <p:nvPr/>
        </p:nvSpPr>
        <p:spPr bwMode="auto">
          <a:xfrm>
            <a:off x="11130801" y="997448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Freeform 104">
            <a:extLst>
              <a:ext uri="{FF2B5EF4-FFF2-40B4-BE49-F238E27FC236}">
                <a16:creationId xmlns:a16="http://schemas.microsoft.com/office/drawing/2014/main" id="{31EB45CB-DBA3-4D58-8F35-191A8E071A07}"/>
              </a:ext>
            </a:extLst>
          </p:cNvPr>
          <p:cNvSpPr>
            <a:spLocks noEditPoints="1"/>
          </p:cNvSpPr>
          <p:nvPr/>
        </p:nvSpPr>
        <p:spPr bwMode="auto">
          <a:xfrm>
            <a:off x="10530785" y="1098912"/>
            <a:ext cx="497385" cy="327092"/>
          </a:xfrm>
          <a:custGeom>
            <a:avLst/>
            <a:gdLst>
              <a:gd name="T0" fmla="*/ 11 w 144"/>
              <a:gd name="T1" fmla="*/ 19 h 98"/>
              <a:gd name="T2" fmla="*/ 21 w 144"/>
              <a:gd name="T3" fmla="*/ 83 h 98"/>
              <a:gd name="T4" fmla="*/ 144 w 144"/>
              <a:gd name="T5" fmla="*/ 64 h 98"/>
              <a:gd name="T6" fmla="*/ 134 w 144"/>
              <a:gd name="T7" fmla="*/ 0 h 98"/>
              <a:gd name="T8" fmla="*/ 11 w 144"/>
              <a:gd name="T9" fmla="*/ 19 h 98"/>
              <a:gd name="T10" fmla="*/ 81 w 144"/>
              <a:gd name="T11" fmla="*/ 64 h 98"/>
              <a:gd name="T12" fmla="*/ 55 w 144"/>
              <a:gd name="T13" fmla="*/ 45 h 98"/>
              <a:gd name="T14" fmla="*/ 74 w 144"/>
              <a:gd name="T15" fmla="*/ 19 h 98"/>
              <a:gd name="T16" fmla="*/ 100 w 144"/>
              <a:gd name="T17" fmla="*/ 38 h 98"/>
              <a:gd name="T18" fmla="*/ 81 w 144"/>
              <a:gd name="T19" fmla="*/ 64 h 98"/>
              <a:gd name="T20" fmla="*/ 8 w 144"/>
              <a:gd name="T21" fmla="*/ 27 h 98"/>
              <a:gd name="T22" fmla="*/ 5 w 144"/>
              <a:gd name="T23" fmla="*/ 27 h 98"/>
              <a:gd name="T24" fmla="*/ 15 w 144"/>
              <a:gd name="T25" fmla="*/ 91 h 98"/>
              <a:gd name="T26" fmla="*/ 138 w 144"/>
              <a:gd name="T27" fmla="*/ 72 h 98"/>
              <a:gd name="T28" fmla="*/ 138 w 144"/>
              <a:gd name="T29" fmla="*/ 69 h 98"/>
              <a:gd name="T30" fmla="*/ 18 w 144"/>
              <a:gd name="T31" fmla="*/ 87 h 98"/>
              <a:gd name="T32" fmla="*/ 8 w 144"/>
              <a:gd name="T33" fmla="*/ 27 h 98"/>
              <a:gd name="T34" fmla="*/ 3 w 144"/>
              <a:gd name="T35" fmla="*/ 34 h 98"/>
              <a:gd name="T36" fmla="*/ 0 w 144"/>
              <a:gd name="T37" fmla="*/ 34 h 98"/>
              <a:gd name="T38" fmla="*/ 9 w 144"/>
              <a:gd name="T39" fmla="*/ 98 h 98"/>
              <a:gd name="T40" fmla="*/ 132 w 144"/>
              <a:gd name="T41" fmla="*/ 79 h 98"/>
              <a:gd name="T42" fmla="*/ 132 w 144"/>
              <a:gd name="T43" fmla="*/ 76 h 98"/>
              <a:gd name="T44" fmla="*/ 12 w 144"/>
              <a:gd name="T45" fmla="*/ 94 h 98"/>
              <a:gd name="T46" fmla="*/ 3 w 144"/>
              <a:gd name="T47" fmla="*/ 34 h 98"/>
              <a:gd name="T48" fmla="*/ 80 w 144"/>
              <a:gd name="T49" fmla="*/ 39 h 98"/>
              <a:gd name="T50" fmla="*/ 74 w 144"/>
              <a:gd name="T51" fmla="*/ 35 h 98"/>
              <a:gd name="T52" fmla="*/ 78 w 144"/>
              <a:gd name="T53" fmla="*/ 32 h 98"/>
              <a:gd name="T54" fmla="*/ 84 w 144"/>
              <a:gd name="T55" fmla="*/ 32 h 98"/>
              <a:gd name="T56" fmla="*/ 85 w 144"/>
              <a:gd name="T57" fmla="*/ 26 h 98"/>
              <a:gd name="T58" fmla="*/ 78 w 144"/>
              <a:gd name="T59" fmla="*/ 26 h 98"/>
              <a:gd name="T60" fmla="*/ 77 w 144"/>
              <a:gd name="T61" fmla="*/ 22 h 98"/>
              <a:gd name="T62" fmla="*/ 72 w 144"/>
              <a:gd name="T63" fmla="*/ 23 h 98"/>
              <a:gd name="T64" fmla="*/ 73 w 144"/>
              <a:gd name="T65" fmla="*/ 27 h 98"/>
              <a:gd name="T66" fmla="*/ 67 w 144"/>
              <a:gd name="T67" fmla="*/ 37 h 98"/>
              <a:gd name="T68" fmla="*/ 76 w 144"/>
              <a:gd name="T69" fmla="*/ 45 h 98"/>
              <a:gd name="T70" fmla="*/ 82 w 144"/>
              <a:gd name="T71" fmla="*/ 48 h 98"/>
              <a:gd name="T72" fmla="*/ 78 w 144"/>
              <a:gd name="T73" fmla="*/ 52 h 98"/>
              <a:gd name="T74" fmla="*/ 70 w 144"/>
              <a:gd name="T75" fmla="*/ 51 h 98"/>
              <a:gd name="T76" fmla="*/ 69 w 144"/>
              <a:gd name="T77" fmla="*/ 57 h 98"/>
              <a:gd name="T78" fmla="*/ 78 w 144"/>
              <a:gd name="T79" fmla="*/ 58 h 98"/>
              <a:gd name="T80" fmla="*/ 78 w 144"/>
              <a:gd name="T81" fmla="*/ 61 h 98"/>
              <a:gd name="T82" fmla="*/ 83 w 144"/>
              <a:gd name="T83" fmla="*/ 60 h 98"/>
              <a:gd name="T84" fmla="*/ 82 w 144"/>
              <a:gd name="T85" fmla="*/ 57 h 98"/>
              <a:gd name="T86" fmla="*/ 89 w 144"/>
              <a:gd name="T87" fmla="*/ 47 h 98"/>
              <a:gd name="T88" fmla="*/ 80 w 144"/>
              <a:gd name="T89" fmla="*/ 3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98">
                <a:moveTo>
                  <a:pt x="11" y="19"/>
                </a:moveTo>
                <a:cubicBezTo>
                  <a:pt x="21" y="83"/>
                  <a:pt x="21" y="83"/>
                  <a:pt x="21" y="83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34" y="0"/>
                  <a:pt x="134" y="0"/>
                  <a:pt x="134" y="0"/>
                </a:cubicBezTo>
                <a:lnTo>
                  <a:pt x="11" y="19"/>
                </a:lnTo>
                <a:close/>
                <a:moveTo>
                  <a:pt x="81" y="64"/>
                </a:moveTo>
                <a:cubicBezTo>
                  <a:pt x="69" y="66"/>
                  <a:pt x="57" y="57"/>
                  <a:pt x="55" y="45"/>
                </a:cubicBezTo>
                <a:cubicBezTo>
                  <a:pt x="53" y="33"/>
                  <a:pt x="62" y="21"/>
                  <a:pt x="74" y="19"/>
                </a:cubicBezTo>
                <a:cubicBezTo>
                  <a:pt x="87" y="17"/>
                  <a:pt x="98" y="26"/>
                  <a:pt x="100" y="38"/>
                </a:cubicBezTo>
                <a:cubicBezTo>
                  <a:pt x="102" y="51"/>
                  <a:pt x="93" y="62"/>
                  <a:pt x="81" y="64"/>
                </a:cubicBezTo>
                <a:close/>
                <a:moveTo>
                  <a:pt x="8" y="27"/>
                </a:moveTo>
                <a:cubicBezTo>
                  <a:pt x="5" y="27"/>
                  <a:pt x="5" y="27"/>
                  <a:pt x="5" y="27"/>
                </a:cubicBezTo>
                <a:cubicBezTo>
                  <a:pt x="15" y="91"/>
                  <a:pt x="15" y="91"/>
                  <a:pt x="15" y="91"/>
                </a:cubicBezTo>
                <a:cubicBezTo>
                  <a:pt x="138" y="72"/>
                  <a:pt x="138" y="72"/>
                  <a:pt x="138" y="72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8" y="87"/>
                  <a:pt x="18" y="87"/>
                  <a:pt x="18" y="87"/>
                </a:cubicBezTo>
                <a:lnTo>
                  <a:pt x="8" y="27"/>
                </a:lnTo>
                <a:close/>
                <a:moveTo>
                  <a:pt x="3" y="34"/>
                </a:moveTo>
                <a:cubicBezTo>
                  <a:pt x="0" y="34"/>
                  <a:pt x="0" y="34"/>
                  <a:pt x="0" y="34"/>
                </a:cubicBezTo>
                <a:cubicBezTo>
                  <a:pt x="9" y="98"/>
                  <a:pt x="9" y="98"/>
                  <a:pt x="9" y="98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6"/>
                  <a:pt x="132" y="76"/>
                  <a:pt x="132" y="76"/>
                </a:cubicBezTo>
                <a:cubicBezTo>
                  <a:pt x="12" y="94"/>
                  <a:pt x="12" y="94"/>
                  <a:pt x="12" y="94"/>
                </a:cubicBezTo>
                <a:lnTo>
                  <a:pt x="3" y="34"/>
                </a:lnTo>
                <a:close/>
                <a:moveTo>
                  <a:pt x="80" y="39"/>
                </a:moveTo>
                <a:cubicBezTo>
                  <a:pt x="76" y="38"/>
                  <a:pt x="74" y="37"/>
                  <a:pt x="74" y="35"/>
                </a:cubicBezTo>
                <a:cubicBezTo>
                  <a:pt x="73" y="34"/>
                  <a:pt x="75" y="32"/>
                  <a:pt x="78" y="32"/>
                </a:cubicBezTo>
                <a:cubicBezTo>
                  <a:pt x="80" y="31"/>
                  <a:pt x="83" y="32"/>
                  <a:pt x="84" y="32"/>
                </a:cubicBezTo>
                <a:cubicBezTo>
                  <a:pt x="85" y="26"/>
                  <a:pt x="85" y="26"/>
                  <a:pt x="85" y="26"/>
                </a:cubicBezTo>
                <a:cubicBezTo>
                  <a:pt x="83" y="26"/>
                  <a:pt x="81" y="26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7"/>
                  <a:pt x="73" y="27"/>
                  <a:pt x="73" y="27"/>
                </a:cubicBezTo>
                <a:cubicBezTo>
                  <a:pt x="68" y="29"/>
                  <a:pt x="66" y="33"/>
                  <a:pt x="67" y="37"/>
                </a:cubicBezTo>
                <a:cubicBezTo>
                  <a:pt x="67" y="41"/>
                  <a:pt x="71" y="44"/>
                  <a:pt x="76" y="45"/>
                </a:cubicBezTo>
                <a:cubicBezTo>
                  <a:pt x="80" y="45"/>
                  <a:pt x="82" y="46"/>
                  <a:pt x="82" y="48"/>
                </a:cubicBezTo>
                <a:cubicBezTo>
                  <a:pt x="82" y="50"/>
                  <a:pt x="81" y="52"/>
                  <a:pt x="78" y="52"/>
                </a:cubicBezTo>
                <a:cubicBezTo>
                  <a:pt x="75" y="53"/>
                  <a:pt x="72" y="52"/>
                  <a:pt x="70" y="51"/>
                </a:cubicBezTo>
                <a:cubicBezTo>
                  <a:pt x="69" y="57"/>
                  <a:pt x="69" y="57"/>
                  <a:pt x="69" y="57"/>
                </a:cubicBezTo>
                <a:cubicBezTo>
                  <a:pt x="71" y="58"/>
                  <a:pt x="74" y="58"/>
                  <a:pt x="78" y="58"/>
                </a:cubicBezTo>
                <a:cubicBezTo>
                  <a:pt x="78" y="61"/>
                  <a:pt x="78" y="61"/>
                  <a:pt x="78" y="61"/>
                </a:cubicBezTo>
                <a:cubicBezTo>
                  <a:pt x="83" y="60"/>
                  <a:pt x="83" y="60"/>
                  <a:pt x="83" y="60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5"/>
                  <a:pt x="90" y="51"/>
                  <a:pt x="89" y="47"/>
                </a:cubicBezTo>
                <a:cubicBezTo>
                  <a:pt x="88" y="42"/>
                  <a:pt x="85" y="40"/>
                  <a:pt x="80" y="3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" name="五边形 5">
            <a:extLst>
              <a:ext uri="{FF2B5EF4-FFF2-40B4-BE49-F238E27FC236}">
                <a16:creationId xmlns:a16="http://schemas.microsoft.com/office/drawing/2014/main" id="{EA1C1414-8FAB-404F-966B-AB42319604BE}"/>
              </a:ext>
            </a:extLst>
          </p:cNvPr>
          <p:cNvSpPr/>
          <p:nvPr/>
        </p:nvSpPr>
        <p:spPr>
          <a:xfrm>
            <a:off x="7271032" y="1524372"/>
            <a:ext cx="1848734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3200"/>
              </a:lnSpc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偵辦結果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D4DF93FA-ADCB-4411-8D5C-0EB73D280FBF}"/>
              </a:ext>
            </a:extLst>
          </p:cNvPr>
          <p:cNvSpPr txBox="1"/>
          <p:nvPr/>
        </p:nvSpPr>
        <p:spPr>
          <a:xfrm>
            <a:off x="7352646" y="2088034"/>
            <a:ext cx="402684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遭基隆地檢署起訴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80000" indent="-180000" algn="just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起訴法條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540000" lvl="1" indent="-180000" algn="just" defTabSz="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「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貪污治罪條例第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款」之</a:t>
            </a:r>
            <a:r>
              <a:rPr lang="zh-TW" altLang="en-US" sz="2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經辦公用工程</a:t>
            </a:r>
            <a:r>
              <a:rPr lang="zh-TW" altLang="en-US" sz="2600" b="1" u="sng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收取回扣</a:t>
            </a:r>
            <a:r>
              <a:rPr lang="zh-TW" altLang="en-US" sz="2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罪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b="1" dirty="0">
              <a:ln w="0"/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540000" lvl="1" indent="-180000" algn="just" defTabSz="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「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貪污治罪條例第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項第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款」之</a:t>
            </a:r>
            <a:r>
              <a:rPr lang="zh-TW" altLang="en-US" sz="26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不違背職務收受賄賂罪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起訴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A86F147D-6F2C-4ADD-882C-36A056A719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65" y="297649"/>
            <a:ext cx="1118514" cy="1118514"/>
          </a:xfrm>
          <a:prstGeom prst="rect">
            <a:avLst/>
          </a:prstGeom>
        </p:spPr>
      </p:pic>
      <p:sp>
        <p:nvSpPr>
          <p:cNvPr id="31" name="矩形 30">
            <a:extLst>
              <a:ext uri="{FF2B5EF4-FFF2-40B4-BE49-F238E27FC236}">
                <a16:creationId xmlns:a16="http://schemas.microsoft.com/office/drawing/2014/main" id="{C3505B76-D21C-4469-B80D-BD799CFF7F25}"/>
              </a:ext>
            </a:extLst>
          </p:cNvPr>
          <p:cNvSpPr/>
          <p:nvPr/>
        </p:nvSpPr>
        <p:spPr>
          <a:xfrm>
            <a:off x="499142" y="1959223"/>
            <a:ext cx="5911538" cy="1940991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947093B-BBF1-4AFF-BE48-9C6CF67BEC08}"/>
              </a:ext>
            </a:extLst>
          </p:cNvPr>
          <p:cNvSpPr txBox="1"/>
          <p:nvPr/>
        </p:nvSpPr>
        <p:spPr>
          <a:xfrm>
            <a:off x="530573" y="2009338"/>
            <a:ext cx="5754751" cy="1806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defTabSz="457200" eaLnBrk="1" fontAlgn="auto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油銷部</a:t>
            </a:r>
            <a:r>
              <a:rPr kumimoji="0" lang="zh-TW" altLang="en-US" sz="26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某供油中心汽車修護員張</a:t>
            </a:r>
            <a:r>
              <a:rPr kumimoji="0" lang="en-US" altLang="zh-TW" sz="26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kumimoji="0" lang="zh-TW" altLang="en-US" sz="260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，負責</a:t>
            </a:r>
            <a:r>
              <a:rPr kumimoji="0" lang="zh-TW" altLang="en-US" sz="2600" i="0" u="none" strike="noStrike" kern="1200" cap="none" spc="0" normalizeH="0" baseline="0" noProof="0" dirty="0">
                <a:ln w="0"/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油罐車維修保養標案採購、經辦、驗收及核銷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</a:t>
            </a:r>
            <a:r>
              <a:rPr lang="zh-TW" altLang="en-US" sz="26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見採購金額龐大，有利可圖，遂</a:t>
            </a:r>
            <a:r>
              <a:rPr lang="zh-TW" altLang="en-US" sz="26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向廠商索賄、收取回扣</a:t>
            </a: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zh-CN" altLang="en-US" sz="26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1ABB2070-1AC7-40F5-B8E5-D4DA7C968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6200">
            <a:off x="6039217" y="3112477"/>
            <a:ext cx="639349" cy="63934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F07F79BE-221B-4CF6-A0E5-0CAB7388A029}"/>
              </a:ext>
            </a:extLst>
          </p:cNvPr>
          <p:cNvSpPr/>
          <p:nvPr/>
        </p:nvSpPr>
        <p:spPr>
          <a:xfrm>
            <a:off x="477622" y="3918857"/>
            <a:ext cx="5933058" cy="2463282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33B427A8-6022-4E55-92AA-0A409E67A6C4}"/>
              </a:ext>
            </a:extLst>
          </p:cNvPr>
          <p:cNvSpPr txBox="1"/>
          <p:nvPr/>
        </p:nvSpPr>
        <p:spPr>
          <a:xfrm>
            <a:off x="493443" y="3923313"/>
            <a:ext cx="3181303" cy="253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某</a:t>
            </a: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商行楊姓負責人與張</a:t>
            </a:r>
            <a:r>
              <a:rPr lang="en-US" altLang="zh-TW" sz="26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111.7.21</a:t>
            </a: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晚間</a:t>
            </a:r>
            <a:r>
              <a:rPr lang="zh-TW" altLang="en-US" sz="26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相約於海鮮店</a:t>
            </a:r>
            <a:r>
              <a:rPr lang="zh-TW" altLang="en-US" sz="2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6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楊姓負責人將裝有</a:t>
            </a:r>
            <a:r>
              <a:rPr lang="en-US" altLang="zh-TW" sz="2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6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2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3000</a:t>
            </a:r>
            <a:r>
              <a:rPr lang="zh-TW" altLang="en-US" sz="2600" b="1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元回扣之信封袋交付予張</a:t>
            </a:r>
            <a:r>
              <a:rPr lang="en-US" altLang="zh-TW" sz="2600" b="1" u="sng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600" dirty="0">
                <a:ln w="0"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600" dirty="0">
              <a:ln w="0"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5" name="圖片 44">
            <a:extLst>
              <a:ext uri="{FF2B5EF4-FFF2-40B4-BE49-F238E27FC236}">
                <a16:creationId xmlns:a16="http://schemas.microsoft.com/office/drawing/2014/main" id="{6AEBAE58-27B7-429E-BBC2-952CC8EF80C5}"/>
              </a:ext>
            </a:extLst>
          </p:cNvPr>
          <p:cNvPicPr/>
          <p:nvPr/>
        </p:nvPicPr>
        <p:blipFill rotWithShape="1">
          <a:blip r:embed="rId4"/>
          <a:srcRect l="17678" t="25080" r="41936" b="21278"/>
          <a:stretch/>
        </p:blipFill>
        <p:spPr bwMode="auto">
          <a:xfrm>
            <a:off x="3763391" y="4076921"/>
            <a:ext cx="2334348" cy="17444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DA2039DB-DB84-457F-AC98-5518668C161A}"/>
              </a:ext>
            </a:extLst>
          </p:cNvPr>
          <p:cNvPicPr/>
          <p:nvPr/>
        </p:nvPicPr>
        <p:blipFill rotWithShape="1">
          <a:blip r:embed="rId5"/>
          <a:srcRect l="26946" t="29160" r="49421" b="14164"/>
          <a:stretch/>
        </p:blipFill>
        <p:spPr bwMode="auto">
          <a:xfrm rot="873895">
            <a:off x="6222362" y="4679246"/>
            <a:ext cx="1245870" cy="168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五边形 5">
            <a:extLst>
              <a:ext uri="{FF2B5EF4-FFF2-40B4-BE49-F238E27FC236}">
                <a16:creationId xmlns:a16="http://schemas.microsoft.com/office/drawing/2014/main" id="{3EE3C2F3-7361-4ED6-93F0-67B9C7216052}"/>
              </a:ext>
            </a:extLst>
          </p:cNvPr>
          <p:cNvSpPr/>
          <p:nvPr/>
        </p:nvSpPr>
        <p:spPr>
          <a:xfrm>
            <a:off x="451809" y="1434835"/>
            <a:ext cx="1349000" cy="556450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案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例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Arial" panose="020B0604020202020204" pitchFamily="34" charset="0"/>
              </a:rPr>
              <a:t>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64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42717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0" y="2622550"/>
            <a:ext cx="12192000" cy="1612900"/>
          </a:xfrm>
          <a:prstGeom prst="rect">
            <a:avLst/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0"/>
            <a:ext cx="12192000" cy="2117725"/>
          </a:xfrm>
          <a:prstGeom prst="rect">
            <a:avLst/>
          </a:prstGeom>
          <a:solidFill>
            <a:srgbClr val="FF46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矩形 4"/>
          <p:cNvSpPr>
            <a:spLocks noChangeArrowheads="1"/>
          </p:cNvSpPr>
          <p:nvPr/>
        </p:nvSpPr>
        <p:spPr bwMode="auto">
          <a:xfrm>
            <a:off x="0" y="4740275"/>
            <a:ext cx="12192000" cy="2117725"/>
          </a:xfrm>
          <a:prstGeom prst="rect">
            <a:avLst/>
          </a:prstGeom>
          <a:solidFill>
            <a:srgbClr val="FFA1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矩形 10"/>
          <p:cNvSpPr>
            <a:spLocks noChangeArrowheads="1"/>
          </p:cNvSpPr>
          <p:nvPr/>
        </p:nvSpPr>
        <p:spPr bwMode="auto">
          <a:xfrm>
            <a:off x="360436" y="314962"/>
            <a:ext cx="11557000" cy="6292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3" name="组合 6">
            <a:extLst>
              <a:ext uri="{FF2B5EF4-FFF2-40B4-BE49-F238E27FC236}">
                <a16:creationId xmlns:a16="http://schemas.microsoft.com/office/drawing/2014/main" id="{16E576F1-D6D6-4669-9F97-3F141AAD9EEA}"/>
              </a:ext>
            </a:extLst>
          </p:cNvPr>
          <p:cNvGrpSpPr>
            <a:grpSpLocks/>
          </p:cNvGrpSpPr>
          <p:nvPr/>
        </p:nvGrpSpPr>
        <p:grpSpPr bwMode="auto">
          <a:xfrm>
            <a:off x="10794351" y="503910"/>
            <a:ext cx="773282" cy="773282"/>
            <a:chOff x="0" y="0"/>
            <a:chExt cx="1141228" cy="1141228"/>
          </a:xfrm>
        </p:grpSpPr>
        <p:sp>
          <p:nvSpPr>
            <p:cNvPr id="34" name="椭圆 7">
              <a:extLst>
                <a:ext uri="{FF2B5EF4-FFF2-40B4-BE49-F238E27FC236}">
                  <a16:creationId xmlns:a16="http://schemas.microsoft.com/office/drawing/2014/main" id="{9F4A3C7D-5CDB-4033-B843-0DE704C9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41228" cy="1141228"/>
            </a:xfrm>
            <a:prstGeom prst="ellipse">
              <a:avLst/>
            </a:prstGeom>
            <a:solidFill>
              <a:srgbClr val="FF4664"/>
            </a:solidFill>
            <a:ln w="12700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B6A6CB48-B273-4C42-9732-6D5F3D0BA0F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6183" y="276183"/>
              <a:ext cx="588861" cy="588861"/>
            </a:xfrm>
            <a:custGeom>
              <a:avLst/>
              <a:gdLst>
                <a:gd name="T0" fmla="*/ 580159 w 203"/>
                <a:gd name="T1" fmla="*/ 5773 h 204"/>
                <a:gd name="T2" fmla="*/ 464127 w 203"/>
                <a:gd name="T3" fmla="*/ 72164 h 204"/>
                <a:gd name="T4" fmla="*/ 287179 w 203"/>
                <a:gd name="T5" fmla="*/ 216493 h 204"/>
                <a:gd name="T6" fmla="*/ 243667 w 203"/>
                <a:gd name="T7" fmla="*/ 230926 h 204"/>
                <a:gd name="T8" fmla="*/ 220460 w 203"/>
                <a:gd name="T9" fmla="*/ 274224 h 204"/>
                <a:gd name="T10" fmla="*/ 197254 w 203"/>
                <a:gd name="T11" fmla="*/ 294431 h 204"/>
                <a:gd name="T12" fmla="*/ 290079 w 203"/>
                <a:gd name="T13" fmla="*/ 386801 h 204"/>
                <a:gd name="T14" fmla="*/ 310385 w 203"/>
                <a:gd name="T15" fmla="*/ 360822 h 204"/>
                <a:gd name="T16" fmla="*/ 353897 w 203"/>
                <a:gd name="T17" fmla="*/ 340616 h 204"/>
                <a:gd name="T18" fmla="*/ 362599 w 203"/>
                <a:gd name="T19" fmla="*/ 300204 h 204"/>
                <a:gd name="T20" fmla="*/ 501837 w 203"/>
                <a:gd name="T21" fmla="*/ 135669 h 204"/>
                <a:gd name="T22" fmla="*/ 580159 w 203"/>
                <a:gd name="T23" fmla="*/ 5773 h 204"/>
                <a:gd name="T24" fmla="*/ 95726 w 203"/>
                <a:gd name="T25" fmla="*/ 407007 h 204"/>
                <a:gd name="T26" fmla="*/ 0 w 203"/>
                <a:gd name="T27" fmla="*/ 482058 h 204"/>
                <a:gd name="T28" fmla="*/ 275575 w 203"/>
                <a:gd name="T29" fmla="*/ 401234 h 204"/>
                <a:gd name="T30" fmla="*/ 188552 w 203"/>
                <a:gd name="T31" fmla="*/ 314637 h 204"/>
                <a:gd name="T32" fmla="*/ 95726 w 203"/>
                <a:gd name="T33" fmla="*/ 407007 h 2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204"/>
                <a:gd name="T53" fmla="*/ 203 w 203"/>
                <a:gd name="T54" fmla="*/ 204 h 2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204">
                  <a:moveTo>
                    <a:pt x="200" y="2"/>
                  </a:moveTo>
                  <a:cubicBezTo>
                    <a:pt x="200" y="2"/>
                    <a:pt x="195" y="0"/>
                    <a:pt x="160" y="25"/>
                  </a:cubicBezTo>
                  <a:cubicBezTo>
                    <a:pt x="160" y="25"/>
                    <a:pt x="124" y="54"/>
                    <a:pt x="99" y="75"/>
                  </a:cubicBezTo>
                  <a:cubicBezTo>
                    <a:pt x="89" y="72"/>
                    <a:pt x="84" y="80"/>
                    <a:pt x="84" y="80"/>
                  </a:cubicBezTo>
                  <a:cubicBezTo>
                    <a:pt x="74" y="88"/>
                    <a:pt x="78" y="94"/>
                    <a:pt x="76" y="95"/>
                  </a:cubicBezTo>
                  <a:cubicBezTo>
                    <a:pt x="71" y="99"/>
                    <a:pt x="68" y="102"/>
                    <a:pt x="68" y="102"/>
                  </a:cubicBezTo>
                  <a:cubicBezTo>
                    <a:pt x="100" y="134"/>
                    <a:pt x="100" y="134"/>
                    <a:pt x="100" y="134"/>
                  </a:cubicBezTo>
                  <a:cubicBezTo>
                    <a:pt x="100" y="134"/>
                    <a:pt x="102" y="132"/>
                    <a:pt x="107" y="125"/>
                  </a:cubicBezTo>
                  <a:cubicBezTo>
                    <a:pt x="115" y="125"/>
                    <a:pt x="122" y="118"/>
                    <a:pt x="122" y="118"/>
                  </a:cubicBezTo>
                  <a:cubicBezTo>
                    <a:pt x="122" y="118"/>
                    <a:pt x="128" y="107"/>
                    <a:pt x="125" y="104"/>
                  </a:cubicBezTo>
                  <a:cubicBezTo>
                    <a:pt x="146" y="79"/>
                    <a:pt x="173" y="47"/>
                    <a:pt x="173" y="47"/>
                  </a:cubicBezTo>
                  <a:cubicBezTo>
                    <a:pt x="184" y="33"/>
                    <a:pt x="203" y="2"/>
                    <a:pt x="200" y="2"/>
                  </a:cubicBezTo>
                  <a:close/>
                  <a:moveTo>
                    <a:pt x="33" y="141"/>
                  </a:moveTo>
                  <a:cubicBezTo>
                    <a:pt x="33" y="171"/>
                    <a:pt x="0" y="167"/>
                    <a:pt x="0" y="167"/>
                  </a:cubicBezTo>
                  <a:cubicBezTo>
                    <a:pt x="0" y="167"/>
                    <a:pt x="67" y="204"/>
                    <a:pt x="95" y="13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09"/>
                    <a:pt x="33" y="111"/>
                    <a:pt x="33" y="141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" name="五边形 5">
            <a:extLst>
              <a:ext uri="{FF2B5EF4-FFF2-40B4-BE49-F238E27FC236}">
                <a16:creationId xmlns:a16="http://schemas.microsoft.com/office/drawing/2014/main" id="{3DCCEB98-2E4F-47E1-A2E9-D5A0A0CFFF04}"/>
              </a:ext>
            </a:extLst>
          </p:cNvPr>
          <p:cNvSpPr/>
          <p:nvPr/>
        </p:nvSpPr>
        <p:spPr>
          <a:xfrm>
            <a:off x="539712" y="1277192"/>
            <a:ext cx="1419717" cy="603513"/>
          </a:xfrm>
          <a:prstGeom prst="homePlate">
            <a:avLst>
              <a:gd name="adj" fmla="val 33465"/>
            </a:avLst>
          </a:prstGeom>
          <a:solidFill>
            <a:srgbClr val="427172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  <a:sym typeface="Arial" panose="020B0604020202020204" pitchFamily="34" charset="0"/>
              </a:rPr>
              <a:t>案例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27BBDCF-B4BE-4E2C-AE8B-A55C8D115B76}"/>
              </a:ext>
            </a:extLst>
          </p:cNvPr>
          <p:cNvSpPr/>
          <p:nvPr/>
        </p:nvSpPr>
        <p:spPr>
          <a:xfrm>
            <a:off x="549028" y="1849648"/>
            <a:ext cx="5423881" cy="4516234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4B027C7-E0C5-43BA-A848-9AA04A714058}"/>
              </a:ext>
            </a:extLst>
          </p:cNvPr>
          <p:cNvSpPr/>
          <p:nvPr/>
        </p:nvSpPr>
        <p:spPr>
          <a:xfrm>
            <a:off x="7307547" y="2132487"/>
            <a:ext cx="4534901" cy="3072649"/>
          </a:xfrm>
          <a:prstGeom prst="rect">
            <a:avLst/>
          </a:prstGeom>
          <a:solidFill>
            <a:schemeClr val="accent3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C9F0EDFC-7AE2-48A9-A95D-C81FA742A217}"/>
              </a:ext>
            </a:extLst>
          </p:cNvPr>
          <p:cNvSpPr txBox="1"/>
          <p:nvPr/>
        </p:nvSpPr>
        <p:spPr>
          <a:xfrm>
            <a:off x="691759" y="1960573"/>
            <a:ext cx="5104544" cy="429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000" lvl="0" indent="-288000" algn="just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及大林煉油廠鄭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、林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、黃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，於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110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年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、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8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月間，赴某鋼琴會館及養生館餐廳，</a:t>
            </a:r>
            <a:r>
              <a:rPr lang="zh-TW" altLang="en-US" sz="2800" b="1" u="sng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與利害關係廠商於不當場所飲宴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8000" lvl="0" indent="-288000" algn="just" defTabSz="457200" eaLnBrk="1" fontAlgn="auto" hangingPunct="1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另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王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參加與職務有利害關係之廠商主辦之</a:t>
            </a:r>
            <a:r>
              <a:rPr lang="zh-TW" altLang="en-US" sz="2800" b="1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尾牙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，雖非屬不妥當場所，惟</a:t>
            </a:r>
            <a:r>
              <a:rPr lang="zh-TW" altLang="en-US" sz="28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未事先簽報首長及知會政風部門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，仍屬不當</a:t>
            </a:r>
            <a:r>
              <a:rPr lang="zh-TW" altLang="en-US" sz="2800" b="1" dirty="0">
                <a:ln w="0"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800" b="1" dirty="0">
              <a:ln w="0"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2" name="圆角矩形 71">
            <a:extLst>
              <a:ext uri="{FF2B5EF4-FFF2-40B4-BE49-F238E27FC236}">
                <a16:creationId xmlns:a16="http://schemas.microsoft.com/office/drawing/2014/main" id="{CAFF926E-6067-4D6F-8FA3-F6055CD69391}"/>
              </a:ext>
            </a:extLst>
          </p:cNvPr>
          <p:cNvSpPr/>
          <p:nvPr/>
        </p:nvSpPr>
        <p:spPr>
          <a:xfrm>
            <a:off x="549028" y="1849647"/>
            <a:ext cx="5423881" cy="4516235"/>
          </a:xfrm>
          <a:prstGeom prst="roundRect">
            <a:avLst>
              <a:gd name="adj" fmla="val 7520"/>
            </a:avLst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uhaus 93" pitchFamily="82" charset="0"/>
              <a:ea typeface="宋体"/>
              <a:cs typeface="+mn-cs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AD384F2A-2838-4919-99D2-125E3F7B99B7}"/>
              </a:ext>
            </a:extLst>
          </p:cNvPr>
          <p:cNvSpPr txBox="1"/>
          <p:nvPr/>
        </p:nvSpPr>
        <p:spPr>
          <a:xfrm>
            <a:off x="7283457" y="2278034"/>
            <a:ext cx="4484003" cy="2736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lvl="0" indent="-180000" defTabSz="457200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鄭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 ：申誡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80000" lvl="0" indent="-180000" defTabSz="457200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林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 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：申誡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80000" lvl="0" indent="-180000" defTabSz="457200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陳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已退休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：記過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80000" indent="-180000" defTabSz="457200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黃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(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已退休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：申誡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次。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180000" lvl="0" indent="-180000" defTabSz="457200" eaLnBrk="1" fontAlgn="auto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王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OO (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已退休</a:t>
            </a:r>
            <a:r>
              <a:rPr lang="en-US" altLang="zh-TW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)</a:t>
            </a:r>
            <a:r>
              <a:rPr lang="zh-TW" altLang="en-US" sz="2800" dirty="0">
                <a:ln w="0"/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：書面警告。</a:t>
            </a:r>
            <a:endParaRPr lang="en-US" altLang="zh-TW" sz="2800" dirty="0">
              <a:ln w="0"/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1" name="五边形 5">
            <a:extLst>
              <a:ext uri="{FF2B5EF4-FFF2-40B4-BE49-F238E27FC236}">
                <a16:creationId xmlns:a16="http://schemas.microsoft.com/office/drawing/2014/main" id="{276FF0FD-CE47-4423-8E57-AEAC3E91BD91}"/>
              </a:ext>
            </a:extLst>
          </p:cNvPr>
          <p:cNvSpPr/>
          <p:nvPr/>
        </p:nvSpPr>
        <p:spPr>
          <a:xfrm>
            <a:off x="8234027" y="1506969"/>
            <a:ext cx="2832824" cy="603513"/>
          </a:xfrm>
          <a:prstGeom prst="homePlate">
            <a:avLst>
              <a:gd name="adj" fmla="val 33465"/>
            </a:avLst>
          </a:prstGeom>
          <a:solidFill>
            <a:srgbClr val="22F2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sym typeface="Arial" panose="020B0604020202020204" pitchFamily="34" charset="0"/>
              </a:rPr>
              <a:t>追究行政責任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45FE318-BCC8-4FBB-9D45-78E185224D60}"/>
              </a:ext>
            </a:extLst>
          </p:cNvPr>
          <p:cNvSpPr/>
          <p:nvPr/>
        </p:nvSpPr>
        <p:spPr>
          <a:xfrm>
            <a:off x="11597116" y="6284066"/>
            <a:ext cx="457602" cy="4210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8</a:t>
            </a:r>
            <a:endParaRPr lang="zh-TW" altLang="en-US" sz="2400" b="1" dirty="0"/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474E08B8-19A3-475C-A234-73E6AC01FDEF}"/>
              </a:ext>
            </a:extLst>
          </p:cNvPr>
          <p:cNvSpPr/>
          <p:nvPr/>
        </p:nvSpPr>
        <p:spPr>
          <a:xfrm>
            <a:off x="7283457" y="2126166"/>
            <a:ext cx="4548107" cy="3070529"/>
          </a:xfrm>
          <a:prstGeom prst="roundRect">
            <a:avLst/>
          </a:prstGeom>
          <a:noFill/>
          <a:ln w="38100">
            <a:solidFill>
              <a:srgbClr val="21B2A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16000" marR="0" lvl="0" indent="-216000" algn="just" defTabSz="914400" rtl="0" eaLnBrk="0" fontAlgn="base" latinLnBrk="0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6" name="Picture 2" descr="D:\法規\陽光法案\利益衝突\利衝宣導資料\圖例\right.png">
            <a:extLst>
              <a:ext uri="{FF2B5EF4-FFF2-40B4-BE49-F238E27FC236}">
                <a16:creationId xmlns:a16="http://schemas.microsoft.com/office/drawing/2014/main" id="{C2CC0C04-D35A-4B14-AF03-895ED80D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37013" y="2976763"/>
            <a:ext cx="1206430" cy="996169"/>
          </a:xfrm>
          <a:prstGeom prst="rect">
            <a:avLst/>
          </a:prstGeom>
          <a:noFill/>
        </p:spPr>
      </p:pic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F2F59AC9-BBAF-4DB8-943A-AAC394F80F4D}"/>
              </a:ext>
            </a:extLst>
          </p:cNvPr>
          <p:cNvCxnSpPr>
            <a:cxnSpLocks/>
          </p:cNvCxnSpPr>
          <p:nvPr/>
        </p:nvCxnSpPr>
        <p:spPr bwMode="auto">
          <a:xfrm>
            <a:off x="8479593" y="5909027"/>
            <a:ext cx="1730011" cy="1714"/>
          </a:xfrm>
          <a:prstGeom prst="straightConnector1">
            <a:avLst/>
          </a:prstGeom>
          <a:ln w="57150">
            <a:headEnd type="triangle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59C1376B-5AF5-4D62-A112-3984490DDAD8}"/>
              </a:ext>
            </a:extLst>
          </p:cNvPr>
          <p:cNvSpPr txBox="1"/>
          <p:nvPr/>
        </p:nvSpPr>
        <p:spPr>
          <a:xfrm>
            <a:off x="8599779" y="5339796"/>
            <a:ext cx="1460358" cy="451406"/>
          </a:xfrm>
          <a:prstGeom prst="rect">
            <a:avLst/>
          </a:prstGeom>
          <a:solidFill>
            <a:srgbClr val="FF93A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對價關係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968A4507-38B3-410A-AB1A-2072E8AC4FE2}"/>
              </a:ext>
            </a:extLst>
          </p:cNvPr>
          <p:cNvSpPr/>
          <p:nvPr/>
        </p:nvSpPr>
        <p:spPr>
          <a:xfrm>
            <a:off x="7802413" y="5333065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流程圖: 延遲 35">
            <a:extLst>
              <a:ext uri="{FF2B5EF4-FFF2-40B4-BE49-F238E27FC236}">
                <a16:creationId xmlns:a16="http://schemas.microsoft.com/office/drawing/2014/main" id="{95C2A9F6-CF3C-4732-884F-B101F8FE2DDF}"/>
              </a:ext>
            </a:extLst>
          </p:cNvPr>
          <p:cNvSpPr/>
          <p:nvPr/>
        </p:nvSpPr>
        <p:spPr>
          <a:xfrm rot="16200000">
            <a:off x="7863629" y="5547583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6763AE5-9DE7-4EED-9B7E-6F4D92929B0A}"/>
              </a:ext>
            </a:extLst>
          </p:cNvPr>
          <p:cNvSpPr txBox="1"/>
          <p:nvPr/>
        </p:nvSpPr>
        <p:spPr>
          <a:xfrm>
            <a:off x="7539100" y="5797934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公務員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7" name="流程圖: 延遲 36">
            <a:extLst>
              <a:ext uri="{FF2B5EF4-FFF2-40B4-BE49-F238E27FC236}">
                <a16:creationId xmlns:a16="http://schemas.microsoft.com/office/drawing/2014/main" id="{ABFE7705-6D93-47CB-AE73-C04A5A678319}"/>
              </a:ext>
            </a:extLst>
          </p:cNvPr>
          <p:cNvSpPr/>
          <p:nvPr/>
        </p:nvSpPr>
        <p:spPr>
          <a:xfrm rot="16200000">
            <a:off x="10460068" y="5563357"/>
            <a:ext cx="336220" cy="844436"/>
          </a:xfrm>
          <a:prstGeom prst="flowChartDelay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788E1E08-A328-40BD-A3D3-7FCABEB77E94}"/>
              </a:ext>
            </a:extLst>
          </p:cNvPr>
          <p:cNvSpPr txBox="1"/>
          <p:nvPr/>
        </p:nvSpPr>
        <p:spPr>
          <a:xfrm>
            <a:off x="10132796" y="5815617"/>
            <a:ext cx="96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廠商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id="{06BBE1EA-11D3-44EF-8E86-929723F4939F}"/>
              </a:ext>
            </a:extLst>
          </p:cNvPr>
          <p:cNvSpPr/>
          <p:nvPr/>
        </p:nvSpPr>
        <p:spPr>
          <a:xfrm>
            <a:off x="10398852" y="5344717"/>
            <a:ext cx="458651" cy="46486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9" name="乘號 38">
            <a:extLst>
              <a:ext uri="{FF2B5EF4-FFF2-40B4-BE49-F238E27FC236}">
                <a16:creationId xmlns:a16="http://schemas.microsoft.com/office/drawing/2014/main" id="{A47552AA-22A8-4745-989F-DFD193E451A3}"/>
              </a:ext>
            </a:extLst>
          </p:cNvPr>
          <p:cNvSpPr/>
          <p:nvPr/>
        </p:nvSpPr>
        <p:spPr bwMode="auto">
          <a:xfrm>
            <a:off x="9072542" y="5551452"/>
            <a:ext cx="628729" cy="711905"/>
          </a:xfrm>
          <a:prstGeom prst="mathMultiply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TW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73D22FD-A50A-4A05-AB9B-CB610D78BC4C}"/>
              </a:ext>
            </a:extLst>
          </p:cNvPr>
          <p:cNvSpPr txBox="1"/>
          <p:nvPr/>
        </p:nvSpPr>
        <p:spPr>
          <a:xfrm>
            <a:off x="8133385" y="6177247"/>
            <a:ext cx="263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(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尚難證明有對價關係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sym typeface="Montserrat"/>
              </a:rPr>
              <a:t>)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  <a:sym typeface="Montserrat"/>
            </a:endParaRPr>
          </a:p>
        </p:txBody>
      </p:sp>
      <p:sp>
        <p:nvSpPr>
          <p:cNvPr id="41" name="文本框 1">
            <a:extLst>
              <a:ext uri="{FF2B5EF4-FFF2-40B4-BE49-F238E27FC236}">
                <a16:creationId xmlns:a16="http://schemas.microsoft.com/office/drawing/2014/main" id="{39A88E69-73AC-40F5-AD69-15080D4DC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421" y="495600"/>
            <a:ext cx="984118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4200" b="1" kern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Broadway" panose="02020500000000000000" pitchFamily="18" charset="0"/>
              </a:rPr>
              <a:t>不當飲宴應酬之行政責任</a:t>
            </a:r>
            <a:endParaRPr lang="en-US" altLang="zh-TW" sz="4267" b="1" kern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Broadway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3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4"/>
          <p:cNvSpPr>
            <a:spLocks noChangeArrowheads="1"/>
          </p:cNvSpPr>
          <p:nvPr/>
        </p:nvSpPr>
        <p:spPr bwMode="auto">
          <a:xfrm>
            <a:off x="2965214" y="1200953"/>
            <a:ext cx="5870876" cy="288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飲宴應酬應避免，知會政風免爭議。</a:t>
            </a:r>
            <a:endParaRPr lang="en-US" altLang="zh-TW" sz="5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defTabSz="1219170">
              <a:lnSpc>
                <a:spcPct val="115000"/>
              </a:lnSpc>
              <a:buClr>
                <a:schemeClr val="lt2"/>
              </a:buClr>
              <a:buSzPts val="1400"/>
              <a:defRPr/>
            </a:pPr>
            <a:r>
              <a:rPr lang="zh-TW" altLang="en-US" sz="5400" b="1" dirty="0">
                <a:solidFill>
                  <a:srgbClr val="22F2C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Montserrat"/>
              </a:rPr>
              <a:t>謝謝聆聽！</a:t>
            </a:r>
          </a:p>
        </p:txBody>
      </p:sp>
      <p:sp>
        <p:nvSpPr>
          <p:cNvPr id="29702" name="KSO_Shape"/>
          <p:cNvSpPr>
            <a:spLocks noChangeArrowheads="1"/>
          </p:cNvSpPr>
          <p:nvPr/>
        </p:nvSpPr>
        <p:spPr bwMode="auto">
          <a:xfrm>
            <a:off x="6832600" y="5048250"/>
            <a:ext cx="1524000" cy="1612900"/>
          </a:xfrm>
          <a:custGeom>
            <a:avLst/>
            <a:gdLst>
              <a:gd name="T0" fmla="*/ 274568593 w 3476"/>
              <a:gd name="T1" fmla="*/ 197487333 h 3680"/>
              <a:gd name="T2" fmla="*/ 282719537 w 3476"/>
              <a:gd name="T3" fmla="*/ 243803860 h 3680"/>
              <a:gd name="T4" fmla="*/ 316826272 w 3476"/>
              <a:gd name="T5" fmla="*/ 288619251 h 3680"/>
              <a:gd name="T6" fmla="*/ 477706043 w 3476"/>
              <a:gd name="T7" fmla="*/ 166609940 h 3680"/>
              <a:gd name="T8" fmla="*/ 470841904 w 3476"/>
              <a:gd name="T9" fmla="*/ 451798272 h 3680"/>
              <a:gd name="T10" fmla="*/ 660036684 w 3476"/>
              <a:gd name="T11" fmla="*/ 652716524 h 3680"/>
              <a:gd name="T12" fmla="*/ 745624892 w 3476"/>
              <a:gd name="T13" fmla="*/ 652716524 h 3680"/>
              <a:gd name="T14" fmla="*/ 745624892 w 3476"/>
              <a:gd name="T15" fmla="*/ 789092479 h 3680"/>
              <a:gd name="T16" fmla="*/ 306958854 w 3476"/>
              <a:gd name="T17" fmla="*/ 789092479 h 3680"/>
              <a:gd name="T18" fmla="*/ 306958854 w 3476"/>
              <a:gd name="T19" fmla="*/ 652716524 h 3680"/>
              <a:gd name="T20" fmla="*/ 335917484 w 3476"/>
              <a:gd name="T21" fmla="*/ 652716524 h 3680"/>
              <a:gd name="T22" fmla="*/ 335917484 w 3476"/>
              <a:gd name="T23" fmla="*/ 534781539 h 3680"/>
              <a:gd name="T24" fmla="*/ 102962948 w 3476"/>
              <a:gd name="T25" fmla="*/ 450726220 h 3680"/>
              <a:gd name="T26" fmla="*/ 268347639 w 3476"/>
              <a:gd name="T27" fmla="*/ 325286429 h 3680"/>
              <a:gd name="T28" fmla="*/ 233812115 w 3476"/>
              <a:gd name="T29" fmla="*/ 279613308 h 3680"/>
              <a:gd name="T30" fmla="*/ 193056076 w 3476"/>
              <a:gd name="T31" fmla="*/ 259456879 h 3680"/>
              <a:gd name="T32" fmla="*/ 202923055 w 3476"/>
              <a:gd name="T33" fmla="*/ 187624099 h 3680"/>
              <a:gd name="T34" fmla="*/ 274568593 w 3476"/>
              <a:gd name="T35" fmla="*/ 197487333 h 3680"/>
              <a:gd name="T36" fmla="*/ 0 w 3476"/>
              <a:gd name="T37" fmla="*/ 182477721 h 3680"/>
              <a:gd name="T38" fmla="*/ 46547765 w 3476"/>
              <a:gd name="T39" fmla="*/ 195986635 h 3680"/>
              <a:gd name="T40" fmla="*/ 120552521 w 3476"/>
              <a:gd name="T41" fmla="*/ 84484403 h 3680"/>
              <a:gd name="T42" fmla="*/ 257837037 w 3476"/>
              <a:gd name="T43" fmla="*/ 49318362 h 3680"/>
              <a:gd name="T44" fmla="*/ 258265826 w 3476"/>
              <a:gd name="T45" fmla="*/ 857730 h 3680"/>
              <a:gd name="T46" fmla="*/ 93095969 w 3476"/>
              <a:gd name="T47" fmla="*/ 44601068 h 3680"/>
              <a:gd name="T48" fmla="*/ 0 w 3476"/>
              <a:gd name="T49" fmla="*/ 182477721 h 3680"/>
              <a:gd name="T50" fmla="*/ 95884415 w 3476"/>
              <a:gd name="T51" fmla="*/ 192770039 h 3680"/>
              <a:gd name="T52" fmla="*/ 142647014 w 3476"/>
              <a:gd name="T53" fmla="*/ 206278953 h 3680"/>
              <a:gd name="T54" fmla="*/ 178040555 w 3476"/>
              <a:gd name="T55" fmla="*/ 152672380 h 3680"/>
              <a:gd name="T56" fmla="*/ 245181173 w 3476"/>
              <a:gd name="T57" fmla="*/ 135732548 h 3680"/>
              <a:gd name="T58" fmla="*/ 245609962 w 3476"/>
              <a:gd name="T59" fmla="*/ 87057592 h 3680"/>
              <a:gd name="T60" fmla="*/ 150369169 w 3476"/>
              <a:gd name="T61" fmla="*/ 112788607 h 3680"/>
              <a:gd name="T62" fmla="*/ 95884415 w 3476"/>
              <a:gd name="T63" fmla="*/ 192770039 h 3680"/>
              <a:gd name="T64" fmla="*/ 542058214 w 3476"/>
              <a:gd name="T65" fmla="*/ 652716524 h 3680"/>
              <a:gd name="T66" fmla="*/ 422578105 w 3476"/>
              <a:gd name="T67" fmla="*/ 525775596 h 3680"/>
              <a:gd name="T68" fmla="*/ 421934482 w 3476"/>
              <a:gd name="T69" fmla="*/ 525990358 h 3680"/>
              <a:gd name="T70" fmla="*/ 421934482 w 3476"/>
              <a:gd name="T71" fmla="*/ 652716524 h 3680"/>
              <a:gd name="T72" fmla="*/ 542058214 w 3476"/>
              <a:gd name="T73" fmla="*/ 652716524 h 368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76"/>
              <a:gd name="T112" fmla="*/ 0 h 3680"/>
              <a:gd name="T113" fmla="*/ 3476 w 3476"/>
              <a:gd name="T114" fmla="*/ 3680 h 368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76" h="3680">
                <a:moveTo>
                  <a:pt x="1280" y="921"/>
                </a:moveTo>
                <a:cubicBezTo>
                  <a:pt x="1329" y="985"/>
                  <a:pt x="1340" y="1066"/>
                  <a:pt x="1318" y="1137"/>
                </a:cubicBezTo>
                <a:cubicBezTo>
                  <a:pt x="1477" y="1346"/>
                  <a:pt x="1477" y="1346"/>
                  <a:pt x="1477" y="1346"/>
                </a:cubicBezTo>
                <a:cubicBezTo>
                  <a:pt x="2227" y="777"/>
                  <a:pt x="2227" y="777"/>
                  <a:pt x="2227" y="777"/>
                </a:cubicBezTo>
                <a:cubicBezTo>
                  <a:pt x="2522" y="1184"/>
                  <a:pt x="2497" y="1730"/>
                  <a:pt x="2195" y="2107"/>
                </a:cubicBezTo>
                <a:cubicBezTo>
                  <a:pt x="3077" y="3044"/>
                  <a:pt x="3077" y="3044"/>
                  <a:pt x="3077" y="3044"/>
                </a:cubicBezTo>
                <a:cubicBezTo>
                  <a:pt x="3476" y="3044"/>
                  <a:pt x="3476" y="3044"/>
                  <a:pt x="3476" y="3044"/>
                </a:cubicBezTo>
                <a:cubicBezTo>
                  <a:pt x="3476" y="3680"/>
                  <a:pt x="3476" y="3680"/>
                  <a:pt x="3476" y="3680"/>
                </a:cubicBezTo>
                <a:cubicBezTo>
                  <a:pt x="1431" y="3680"/>
                  <a:pt x="1431" y="3680"/>
                  <a:pt x="1431" y="3680"/>
                </a:cubicBezTo>
                <a:cubicBezTo>
                  <a:pt x="1431" y="3044"/>
                  <a:pt x="1431" y="3044"/>
                  <a:pt x="1431" y="3044"/>
                </a:cubicBezTo>
                <a:cubicBezTo>
                  <a:pt x="1566" y="3044"/>
                  <a:pt x="1566" y="3044"/>
                  <a:pt x="1566" y="3044"/>
                </a:cubicBezTo>
                <a:cubicBezTo>
                  <a:pt x="1566" y="2494"/>
                  <a:pt x="1566" y="2494"/>
                  <a:pt x="1566" y="2494"/>
                </a:cubicBezTo>
                <a:cubicBezTo>
                  <a:pt x="1171" y="2577"/>
                  <a:pt x="746" y="2438"/>
                  <a:pt x="480" y="2102"/>
                </a:cubicBezTo>
                <a:cubicBezTo>
                  <a:pt x="1251" y="1517"/>
                  <a:pt x="1251" y="1517"/>
                  <a:pt x="1251" y="1517"/>
                </a:cubicBezTo>
                <a:cubicBezTo>
                  <a:pt x="1090" y="1304"/>
                  <a:pt x="1090" y="1304"/>
                  <a:pt x="1090" y="1304"/>
                </a:cubicBezTo>
                <a:cubicBezTo>
                  <a:pt x="1018" y="1304"/>
                  <a:pt x="947" y="1272"/>
                  <a:pt x="900" y="1210"/>
                </a:cubicBezTo>
                <a:cubicBezTo>
                  <a:pt x="820" y="1105"/>
                  <a:pt x="841" y="955"/>
                  <a:pt x="946" y="875"/>
                </a:cubicBezTo>
                <a:cubicBezTo>
                  <a:pt x="1051" y="796"/>
                  <a:pt x="1201" y="816"/>
                  <a:pt x="1280" y="921"/>
                </a:cubicBezTo>
                <a:close/>
                <a:moveTo>
                  <a:pt x="0" y="851"/>
                </a:moveTo>
                <a:cubicBezTo>
                  <a:pt x="217" y="914"/>
                  <a:pt x="217" y="914"/>
                  <a:pt x="217" y="914"/>
                </a:cubicBezTo>
                <a:cubicBezTo>
                  <a:pt x="286" y="678"/>
                  <a:pt x="401" y="506"/>
                  <a:pt x="562" y="394"/>
                </a:cubicBezTo>
                <a:cubicBezTo>
                  <a:pt x="726" y="281"/>
                  <a:pt x="940" y="227"/>
                  <a:pt x="1202" y="230"/>
                </a:cubicBezTo>
                <a:cubicBezTo>
                  <a:pt x="1204" y="4"/>
                  <a:pt x="1204" y="4"/>
                  <a:pt x="1204" y="4"/>
                </a:cubicBezTo>
                <a:cubicBezTo>
                  <a:pt x="894" y="0"/>
                  <a:pt x="636" y="68"/>
                  <a:pt x="434" y="208"/>
                </a:cubicBezTo>
                <a:cubicBezTo>
                  <a:pt x="229" y="350"/>
                  <a:pt x="84" y="564"/>
                  <a:pt x="0" y="851"/>
                </a:cubicBezTo>
                <a:close/>
                <a:moveTo>
                  <a:pt x="447" y="899"/>
                </a:moveTo>
                <a:cubicBezTo>
                  <a:pt x="665" y="962"/>
                  <a:pt x="665" y="962"/>
                  <a:pt x="665" y="962"/>
                </a:cubicBezTo>
                <a:cubicBezTo>
                  <a:pt x="698" y="848"/>
                  <a:pt x="753" y="765"/>
                  <a:pt x="830" y="712"/>
                </a:cubicBezTo>
                <a:cubicBezTo>
                  <a:pt x="908" y="657"/>
                  <a:pt x="1013" y="631"/>
                  <a:pt x="1143" y="633"/>
                </a:cubicBezTo>
                <a:cubicBezTo>
                  <a:pt x="1145" y="406"/>
                  <a:pt x="1145" y="406"/>
                  <a:pt x="1145" y="406"/>
                </a:cubicBezTo>
                <a:cubicBezTo>
                  <a:pt x="967" y="405"/>
                  <a:pt x="819" y="444"/>
                  <a:pt x="701" y="526"/>
                </a:cubicBezTo>
                <a:cubicBezTo>
                  <a:pt x="581" y="609"/>
                  <a:pt x="496" y="733"/>
                  <a:pt x="447" y="899"/>
                </a:cubicBezTo>
                <a:close/>
                <a:moveTo>
                  <a:pt x="2527" y="3044"/>
                </a:moveTo>
                <a:cubicBezTo>
                  <a:pt x="1970" y="2452"/>
                  <a:pt x="1970" y="2452"/>
                  <a:pt x="1970" y="2452"/>
                </a:cubicBezTo>
                <a:cubicBezTo>
                  <a:pt x="1967" y="2453"/>
                  <a:pt x="1967" y="2453"/>
                  <a:pt x="1967" y="2453"/>
                </a:cubicBezTo>
                <a:cubicBezTo>
                  <a:pt x="1967" y="3044"/>
                  <a:pt x="1967" y="3044"/>
                  <a:pt x="1967" y="3044"/>
                </a:cubicBezTo>
                <a:lnTo>
                  <a:pt x="2527" y="3044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3" name="KSO_Shape"/>
          <p:cNvSpPr>
            <a:spLocks noChangeArrowheads="1"/>
          </p:cNvSpPr>
          <p:nvPr/>
        </p:nvSpPr>
        <p:spPr bwMode="auto">
          <a:xfrm rot="402569">
            <a:off x="1146175" y="5064125"/>
            <a:ext cx="1114425" cy="1425575"/>
          </a:xfrm>
          <a:custGeom>
            <a:avLst/>
            <a:gdLst>
              <a:gd name="T0" fmla="*/ 1942449 w 10771844"/>
              <a:gd name="T1" fmla="*/ 8088467 h 13782676"/>
              <a:gd name="T2" fmla="*/ 181941 w 10771844"/>
              <a:gd name="T3" fmla="*/ 8606474 h 13782676"/>
              <a:gd name="T4" fmla="*/ 945340 w 10771844"/>
              <a:gd name="T5" fmla="*/ 7802257 h 13782676"/>
              <a:gd name="T6" fmla="*/ 4922981 w 10771844"/>
              <a:gd name="T7" fmla="*/ 3670300 h 13782676"/>
              <a:gd name="T8" fmla="*/ 7258021 w 10771844"/>
              <a:gd name="T9" fmla="*/ 7397690 h 13782676"/>
              <a:gd name="T10" fmla="*/ 9596815 w 10771844"/>
              <a:gd name="T11" fmla="*/ 3670300 h 13782676"/>
              <a:gd name="T12" fmla="*/ 10771844 w 10771844"/>
              <a:gd name="T13" fmla="*/ 7667954 h 13782676"/>
              <a:gd name="T14" fmla="*/ 9183867 w 10771844"/>
              <a:gd name="T15" fmla="*/ 7686723 h 13782676"/>
              <a:gd name="T16" fmla="*/ 7701003 w 10771844"/>
              <a:gd name="T17" fmla="*/ 10989949 h 13782676"/>
              <a:gd name="T18" fmla="*/ 9330275 w 10771844"/>
              <a:gd name="T19" fmla="*/ 13493644 h 13782676"/>
              <a:gd name="T20" fmla="*/ 9142572 w 10771844"/>
              <a:gd name="T21" fmla="*/ 13778922 h 13782676"/>
              <a:gd name="T22" fmla="*/ 7490775 w 10771844"/>
              <a:gd name="T23" fmla="*/ 11534230 h 13782676"/>
              <a:gd name="T24" fmla="*/ 7408185 w 10771844"/>
              <a:gd name="T25" fmla="*/ 13767661 h 13782676"/>
              <a:gd name="T26" fmla="*/ 6886367 w 10771844"/>
              <a:gd name="T27" fmla="*/ 13643790 h 13782676"/>
              <a:gd name="T28" fmla="*/ 5166996 w 10771844"/>
              <a:gd name="T29" fmla="*/ 13685081 h 13782676"/>
              <a:gd name="T30" fmla="*/ 4333590 w 10771844"/>
              <a:gd name="T31" fmla="*/ 13737632 h 13782676"/>
              <a:gd name="T32" fmla="*/ 6754974 w 10771844"/>
              <a:gd name="T33" fmla="*/ 10768483 h 13782676"/>
              <a:gd name="T34" fmla="*/ 6781253 w 10771844"/>
              <a:gd name="T35" fmla="*/ 8632647 h 13782676"/>
              <a:gd name="T36" fmla="*/ 6191862 w 10771844"/>
              <a:gd name="T37" fmla="*/ 8291063 h 13782676"/>
              <a:gd name="T38" fmla="*/ 1964763 w 10771844"/>
              <a:gd name="T39" fmla="*/ 8084611 h 13782676"/>
              <a:gd name="T40" fmla="*/ 5234570 w 10771844"/>
              <a:gd name="T41" fmla="*/ 7686723 h 13782676"/>
              <a:gd name="T42" fmla="*/ 1499256 w 10771844"/>
              <a:gd name="T43" fmla="*/ 7667954 h 13782676"/>
              <a:gd name="T44" fmla="*/ 7241243 w 10771844"/>
              <a:gd name="T45" fmla="*/ 2735264 h 13782676"/>
              <a:gd name="T46" fmla="*/ 7241243 w 10771844"/>
              <a:gd name="T47" fmla="*/ 6864351 h 13782676"/>
              <a:gd name="T48" fmla="*/ 7241243 w 10771844"/>
              <a:gd name="T49" fmla="*/ 2735264 h 13782676"/>
              <a:gd name="T50" fmla="*/ 8707297 w 10771844"/>
              <a:gd name="T51" fmla="*/ 2131477 h 13782676"/>
              <a:gd name="T52" fmla="*/ 10771844 w 10771844"/>
              <a:gd name="T53" fmla="*/ 3321050 h 13782676"/>
              <a:gd name="T54" fmla="*/ 7292143 w 10771844"/>
              <a:gd name="T55" fmla="*/ 2292839 h 13782676"/>
              <a:gd name="T56" fmla="*/ 1432581 w 10771844"/>
              <a:gd name="T57" fmla="*/ 3321050 h 13782676"/>
              <a:gd name="T58" fmla="*/ 1432581 w 10771844"/>
              <a:gd name="T59" fmla="*/ 2131477 h 13782676"/>
              <a:gd name="T60" fmla="*/ 2750138 w 10771844"/>
              <a:gd name="T61" fmla="*/ 983181 h 13782676"/>
              <a:gd name="T62" fmla="*/ 5606721 w 10771844"/>
              <a:gd name="T63" fmla="*/ 2131477 h 13782676"/>
              <a:gd name="T64" fmla="*/ 0 w 10771844"/>
              <a:gd name="T65" fmla="*/ 0 h 13782676"/>
              <a:gd name="T66" fmla="*/ 10771844 w 10771844"/>
              <a:gd name="T67" fmla="*/ 13782676 h 13782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T64" t="T65" r="T66" b="T67"/>
            <a:pathLst>
              <a:path w="10771844" h="13782676">
                <a:moveTo>
                  <a:pt x="945340" y="7802257"/>
                </a:moveTo>
                <a:cubicBezTo>
                  <a:pt x="1823502" y="7815886"/>
                  <a:pt x="1942449" y="8088467"/>
                  <a:pt x="1942449" y="8088467"/>
                </a:cubicBezTo>
                <a:cubicBezTo>
                  <a:pt x="1942449" y="8088467"/>
                  <a:pt x="1942449" y="8088467"/>
                  <a:pt x="1961218" y="8339963"/>
                </a:cubicBezTo>
                <a:cubicBezTo>
                  <a:pt x="1799807" y="8839201"/>
                  <a:pt x="181941" y="8606474"/>
                  <a:pt x="181941" y="8606474"/>
                </a:cubicBezTo>
                <a:cubicBezTo>
                  <a:pt x="-242232" y="8197323"/>
                  <a:pt x="208218" y="7840725"/>
                  <a:pt x="208218" y="7840725"/>
                </a:cubicBezTo>
                <a:cubicBezTo>
                  <a:pt x="499602" y="7809757"/>
                  <a:pt x="742687" y="7799112"/>
                  <a:pt x="945340" y="7802257"/>
                </a:cubicBezTo>
                <a:close/>
                <a:moveTo>
                  <a:pt x="1499256" y="3670300"/>
                </a:moveTo>
                <a:cubicBezTo>
                  <a:pt x="1499256" y="3670300"/>
                  <a:pt x="1499256" y="3670300"/>
                  <a:pt x="4922981" y="3670300"/>
                </a:cubicBezTo>
                <a:cubicBezTo>
                  <a:pt x="4757801" y="4011884"/>
                  <a:pt x="4660195" y="4394758"/>
                  <a:pt x="4660195" y="4800154"/>
                </a:cubicBezTo>
                <a:cubicBezTo>
                  <a:pt x="4660195" y="6234054"/>
                  <a:pt x="5823961" y="7397690"/>
                  <a:pt x="7258021" y="7397690"/>
                </a:cubicBezTo>
                <a:cubicBezTo>
                  <a:pt x="8692082" y="7397690"/>
                  <a:pt x="9855847" y="6234054"/>
                  <a:pt x="9855847" y="4800154"/>
                </a:cubicBezTo>
                <a:cubicBezTo>
                  <a:pt x="9855847" y="4394758"/>
                  <a:pt x="9761995" y="4011884"/>
                  <a:pt x="9596815" y="3670300"/>
                </a:cubicBezTo>
                <a:cubicBezTo>
                  <a:pt x="9596815" y="3670300"/>
                  <a:pt x="9596815" y="3670300"/>
                  <a:pt x="10771844" y="3670300"/>
                </a:cubicBezTo>
                <a:cubicBezTo>
                  <a:pt x="10771844" y="3670300"/>
                  <a:pt x="10771844" y="3670300"/>
                  <a:pt x="10771844" y="7667954"/>
                </a:cubicBezTo>
                <a:cubicBezTo>
                  <a:pt x="10771844" y="7667954"/>
                  <a:pt x="10771844" y="7667954"/>
                  <a:pt x="8962376" y="7667954"/>
                </a:cubicBezTo>
                <a:cubicBezTo>
                  <a:pt x="8962376" y="7667954"/>
                  <a:pt x="8962376" y="7667954"/>
                  <a:pt x="9183867" y="7686723"/>
                </a:cubicBezTo>
                <a:cubicBezTo>
                  <a:pt x="9183867" y="7686723"/>
                  <a:pt x="9183867" y="7686723"/>
                  <a:pt x="7701003" y="8628893"/>
                </a:cubicBezTo>
                <a:cubicBezTo>
                  <a:pt x="7701003" y="8628893"/>
                  <a:pt x="7701003" y="8628893"/>
                  <a:pt x="7701003" y="10989949"/>
                </a:cubicBezTo>
                <a:cubicBezTo>
                  <a:pt x="7701003" y="11046254"/>
                  <a:pt x="7689741" y="11095051"/>
                  <a:pt x="7667217" y="11143849"/>
                </a:cubicBezTo>
                <a:cubicBezTo>
                  <a:pt x="7667217" y="11143849"/>
                  <a:pt x="7667217" y="11143849"/>
                  <a:pt x="9330275" y="13493644"/>
                </a:cubicBezTo>
                <a:cubicBezTo>
                  <a:pt x="9371571" y="13549949"/>
                  <a:pt x="9480439" y="13763908"/>
                  <a:pt x="9457915" y="13782676"/>
                </a:cubicBezTo>
                <a:cubicBezTo>
                  <a:pt x="9457915" y="13782676"/>
                  <a:pt x="9457915" y="13782676"/>
                  <a:pt x="9142572" y="13778922"/>
                </a:cubicBezTo>
                <a:cubicBezTo>
                  <a:pt x="9097523" y="13771415"/>
                  <a:pt x="9067490" y="13763908"/>
                  <a:pt x="9029949" y="13707603"/>
                </a:cubicBezTo>
                <a:cubicBezTo>
                  <a:pt x="9029949" y="13707603"/>
                  <a:pt x="9029949" y="13707603"/>
                  <a:pt x="7490775" y="11534230"/>
                </a:cubicBezTo>
                <a:cubicBezTo>
                  <a:pt x="7490775" y="11534230"/>
                  <a:pt x="7490775" y="11534230"/>
                  <a:pt x="7490775" y="13643790"/>
                </a:cubicBezTo>
                <a:cubicBezTo>
                  <a:pt x="7490775" y="13711356"/>
                  <a:pt x="7456988" y="13767661"/>
                  <a:pt x="7408185" y="13767661"/>
                </a:cubicBezTo>
                <a:cubicBezTo>
                  <a:pt x="7408185" y="13767661"/>
                  <a:pt x="7408185" y="13767661"/>
                  <a:pt x="6968957" y="13767661"/>
                </a:cubicBezTo>
                <a:cubicBezTo>
                  <a:pt x="6923908" y="13767661"/>
                  <a:pt x="6886367" y="13711356"/>
                  <a:pt x="6886367" y="13643790"/>
                </a:cubicBezTo>
                <a:cubicBezTo>
                  <a:pt x="6886367" y="13643790"/>
                  <a:pt x="6886367" y="13643790"/>
                  <a:pt x="6886367" y="11564259"/>
                </a:cubicBezTo>
                <a:cubicBezTo>
                  <a:pt x="6886367" y="11564259"/>
                  <a:pt x="6886367" y="11564259"/>
                  <a:pt x="5166996" y="13685081"/>
                </a:cubicBezTo>
                <a:cubicBezTo>
                  <a:pt x="5121947" y="13745139"/>
                  <a:pt x="5088160" y="13737632"/>
                  <a:pt x="5020587" y="13737632"/>
                </a:cubicBezTo>
                <a:cubicBezTo>
                  <a:pt x="5020587" y="13737632"/>
                  <a:pt x="5020587" y="13737632"/>
                  <a:pt x="4333590" y="13737632"/>
                </a:cubicBezTo>
                <a:cubicBezTo>
                  <a:pt x="4296049" y="13707603"/>
                  <a:pt x="4648933" y="13362265"/>
                  <a:pt x="4697736" y="13302207"/>
                </a:cubicBezTo>
                <a:cubicBezTo>
                  <a:pt x="4697736" y="13302207"/>
                  <a:pt x="4697736" y="13302207"/>
                  <a:pt x="6754974" y="10768483"/>
                </a:cubicBezTo>
                <a:cubicBezTo>
                  <a:pt x="6754974" y="10768483"/>
                  <a:pt x="6754974" y="10768483"/>
                  <a:pt x="6781253" y="10738453"/>
                </a:cubicBezTo>
                <a:cubicBezTo>
                  <a:pt x="6781253" y="10738453"/>
                  <a:pt x="6781253" y="10738453"/>
                  <a:pt x="6781253" y="8632647"/>
                </a:cubicBezTo>
                <a:cubicBezTo>
                  <a:pt x="6781253" y="8632647"/>
                  <a:pt x="6781253" y="8632647"/>
                  <a:pt x="6762482" y="8628893"/>
                </a:cubicBezTo>
                <a:cubicBezTo>
                  <a:pt x="6728696" y="8621386"/>
                  <a:pt x="6480926" y="8467485"/>
                  <a:pt x="6191862" y="8291063"/>
                </a:cubicBezTo>
                <a:cubicBezTo>
                  <a:pt x="6191862" y="8291063"/>
                  <a:pt x="6191862" y="8291063"/>
                  <a:pt x="1964763" y="8336107"/>
                </a:cubicBezTo>
                <a:cubicBezTo>
                  <a:pt x="1964763" y="8336107"/>
                  <a:pt x="1964763" y="8336107"/>
                  <a:pt x="1964763" y="8084611"/>
                </a:cubicBezTo>
                <a:cubicBezTo>
                  <a:pt x="1964763" y="8084611"/>
                  <a:pt x="1964763" y="8084611"/>
                  <a:pt x="5940338" y="8133409"/>
                </a:cubicBezTo>
                <a:cubicBezTo>
                  <a:pt x="5579946" y="7908189"/>
                  <a:pt x="5234570" y="7686723"/>
                  <a:pt x="5234570" y="7686723"/>
                </a:cubicBezTo>
                <a:cubicBezTo>
                  <a:pt x="5234570" y="7686723"/>
                  <a:pt x="5234570" y="7686723"/>
                  <a:pt x="5426028" y="7667954"/>
                </a:cubicBezTo>
                <a:cubicBezTo>
                  <a:pt x="5426028" y="7667954"/>
                  <a:pt x="5426028" y="7667954"/>
                  <a:pt x="1499256" y="7667954"/>
                </a:cubicBezTo>
                <a:cubicBezTo>
                  <a:pt x="1499256" y="7667954"/>
                  <a:pt x="1499256" y="7667954"/>
                  <a:pt x="1499256" y="3670300"/>
                </a:cubicBezTo>
                <a:close/>
                <a:moveTo>
                  <a:pt x="7241243" y="2735264"/>
                </a:moveTo>
                <a:cubicBezTo>
                  <a:pt x="8382774" y="2735264"/>
                  <a:pt x="9308168" y="3659591"/>
                  <a:pt x="9308168" y="4799808"/>
                </a:cubicBezTo>
                <a:cubicBezTo>
                  <a:pt x="9308168" y="5940024"/>
                  <a:pt x="8382774" y="6864351"/>
                  <a:pt x="7241243" y="6864351"/>
                </a:cubicBezTo>
                <a:cubicBezTo>
                  <a:pt x="6099712" y="6864351"/>
                  <a:pt x="5174318" y="5940024"/>
                  <a:pt x="5174318" y="4799808"/>
                </a:cubicBezTo>
                <a:cubicBezTo>
                  <a:pt x="5174318" y="3659591"/>
                  <a:pt x="6099712" y="2735264"/>
                  <a:pt x="7241243" y="2735264"/>
                </a:cubicBezTo>
                <a:close/>
                <a:moveTo>
                  <a:pt x="7202054" y="0"/>
                </a:moveTo>
                <a:cubicBezTo>
                  <a:pt x="7202054" y="0"/>
                  <a:pt x="7202054" y="0"/>
                  <a:pt x="8707297" y="2131477"/>
                </a:cubicBezTo>
                <a:cubicBezTo>
                  <a:pt x="8707297" y="2131477"/>
                  <a:pt x="8707297" y="2131477"/>
                  <a:pt x="10771844" y="2131477"/>
                </a:cubicBezTo>
                <a:cubicBezTo>
                  <a:pt x="10771844" y="2131477"/>
                  <a:pt x="10771844" y="2131477"/>
                  <a:pt x="10771844" y="3321050"/>
                </a:cubicBezTo>
                <a:cubicBezTo>
                  <a:pt x="10771844" y="3321050"/>
                  <a:pt x="10771844" y="3321050"/>
                  <a:pt x="9349183" y="3321050"/>
                </a:cubicBezTo>
                <a:cubicBezTo>
                  <a:pt x="8879968" y="2698119"/>
                  <a:pt x="8132977" y="2292839"/>
                  <a:pt x="7292143" y="2292839"/>
                </a:cubicBezTo>
                <a:cubicBezTo>
                  <a:pt x="6447555" y="2292839"/>
                  <a:pt x="5704318" y="2698119"/>
                  <a:pt x="5235103" y="3321050"/>
                </a:cubicBezTo>
                <a:cubicBezTo>
                  <a:pt x="5235103" y="3321050"/>
                  <a:pt x="5235103" y="3321050"/>
                  <a:pt x="1432581" y="3321050"/>
                </a:cubicBezTo>
                <a:cubicBezTo>
                  <a:pt x="1432581" y="3321050"/>
                  <a:pt x="1432581" y="3321050"/>
                  <a:pt x="1432581" y="2296591"/>
                </a:cubicBezTo>
                <a:cubicBezTo>
                  <a:pt x="1432581" y="2296591"/>
                  <a:pt x="1432581" y="2296591"/>
                  <a:pt x="1432581" y="2131477"/>
                </a:cubicBezTo>
                <a:cubicBezTo>
                  <a:pt x="1432581" y="2131477"/>
                  <a:pt x="1432581" y="2131477"/>
                  <a:pt x="1432581" y="983181"/>
                </a:cubicBezTo>
                <a:cubicBezTo>
                  <a:pt x="1432581" y="983181"/>
                  <a:pt x="1432581" y="983181"/>
                  <a:pt x="2750138" y="983181"/>
                </a:cubicBezTo>
                <a:cubicBezTo>
                  <a:pt x="2750138" y="983181"/>
                  <a:pt x="2750138" y="983181"/>
                  <a:pt x="2750138" y="2131477"/>
                </a:cubicBezTo>
                <a:cubicBezTo>
                  <a:pt x="2750138" y="2131477"/>
                  <a:pt x="2750138" y="2131477"/>
                  <a:pt x="5606721" y="2131477"/>
                </a:cubicBezTo>
                <a:cubicBezTo>
                  <a:pt x="5606721" y="2131477"/>
                  <a:pt x="5606721" y="2131477"/>
                  <a:pt x="7202054" y="0"/>
                </a:cubicBez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29704" name="KSO_Shape"/>
          <p:cNvSpPr>
            <a:spLocks noChangeArrowheads="1"/>
          </p:cNvSpPr>
          <p:nvPr/>
        </p:nvSpPr>
        <p:spPr bwMode="auto">
          <a:xfrm rot="-934860">
            <a:off x="10645775" y="3352800"/>
            <a:ext cx="1084263" cy="1069975"/>
          </a:xfrm>
          <a:custGeom>
            <a:avLst/>
            <a:gdLst>
              <a:gd name="T0" fmla="*/ 1477962 w 1622425"/>
              <a:gd name="T1" fmla="*/ 463550 h 1601788"/>
              <a:gd name="T2" fmla="*/ 866214 w 1622425"/>
              <a:gd name="T3" fmla="*/ 419183 h 1601788"/>
              <a:gd name="T4" fmla="*/ 805862 w 1622425"/>
              <a:gd name="T5" fmla="*/ 430298 h 1601788"/>
              <a:gd name="T6" fmla="*/ 757262 w 1622425"/>
              <a:gd name="T7" fmla="*/ 449034 h 1601788"/>
              <a:gd name="T8" fmla="*/ 731533 w 1622425"/>
              <a:gd name="T9" fmla="*/ 466817 h 1601788"/>
              <a:gd name="T10" fmla="*/ 712792 w 1622425"/>
              <a:gd name="T11" fmla="*/ 493810 h 1601788"/>
              <a:gd name="T12" fmla="*/ 701357 w 1622425"/>
              <a:gd name="T13" fmla="*/ 530648 h 1601788"/>
              <a:gd name="T14" fmla="*/ 700087 w 1622425"/>
              <a:gd name="T15" fmla="*/ 578600 h 1601788"/>
              <a:gd name="T16" fmla="*/ 708028 w 1622425"/>
              <a:gd name="T17" fmla="*/ 630998 h 1601788"/>
              <a:gd name="T18" fmla="*/ 703263 w 1622425"/>
              <a:gd name="T19" fmla="*/ 650051 h 1601788"/>
              <a:gd name="T20" fmla="*/ 697545 w 1622425"/>
              <a:gd name="T21" fmla="*/ 666247 h 1601788"/>
              <a:gd name="T22" fmla="*/ 705487 w 1622425"/>
              <a:gd name="T23" fmla="*/ 729760 h 1601788"/>
              <a:gd name="T24" fmla="*/ 718192 w 1622425"/>
              <a:gd name="T25" fmla="*/ 755800 h 1601788"/>
              <a:gd name="T26" fmla="*/ 738839 w 1622425"/>
              <a:gd name="T27" fmla="*/ 763421 h 1601788"/>
              <a:gd name="T28" fmla="*/ 751227 w 1622425"/>
              <a:gd name="T29" fmla="*/ 839954 h 1601788"/>
              <a:gd name="T30" fmla="*/ 765204 w 1622425"/>
              <a:gd name="T31" fmla="*/ 858373 h 1601788"/>
              <a:gd name="T32" fmla="*/ 740745 w 1622425"/>
              <a:gd name="T33" fmla="*/ 895528 h 1601788"/>
              <a:gd name="T34" fmla="*/ 718510 w 1622425"/>
              <a:gd name="T35" fmla="*/ 928555 h 1601788"/>
              <a:gd name="T36" fmla="*/ 544123 w 1622425"/>
              <a:gd name="T37" fmla="*/ 998101 h 1601788"/>
              <a:gd name="T38" fmla="*/ 487583 w 1622425"/>
              <a:gd name="T39" fmla="*/ 1020648 h 1601788"/>
              <a:gd name="T40" fmla="*/ 463442 w 1622425"/>
              <a:gd name="T41" fmla="*/ 1040337 h 1601788"/>
              <a:gd name="T42" fmla="*/ 454230 w 1622425"/>
              <a:gd name="T43" fmla="*/ 1082573 h 1601788"/>
              <a:gd name="T44" fmla="*/ 1277245 w 1622425"/>
              <a:gd name="T45" fmla="*/ 1167997 h 1601788"/>
              <a:gd name="T46" fmla="*/ 1272163 w 1622425"/>
              <a:gd name="T47" fmla="*/ 1049546 h 1601788"/>
              <a:gd name="T48" fmla="*/ 1259775 w 1622425"/>
              <a:gd name="T49" fmla="*/ 1032398 h 1601788"/>
              <a:gd name="T50" fmla="*/ 1221658 w 1622425"/>
              <a:gd name="T51" fmla="*/ 1011121 h 1601788"/>
              <a:gd name="T52" fmla="*/ 1080941 w 1622425"/>
              <a:gd name="T53" fmla="*/ 953960 h 1601788"/>
              <a:gd name="T54" fmla="*/ 1003436 w 1622425"/>
              <a:gd name="T55" fmla="*/ 919980 h 1601788"/>
              <a:gd name="T56" fmla="*/ 955790 w 1622425"/>
              <a:gd name="T57" fmla="*/ 869487 h 1601788"/>
              <a:gd name="T58" fmla="*/ 961507 w 1622425"/>
              <a:gd name="T59" fmla="*/ 849481 h 1601788"/>
              <a:gd name="T60" fmla="*/ 977072 w 1622425"/>
              <a:gd name="T61" fmla="*/ 827887 h 1601788"/>
              <a:gd name="T62" fmla="*/ 981837 w 1622425"/>
              <a:gd name="T63" fmla="*/ 797083 h 1601788"/>
              <a:gd name="T64" fmla="*/ 987236 w 1622425"/>
              <a:gd name="T65" fmla="*/ 770408 h 1601788"/>
              <a:gd name="T66" fmla="*/ 999942 w 1622425"/>
              <a:gd name="T67" fmla="*/ 759928 h 1601788"/>
              <a:gd name="T68" fmla="*/ 1014871 w 1622425"/>
              <a:gd name="T69" fmla="*/ 746908 h 1601788"/>
              <a:gd name="T70" fmla="*/ 1025989 w 1622425"/>
              <a:gd name="T71" fmla="*/ 709753 h 1601788"/>
              <a:gd name="T72" fmla="*/ 1026942 w 1622425"/>
              <a:gd name="T73" fmla="*/ 669105 h 1601788"/>
              <a:gd name="T74" fmla="*/ 1015824 w 1622425"/>
              <a:gd name="T75" fmla="*/ 642747 h 1601788"/>
              <a:gd name="T76" fmla="*/ 1012013 w 1622425"/>
              <a:gd name="T77" fmla="*/ 622106 h 1601788"/>
              <a:gd name="T78" fmla="*/ 1017413 w 1622425"/>
              <a:gd name="T79" fmla="*/ 551607 h 1601788"/>
              <a:gd name="T80" fmla="*/ 1010424 w 1622425"/>
              <a:gd name="T81" fmla="*/ 492222 h 1601788"/>
              <a:gd name="T82" fmla="*/ 995495 w 1622425"/>
              <a:gd name="T83" fmla="*/ 465547 h 1601788"/>
              <a:gd name="T84" fmla="*/ 939908 w 1622425"/>
              <a:gd name="T85" fmla="*/ 436331 h 1601788"/>
              <a:gd name="T86" fmla="*/ 902426 w 1622425"/>
              <a:gd name="T87" fmla="*/ 422041 h 1601788"/>
              <a:gd name="T88" fmla="*/ 1477962 w 1622425"/>
              <a:gd name="T89" fmla="*/ 0 h 1601788"/>
              <a:gd name="T90" fmla="*/ 1403350 w 1622425"/>
              <a:gd name="T91" fmla="*/ 0 h 1601788"/>
              <a:gd name="T92" fmla="*/ 212503 w 1622425"/>
              <a:gd name="T93" fmla="*/ 0 h 1601788"/>
              <a:gd name="T94" fmla="*/ 75917 w 1622425"/>
              <a:gd name="T95" fmla="*/ 1599883 h 1601788"/>
              <a:gd name="T96" fmla="*/ 49870 w 1622425"/>
              <a:gd name="T97" fmla="*/ 1590356 h 1601788"/>
              <a:gd name="T98" fmla="*/ 27635 w 1622425"/>
              <a:gd name="T99" fmla="*/ 1573843 h 1601788"/>
              <a:gd name="T100" fmla="*/ 11435 w 1622425"/>
              <a:gd name="T101" fmla="*/ 1551931 h 1601788"/>
              <a:gd name="T102" fmla="*/ 1906 w 1622425"/>
              <a:gd name="T103" fmla="*/ 1525891 h 1601788"/>
              <a:gd name="T104" fmla="*/ 317 w 1622425"/>
              <a:gd name="T105" fmla="*/ 90188 h 1601788"/>
              <a:gd name="T106" fmla="*/ 5717 w 1622425"/>
              <a:gd name="T107" fmla="*/ 62560 h 1601788"/>
              <a:gd name="T108" fmla="*/ 19058 w 1622425"/>
              <a:gd name="T109" fmla="*/ 38107 h 1601788"/>
              <a:gd name="T110" fmla="*/ 38117 w 1622425"/>
              <a:gd name="T111" fmla="*/ 18736 h 1601788"/>
              <a:gd name="T112" fmla="*/ 62258 w 1622425"/>
              <a:gd name="T113" fmla="*/ 5716 h 1601788"/>
              <a:gd name="T114" fmla="*/ 90211 w 1622425"/>
              <a:gd name="T115" fmla="*/ 0 h 1601788"/>
              <a:gd name="T116" fmla="*/ 0 w 1622425"/>
              <a:gd name="T117" fmla="*/ 0 h 1601788"/>
              <a:gd name="T118" fmla="*/ 1622425 w 1622425"/>
              <a:gd name="T119" fmla="*/ 1601788 h 160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T116" t="T117" r="T118" b="T119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3D6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1682A67-C5DB-413D-9A5B-F4E373CA2C12}"/>
              </a:ext>
            </a:extLst>
          </p:cNvPr>
          <p:cNvSpPr/>
          <p:nvPr/>
        </p:nvSpPr>
        <p:spPr>
          <a:xfrm>
            <a:off x="11523306" y="6187514"/>
            <a:ext cx="435515" cy="362407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9</a:t>
            </a:r>
            <a:endParaRPr lang="zh-TW" altLang="en-US" sz="2400" b="1" dirty="0"/>
          </a:p>
        </p:txBody>
      </p:sp>
      <p:grpSp>
        <p:nvGrpSpPr>
          <p:cNvPr id="8" name="Group 183">
            <a:extLst>
              <a:ext uri="{FF2B5EF4-FFF2-40B4-BE49-F238E27FC236}">
                <a16:creationId xmlns:a16="http://schemas.microsoft.com/office/drawing/2014/main" id="{7A42275C-61A5-423A-AAE6-C0BC88012C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7" y="1778390"/>
            <a:ext cx="986919" cy="987754"/>
            <a:chOff x="3943" y="2737"/>
            <a:chExt cx="1183" cy="1184"/>
          </a:xfrm>
        </p:grpSpPr>
        <p:sp>
          <p:nvSpPr>
            <p:cNvPr id="9" name="AutoShape 182">
              <a:extLst>
                <a:ext uri="{FF2B5EF4-FFF2-40B4-BE49-F238E27FC236}">
                  <a16:creationId xmlns:a16="http://schemas.microsoft.com/office/drawing/2014/main" id="{00516DFC-8DE3-40B1-A2FD-4D68689C63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943" y="2737"/>
              <a:ext cx="1183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84">
              <a:extLst>
                <a:ext uri="{FF2B5EF4-FFF2-40B4-BE49-F238E27FC236}">
                  <a16:creationId xmlns:a16="http://schemas.microsoft.com/office/drawing/2014/main" id="{CEC420E6-64DA-49D5-BF79-8E2B6A4FA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" y="3605"/>
              <a:ext cx="95" cy="214"/>
            </a:xfrm>
            <a:custGeom>
              <a:avLst/>
              <a:gdLst>
                <a:gd name="T0" fmla="*/ 40 w 40"/>
                <a:gd name="T1" fmla="*/ 86 h 90"/>
                <a:gd name="T2" fmla="*/ 35 w 40"/>
                <a:gd name="T3" fmla="*/ 90 h 90"/>
                <a:gd name="T4" fmla="*/ 34 w 40"/>
                <a:gd name="T5" fmla="*/ 87 h 90"/>
                <a:gd name="T6" fmla="*/ 0 w 40"/>
                <a:gd name="T7" fmla="*/ 3 h 90"/>
                <a:gd name="T8" fmla="*/ 6 w 40"/>
                <a:gd name="T9" fmla="*/ 0 h 90"/>
                <a:gd name="T10" fmla="*/ 40 w 40"/>
                <a:gd name="T11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0">
                  <a:moveTo>
                    <a:pt x="40" y="86"/>
                  </a:moveTo>
                  <a:cubicBezTo>
                    <a:pt x="39" y="87"/>
                    <a:pt x="37" y="88"/>
                    <a:pt x="35" y="90"/>
                  </a:cubicBezTo>
                  <a:cubicBezTo>
                    <a:pt x="35" y="89"/>
                    <a:pt x="35" y="88"/>
                    <a:pt x="34" y="8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40" y="86"/>
                  </a:lnTo>
                  <a:close/>
                </a:path>
              </a:pathLst>
            </a:custGeom>
            <a:solidFill>
              <a:srgbClr val="4DB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85">
              <a:extLst>
                <a:ext uri="{FF2B5EF4-FFF2-40B4-BE49-F238E27FC236}">
                  <a16:creationId xmlns:a16="http://schemas.microsoft.com/office/drawing/2014/main" id="{F3F0222C-8BF0-463D-A4E6-762A3D72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" y="3571"/>
              <a:ext cx="86" cy="188"/>
            </a:xfrm>
            <a:custGeom>
              <a:avLst/>
              <a:gdLst>
                <a:gd name="T0" fmla="*/ 36 w 36"/>
                <a:gd name="T1" fmla="*/ 74 h 79"/>
                <a:gd name="T2" fmla="*/ 30 w 36"/>
                <a:gd name="T3" fmla="*/ 79 h 79"/>
                <a:gd name="T4" fmla="*/ 0 w 36"/>
                <a:gd name="T5" fmla="*/ 3 h 79"/>
                <a:gd name="T6" fmla="*/ 6 w 36"/>
                <a:gd name="T7" fmla="*/ 0 h 79"/>
                <a:gd name="T8" fmla="*/ 36 w 36"/>
                <a:gd name="T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79">
                  <a:moveTo>
                    <a:pt x="36" y="74"/>
                  </a:moveTo>
                  <a:cubicBezTo>
                    <a:pt x="34" y="76"/>
                    <a:pt x="32" y="78"/>
                    <a:pt x="30" y="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36" y="74"/>
                  </a:lnTo>
                  <a:close/>
                </a:path>
              </a:pathLst>
            </a:custGeom>
            <a:solidFill>
              <a:srgbClr val="4DB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86">
              <a:extLst>
                <a:ext uri="{FF2B5EF4-FFF2-40B4-BE49-F238E27FC236}">
                  <a16:creationId xmlns:a16="http://schemas.microsoft.com/office/drawing/2014/main" id="{BBA52394-1CD5-4899-A69D-3364B36A1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3552"/>
              <a:ext cx="395" cy="369"/>
            </a:xfrm>
            <a:custGeom>
              <a:avLst/>
              <a:gdLst>
                <a:gd name="T0" fmla="*/ 166 w 166"/>
                <a:gd name="T1" fmla="*/ 127 h 155"/>
                <a:gd name="T2" fmla="*/ 50 w 166"/>
                <a:gd name="T3" fmla="*/ 155 h 155"/>
                <a:gd name="T4" fmla="*/ 0 w 166"/>
                <a:gd name="T5" fmla="*/ 150 h 155"/>
                <a:gd name="T6" fmla="*/ 21 w 166"/>
                <a:gd name="T7" fmla="*/ 15 h 155"/>
                <a:gd name="T8" fmla="*/ 34 w 166"/>
                <a:gd name="T9" fmla="*/ 4 h 155"/>
                <a:gd name="T10" fmla="*/ 113 w 166"/>
                <a:gd name="T11" fmla="*/ 0 h 155"/>
                <a:gd name="T12" fmla="*/ 116 w 166"/>
                <a:gd name="T13" fmla="*/ 5 h 155"/>
                <a:gd name="T14" fmla="*/ 162 w 166"/>
                <a:gd name="T15" fmla="*/ 121 h 155"/>
                <a:gd name="T16" fmla="*/ 166 w 166"/>
                <a:gd name="T17" fmla="*/ 12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55">
                  <a:moveTo>
                    <a:pt x="166" y="127"/>
                  </a:moveTo>
                  <a:cubicBezTo>
                    <a:pt x="131" y="145"/>
                    <a:pt x="92" y="155"/>
                    <a:pt x="50" y="155"/>
                  </a:cubicBezTo>
                  <a:cubicBezTo>
                    <a:pt x="33" y="155"/>
                    <a:pt x="16" y="154"/>
                    <a:pt x="0" y="150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55" y="10"/>
                    <a:pt x="84" y="6"/>
                    <a:pt x="113" y="0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3" y="123"/>
                    <a:pt x="164" y="125"/>
                    <a:pt x="166" y="127"/>
                  </a:cubicBezTo>
                  <a:close/>
                </a:path>
              </a:pathLst>
            </a:custGeom>
            <a:solidFill>
              <a:srgbClr val="4EA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87">
              <a:extLst>
                <a:ext uri="{FF2B5EF4-FFF2-40B4-BE49-F238E27FC236}">
                  <a16:creationId xmlns:a16="http://schemas.microsoft.com/office/drawing/2014/main" id="{F2E11451-438A-42AD-86CC-0098C602E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2775"/>
              <a:ext cx="366" cy="471"/>
            </a:xfrm>
            <a:custGeom>
              <a:avLst/>
              <a:gdLst>
                <a:gd name="T0" fmla="*/ 154 w 154"/>
                <a:gd name="T1" fmla="*/ 198 h 198"/>
                <a:gd name="T2" fmla="*/ 44 w 154"/>
                <a:gd name="T3" fmla="*/ 152 h 198"/>
                <a:gd name="T4" fmla="*/ 0 w 154"/>
                <a:gd name="T5" fmla="*/ 91 h 198"/>
                <a:gd name="T6" fmla="*/ 0 w 154"/>
                <a:gd name="T7" fmla="*/ 35 h 198"/>
                <a:gd name="T8" fmla="*/ 62 w 154"/>
                <a:gd name="T9" fmla="*/ 0 h 198"/>
                <a:gd name="T10" fmla="*/ 132 w 154"/>
                <a:gd name="T11" fmla="*/ 170 h 198"/>
                <a:gd name="T12" fmla="*/ 141 w 154"/>
                <a:gd name="T13" fmla="*/ 166 h 198"/>
                <a:gd name="T14" fmla="*/ 154 w 154"/>
                <a:gd name="T15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4" h="198">
                  <a:moveTo>
                    <a:pt x="154" y="198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20" y="117"/>
                    <a:pt x="0" y="91"/>
                    <a:pt x="0" y="9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9" y="20"/>
                    <a:pt x="39" y="9"/>
                    <a:pt x="62" y="0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41" y="166"/>
                    <a:pt x="141" y="166"/>
                    <a:pt x="141" y="166"/>
                  </a:cubicBezTo>
                  <a:cubicBezTo>
                    <a:pt x="154" y="198"/>
                    <a:pt x="154" y="198"/>
                    <a:pt x="154" y="198"/>
                  </a:cubicBezTo>
                </a:path>
              </a:pathLst>
            </a:custGeom>
            <a:solidFill>
              <a:srgbClr val="4EA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8">
              <a:extLst>
                <a:ext uri="{FF2B5EF4-FFF2-40B4-BE49-F238E27FC236}">
                  <a16:creationId xmlns:a16="http://schemas.microsoft.com/office/drawing/2014/main" id="{2979AE5C-B7BD-4ECD-A0B3-8DFDD95F1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775"/>
              <a:ext cx="380" cy="911"/>
            </a:xfrm>
            <a:custGeom>
              <a:avLst/>
              <a:gdLst>
                <a:gd name="T0" fmla="*/ 160 w 160"/>
                <a:gd name="T1" fmla="*/ 233 h 383"/>
                <a:gd name="T2" fmla="*/ 135 w 160"/>
                <a:gd name="T3" fmla="*/ 344 h 383"/>
                <a:gd name="T4" fmla="*/ 115 w 160"/>
                <a:gd name="T5" fmla="*/ 377 h 383"/>
                <a:gd name="T6" fmla="*/ 110 w 160"/>
                <a:gd name="T7" fmla="*/ 383 h 383"/>
                <a:gd name="T8" fmla="*/ 87 w 160"/>
                <a:gd name="T9" fmla="*/ 324 h 383"/>
                <a:gd name="T10" fmla="*/ 92 w 160"/>
                <a:gd name="T11" fmla="*/ 322 h 383"/>
                <a:gd name="T12" fmla="*/ 93 w 160"/>
                <a:gd name="T13" fmla="*/ 322 h 383"/>
                <a:gd name="T14" fmla="*/ 100 w 160"/>
                <a:gd name="T15" fmla="*/ 340 h 383"/>
                <a:gd name="T16" fmla="*/ 100 w 160"/>
                <a:gd name="T17" fmla="*/ 340 h 383"/>
                <a:gd name="T18" fmla="*/ 112 w 160"/>
                <a:gd name="T19" fmla="*/ 345 h 383"/>
                <a:gd name="T20" fmla="*/ 117 w 160"/>
                <a:gd name="T21" fmla="*/ 344 h 383"/>
                <a:gd name="T22" fmla="*/ 126 w 160"/>
                <a:gd name="T23" fmla="*/ 324 h 383"/>
                <a:gd name="T24" fmla="*/ 109 w 160"/>
                <a:gd name="T25" fmla="*/ 281 h 383"/>
                <a:gd name="T26" fmla="*/ 109 w 160"/>
                <a:gd name="T27" fmla="*/ 281 h 383"/>
                <a:gd name="T28" fmla="*/ 108 w 160"/>
                <a:gd name="T29" fmla="*/ 279 h 383"/>
                <a:gd name="T30" fmla="*/ 106 w 160"/>
                <a:gd name="T31" fmla="*/ 275 h 383"/>
                <a:gd name="T32" fmla="*/ 92 w 160"/>
                <a:gd name="T33" fmla="*/ 240 h 383"/>
                <a:gd name="T34" fmla="*/ 103 w 160"/>
                <a:gd name="T35" fmla="*/ 212 h 383"/>
                <a:gd name="T36" fmla="*/ 104 w 160"/>
                <a:gd name="T37" fmla="*/ 208 h 383"/>
                <a:gd name="T38" fmla="*/ 92 w 160"/>
                <a:gd name="T39" fmla="*/ 194 h 383"/>
                <a:gd name="T40" fmla="*/ 69 w 160"/>
                <a:gd name="T41" fmla="*/ 183 h 383"/>
                <a:gd name="T42" fmla="*/ 67 w 160"/>
                <a:gd name="T43" fmla="*/ 182 h 383"/>
                <a:gd name="T44" fmla="*/ 63 w 160"/>
                <a:gd name="T45" fmla="*/ 173 h 383"/>
                <a:gd name="T46" fmla="*/ 37 w 160"/>
                <a:gd name="T47" fmla="*/ 110 h 383"/>
                <a:gd name="T48" fmla="*/ 44 w 160"/>
                <a:gd name="T49" fmla="*/ 107 h 383"/>
                <a:gd name="T50" fmla="*/ 0 w 160"/>
                <a:gd name="T51" fmla="*/ 0 h 383"/>
                <a:gd name="T52" fmla="*/ 160 w 160"/>
                <a:gd name="T53" fmla="*/ 23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383">
                  <a:moveTo>
                    <a:pt x="160" y="233"/>
                  </a:moveTo>
                  <a:cubicBezTo>
                    <a:pt x="160" y="273"/>
                    <a:pt x="151" y="310"/>
                    <a:pt x="135" y="344"/>
                  </a:cubicBezTo>
                  <a:cubicBezTo>
                    <a:pt x="129" y="355"/>
                    <a:pt x="122" y="366"/>
                    <a:pt x="115" y="377"/>
                  </a:cubicBezTo>
                  <a:cubicBezTo>
                    <a:pt x="113" y="379"/>
                    <a:pt x="112" y="381"/>
                    <a:pt x="110" y="383"/>
                  </a:cubicBezTo>
                  <a:cubicBezTo>
                    <a:pt x="87" y="324"/>
                    <a:pt x="87" y="324"/>
                    <a:pt x="87" y="324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3" y="322"/>
                    <a:pt x="93" y="322"/>
                    <a:pt x="93" y="322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3" y="343"/>
                    <a:pt x="107" y="345"/>
                    <a:pt x="112" y="345"/>
                  </a:cubicBezTo>
                  <a:cubicBezTo>
                    <a:pt x="114" y="345"/>
                    <a:pt x="115" y="345"/>
                    <a:pt x="117" y="344"/>
                  </a:cubicBezTo>
                  <a:cubicBezTo>
                    <a:pt x="125" y="341"/>
                    <a:pt x="129" y="332"/>
                    <a:pt x="126" y="324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8" y="281"/>
                    <a:pt x="108" y="280"/>
                    <a:pt x="108" y="279"/>
                  </a:cubicBezTo>
                  <a:cubicBezTo>
                    <a:pt x="106" y="275"/>
                    <a:pt x="106" y="275"/>
                    <a:pt x="106" y="275"/>
                  </a:cubicBezTo>
                  <a:cubicBezTo>
                    <a:pt x="92" y="240"/>
                    <a:pt x="92" y="240"/>
                    <a:pt x="92" y="240"/>
                  </a:cubicBezTo>
                  <a:cubicBezTo>
                    <a:pt x="103" y="212"/>
                    <a:pt x="103" y="212"/>
                    <a:pt x="103" y="212"/>
                  </a:cubicBezTo>
                  <a:cubicBezTo>
                    <a:pt x="104" y="211"/>
                    <a:pt x="104" y="209"/>
                    <a:pt x="104" y="208"/>
                  </a:cubicBezTo>
                  <a:cubicBezTo>
                    <a:pt x="104" y="202"/>
                    <a:pt x="99" y="196"/>
                    <a:pt x="92" y="194"/>
                  </a:cubicBezTo>
                  <a:cubicBezTo>
                    <a:pt x="69" y="183"/>
                    <a:pt x="69" y="183"/>
                    <a:pt x="69" y="183"/>
                  </a:cubicBezTo>
                  <a:cubicBezTo>
                    <a:pt x="67" y="182"/>
                    <a:pt x="67" y="182"/>
                    <a:pt x="67" y="182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4" y="36"/>
                    <a:pt x="160" y="127"/>
                    <a:pt x="160" y="233"/>
                  </a:cubicBezTo>
                </a:path>
              </a:pathLst>
            </a:custGeom>
            <a:solidFill>
              <a:srgbClr val="4EA4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9">
              <a:extLst>
                <a:ext uri="{FF2B5EF4-FFF2-40B4-BE49-F238E27FC236}">
                  <a16:creationId xmlns:a16="http://schemas.microsoft.com/office/drawing/2014/main" id="{17612581-1EC6-4F52-9072-55C39ED13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991"/>
              <a:ext cx="553" cy="918"/>
            </a:xfrm>
            <a:custGeom>
              <a:avLst/>
              <a:gdLst>
                <a:gd name="T0" fmla="*/ 233 w 233"/>
                <a:gd name="T1" fmla="*/ 240 h 386"/>
                <a:gd name="T2" fmla="*/ 220 w 233"/>
                <a:gd name="T3" fmla="*/ 251 h 386"/>
                <a:gd name="T4" fmla="*/ 199 w 233"/>
                <a:gd name="T5" fmla="*/ 386 h 386"/>
                <a:gd name="T6" fmla="*/ 0 w 233"/>
                <a:gd name="T7" fmla="*/ 142 h 386"/>
                <a:gd name="T8" fmla="*/ 44 w 233"/>
                <a:gd name="T9" fmla="*/ 0 h 386"/>
                <a:gd name="T10" fmla="*/ 99 w 233"/>
                <a:gd name="T11" fmla="*/ 0 h 386"/>
                <a:gd name="T12" fmla="*/ 143 w 233"/>
                <a:gd name="T13" fmla="*/ 61 h 386"/>
                <a:gd name="T14" fmla="*/ 169 w 233"/>
                <a:gd name="T15" fmla="*/ 99 h 386"/>
                <a:gd name="T16" fmla="*/ 188 w 233"/>
                <a:gd name="T17" fmla="*/ 130 h 386"/>
                <a:gd name="T18" fmla="*/ 188 w 233"/>
                <a:gd name="T19" fmla="*/ 130 h 386"/>
                <a:gd name="T20" fmla="*/ 233 w 233"/>
                <a:gd name="T21" fmla="*/ 24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386">
                  <a:moveTo>
                    <a:pt x="233" y="240"/>
                  </a:moveTo>
                  <a:cubicBezTo>
                    <a:pt x="220" y="251"/>
                    <a:pt x="220" y="251"/>
                    <a:pt x="220" y="251"/>
                  </a:cubicBezTo>
                  <a:cubicBezTo>
                    <a:pt x="199" y="386"/>
                    <a:pt x="199" y="386"/>
                    <a:pt x="199" y="386"/>
                  </a:cubicBezTo>
                  <a:cubicBezTo>
                    <a:pt x="86" y="363"/>
                    <a:pt x="0" y="263"/>
                    <a:pt x="0" y="142"/>
                  </a:cubicBezTo>
                  <a:cubicBezTo>
                    <a:pt x="0" y="89"/>
                    <a:pt x="16" y="41"/>
                    <a:pt x="44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119" y="26"/>
                    <a:pt x="143" y="61"/>
                  </a:cubicBezTo>
                  <a:cubicBezTo>
                    <a:pt x="151" y="73"/>
                    <a:pt x="160" y="86"/>
                    <a:pt x="169" y="99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188" y="130"/>
                    <a:pt x="188" y="130"/>
                    <a:pt x="188" y="130"/>
                  </a:cubicBezTo>
                  <a:cubicBezTo>
                    <a:pt x="212" y="172"/>
                    <a:pt x="232" y="214"/>
                    <a:pt x="233" y="240"/>
                  </a:cubicBezTo>
                </a:path>
              </a:pathLst>
            </a:custGeom>
            <a:solidFill>
              <a:srgbClr val="4421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90">
              <a:extLst>
                <a:ext uri="{FF2B5EF4-FFF2-40B4-BE49-F238E27FC236}">
                  <a16:creationId xmlns:a16="http://schemas.microsoft.com/office/drawing/2014/main" id="{4AD650BC-08BA-4F75-A421-1C13D655A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858"/>
              <a:ext cx="131" cy="133"/>
            </a:xfrm>
            <a:custGeom>
              <a:avLst/>
              <a:gdLst>
                <a:gd name="T0" fmla="*/ 55 w 55"/>
                <a:gd name="T1" fmla="*/ 0 h 56"/>
                <a:gd name="T2" fmla="*/ 0 w 55"/>
                <a:gd name="T3" fmla="*/ 56 h 56"/>
                <a:gd name="T4" fmla="*/ 55 w 55"/>
                <a:gd name="T5" fmla="*/ 56 h 56"/>
                <a:gd name="T6" fmla="*/ 55 w 55"/>
                <a:gd name="T7" fmla="*/ 0 h 56"/>
                <a:gd name="T8" fmla="*/ 55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55" y="0"/>
                  </a:moveTo>
                  <a:cubicBezTo>
                    <a:pt x="34" y="15"/>
                    <a:pt x="15" y="35"/>
                    <a:pt x="0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</a:path>
              </a:pathLst>
            </a:custGeom>
            <a:solidFill>
              <a:srgbClr val="5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91">
              <a:extLst>
                <a:ext uri="{FF2B5EF4-FFF2-40B4-BE49-F238E27FC236}">
                  <a16:creationId xmlns:a16="http://schemas.microsoft.com/office/drawing/2014/main" id="{28B79393-C24E-4B30-B2C0-0AF22416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" y="3208"/>
              <a:ext cx="394" cy="344"/>
            </a:xfrm>
            <a:custGeom>
              <a:avLst/>
              <a:gdLst>
                <a:gd name="T0" fmla="*/ 34 w 166"/>
                <a:gd name="T1" fmla="*/ 145 h 145"/>
                <a:gd name="T2" fmla="*/ 25 w 166"/>
                <a:gd name="T3" fmla="*/ 121 h 145"/>
                <a:gd name="T4" fmla="*/ 3 w 166"/>
                <a:gd name="T5" fmla="*/ 65 h 145"/>
                <a:gd name="T6" fmla="*/ 1 w 166"/>
                <a:gd name="T7" fmla="*/ 60 h 145"/>
                <a:gd name="T8" fmla="*/ 1 w 166"/>
                <a:gd name="T9" fmla="*/ 56 h 145"/>
                <a:gd name="T10" fmla="*/ 20 w 166"/>
                <a:gd name="T11" fmla="*/ 44 h 145"/>
                <a:gd name="T12" fmla="*/ 32 w 166"/>
                <a:gd name="T13" fmla="*/ 39 h 145"/>
                <a:gd name="T14" fmla="*/ 125 w 166"/>
                <a:gd name="T15" fmla="*/ 1 h 145"/>
                <a:gd name="T16" fmla="*/ 129 w 166"/>
                <a:gd name="T17" fmla="*/ 1 h 145"/>
                <a:gd name="T18" fmla="*/ 135 w 166"/>
                <a:gd name="T19" fmla="*/ 15 h 145"/>
                <a:gd name="T20" fmla="*/ 134 w 166"/>
                <a:gd name="T21" fmla="*/ 13 h 145"/>
                <a:gd name="T22" fmla="*/ 132 w 166"/>
                <a:gd name="T23" fmla="*/ 18 h 145"/>
                <a:gd name="T24" fmla="*/ 117 w 166"/>
                <a:gd name="T25" fmla="*/ 60 h 145"/>
                <a:gd name="T26" fmla="*/ 117 w 166"/>
                <a:gd name="T27" fmla="*/ 68 h 145"/>
                <a:gd name="T28" fmla="*/ 118 w 166"/>
                <a:gd name="T29" fmla="*/ 70 h 145"/>
                <a:gd name="T30" fmla="*/ 120 w 166"/>
                <a:gd name="T31" fmla="*/ 73 h 145"/>
                <a:gd name="T32" fmla="*/ 121 w 166"/>
                <a:gd name="T33" fmla="*/ 75 h 145"/>
                <a:gd name="T34" fmla="*/ 122 w 166"/>
                <a:gd name="T35" fmla="*/ 75 h 145"/>
                <a:gd name="T36" fmla="*/ 124 w 166"/>
                <a:gd name="T37" fmla="*/ 76 h 145"/>
                <a:gd name="T38" fmla="*/ 127 w 166"/>
                <a:gd name="T39" fmla="*/ 78 h 145"/>
                <a:gd name="T40" fmla="*/ 147 w 166"/>
                <a:gd name="T41" fmla="*/ 71 h 145"/>
                <a:gd name="T42" fmla="*/ 166 w 166"/>
                <a:gd name="T43" fmla="*/ 93 h 145"/>
                <a:gd name="T44" fmla="*/ 149 w 166"/>
                <a:gd name="T45" fmla="*/ 89 h 145"/>
                <a:gd name="T46" fmla="*/ 148 w 166"/>
                <a:gd name="T47" fmla="*/ 89 h 145"/>
                <a:gd name="T48" fmla="*/ 144 w 166"/>
                <a:gd name="T49" fmla="*/ 92 h 145"/>
                <a:gd name="T50" fmla="*/ 143 w 166"/>
                <a:gd name="T51" fmla="*/ 93 h 145"/>
                <a:gd name="T52" fmla="*/ 143 w 166"/>
                <a:gd name="T53" fmla="*/ 94 h 145"/>
                <a:gd name="T54" fmla="*/ 142 w 166"/>
                <a:gd name="T55" fmla="*/ 94 h 145"/>
                <a:gd name="T56" fmla="*/ 142 w 166"/>
                <a:gd name="T57" fmla="*/ 95 h 145"/>
                <a:gd name="T58" fmla="*/ 142 w 166"/>
                <a:gd name="T59" fmla="*/ 95 h 145"/>
                <a:gd name="T60" fmla="*/ 141 w 166"/>
                <a:gd name="T61" fmla="*/ 96 h 145"/>
                <a:gd name="T62" fmla="*/ 141 w 166"/>
                <a:gd name="T63" fmla="*/ 96 h 145"/>
                <a:gd name="T64" fmla="*/ 141 w 166"/>
                <a:gd name="T65" fmla="*/ 96 h 145"/>
                <a:gd name="T66" fmla="*/ 140 w 166"/>
                <a:gd name="T67" fmla="*/ 98 h 145"/>
                <a:gd name="T68" fmla="*/ 139 w 166"/>
                <a:gd name="T69" fmla="*/ 102 h 145"/>
                <a:gd name="T70" fmla="*/ 140 w 166"/>
                <a:gd name="T71" fmla="*/ 106 h 145"/>
                <a:gd name="T72" fmla="*/ 141 w 166"/>
                <a:gd name="T73" fmla="*/ 11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145">
                  <a:moveTo>
                    <a:pt x="141" y="110"/>
                  </a:moveTo>
                  <a:cubicBezTo>
                    <a:pt x="141" y="110"/>
                    <a:pt x="88" y="133"/>
                    <a:pt x="34" y="145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6"/>
                    <a:pt x="3" y="66"/>
                    <a:pt x="3" y="65"/>
                  </a:cubicBezTo>
                  <a:cubicBezTo>
                    <a:pt x="2" y="64"/>
                    <a:pt x="2" y="63"/>
                    <a:pt x="2" y="62"/>
                  </a:cubicBezTo>
                  <a:cubicBezTo>
                    <a:pt x="1" y="61"/>
                    <a:pt x="1" y="61"/>
                    <a:pt x="1" y="60"/>
                  </a:cubicBezTo>
                  <a:cubicBezTo>
                    <a:pt x="1" y="59"/>
                    <a:pt x="1" y="59"/>
                    <a:pt x="1" y="58"/>
                  </a:cubicBezTo>
                  <a:cubicBezTo>
                    <a:pt x="1" y="57"/>
                    <a:pt x="1" y="57"/>
                    <a:pt x="1" y="56"/>
                  </a:cubicBezTo>
                  <a:cubicBezTo>
                    <a:pt x="1" y="55"/>
                    <a:pt x="0" y="53"/>
                    <a:pt x="1" y="5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25" y="1"/>
                    <a:pt x="125" y="1"/>
                    <a:pt x="125" y="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46" y="9"/>
                    <a:pt x="139" y="11"/>
                    <a:pt x="135" y="15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4" y="13"/>
                    <a:pt x="134" y="13"/>
                    <a:pt x="134" y="13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4" y="16"/>
                    <a:pt x="133" y="17"/>
                    <a:pt x="132" y="18"/>
                  </a:cubicBezTo>
                  <a:cubicBezTo>
                    <a:pt x="118" y="56"/>
                    <a:pt x="118" y="56"/>
                    <a:pt x="118" y="56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6" y="61"/>
                    <a:pt x="116" y="62"/>
                    <a:pt x="116" y="64"/>
                  </a:cubicBezTo>
                  <a:cubicBezTo>
                    <a:pt x="116" y="65"/>
                    <a:pt x="116" y="67"/>
                    <a:pt x="117" y="68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70"/>
                    <a:pt x="118" y="70"/>
                    <a:pt x="118" y="70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9" y="72"/>
                    <a:pt x="119" y="73"/>
                    <a:pt x="120" y="73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3" y="76"/>
                    <a:pt x="123" y="76"/>
                    <a:pt x="124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7"/>
                    <a:pt x="125" y="77"/>
                    <a:pt x="126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27" y="78"/>
                    <a:pt x="127" y="78"/>
                    <a:pt x="127" y="78"/>
                  </a:cubicBezTo>
                  <a:cubicBezTo>
                    <a:pt x="136" y="81"/>
                    <a:pt x="145" y="78"/>
                    <a:pt x="147" y="71"/>
                  </a:cubicBezTo>
                  <a:cubicBezTo>
                    <a:pt x="152" y="58"/>
                    <a:pt x="152" y="58"/>
                    <a:pt x="152" y="58"/>
                  </a:cubicBezTo>
                  <a:cubicBezTo>
                    <a:pt x="166" y="93"/>
                    <a:pt x="166" y="93"/>
                    <a:pt x="166" y="93"/>
                  </a:cubicBezTo>
                  <a:cubicBezTo>
                    <a:pt x="163" y="90"/>
                    <a:pt x="159" y="88"/>
                    <a:pt x="155" y="88"/>
                  </a:cubicBezTo>
                  <a:cubicBezTo>
                    <a:pt x="153" y="88"/>
                    <a:pt x="151" y="88"/>
                    <a:pt x="149" y="89"/>
                  </a:cubicBezTo>
                  <a:cubicBezTo>
                    <a:pt x="149" y="89"/>
                    <a:pt x="148" y="89"/>
                    <a:pt x="148" y="89"/>
                  </a:cubicBezTo>
                  <a:cubicBezTo>
                    <a:pt x="148" y="89"/>
                    <a:pt x="148" y="89"/>
                    <a:pt x="148" y="89"/>
                  </a:cubicBezTo>
                  <a:cubicBezTo>
                    <a:pt x="147" y="90"/>
                    <a:pt x="147" y="90"/>
                    <a:pt x="146" y="91"/>
                  </a:cubicBezTo>
                  <a:cubicBezTo>
                    <a:pt x="145" y="91"/>
                    <a:pt x="145" y="92"/>
                    <a:pt x="144" y="92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4"/>
                    <a:pt x="143" y="94"/>
                    <a:pt x="143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2" y="95"/>
                    <a:pt x="142" y="95"/>
                    <a:pt x="142" y="95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97"/>
                    <a:pt x="141" y="97"/>
                    <a:pt x="141" y="97"/>
                  </a:cubicBezTo>
                  <a:cubicBezTo>
                    <a:pt x="141" y="97"/>
                    <a:pt x="140" y="98"/>
                    <a:pt x="140" y="98"/>
                  </a:cubicBezTo>
                  <a:cubicBezTo>
                    <a:pt x="140" y="99"/>
                    <a:pt x="140" y="100"/>
                    <a:pt x="140" y="101"/>
                  </a:cubicBezTo>
                  <a:cubicBezTo>
                    <a:pt x="139" y="102"/>
                    <a:pt x="139" y="102"/>
                    <a:pt x="139" y="102"/>
                  </a:cubicBezTo>
                  <a:cubicBezTo>
                    <a:pt x="139" y="102"/>
                    <a:pt x="139" y="103"/>
                    <a:pt x="139" y="103"/>
                  </a:cubicBezTo>
                  <a:cubicBezTo>
                    <a:pt x="139" y="104"/>
                    <a:pt x="139" y="105"/>
                    <a:pt x="140" y="106"/>
                  </a:cubicBezTo>
                  <a:cubicBezTo>
                    <a:pt x="140" y="107"/>
                    <a:pt x="140" y="108"/>
                    <a:pt x="140" y="109"/>
                  </a:cubicBezTo>
                  <a:lnTo>
                    <a:pt x="141" y="110"/>
                  </a:lnTo>
                  <a:close/>
                </a:path>
              </a:pathLst>
            </a:custGeom>
            <a:solidFill>
              <a:srgbClr val="E9C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92">
              <a:extLst>
                <a:ext uri="{FF2B5EF4-FFF2-40B4-BE49-F238E27FC236}">
                  <a16:creationId xmlns:a16="http://schemas.microsoft.com/office/drawing/2014/main" id="{DA45E6BA-9115-435D-A651-C91D1440E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3495"/>
              <a:ext cx="377" cy="414"/>
            </a:xfrm>
            <a:custGeom>
              <a:avLst/>
              <a:gdLst>
                <a:gd name="T0" fmla="*/ 147 w 159"/>
                <a:gd name="T1" fmla="*/ 160 h 174"/>
                <a:gd name="T2" fmla="*/ 141 w 159"/>
                <a:gd name="T3" fmla="*/ 161 h 174"/>
                <a:gd name="T4" fmla="*/ 127 w 159"/>
                <a:gd name="T5" fmla="*/ 152 h 174"/>
                <a:gd name="T6" fmla="*/ 109 w 159"/>
                <a:gd name="T7" fmla="*/ 106 h 174"/>
                <a:gd name="T8" fmla="*/ 79 w 159"/>
                <a:gd name="T9" fmla="*/ 32 h 174"/>
                <a:gd name="T10" fmla="*/ 73 w 159"/>
                <a:gd name="T11" fmla="*/ 35 h 174"/>
                <a:gd name="T12" fmla="*/ 103 w 159"/>
                <a:gd name="T13" fmla="*/ 111 h 174"/>
                <a:gd name="T14" fmla="*/ 120 w 159"/>
                <a:gd name="T15" fmla="*/ 153 h 174"/>
                <a:gd name="T16" fmla="*/ 112 w 159"/>
                <a:gd name="T17" fmla="*/ 173 h 174"/>
                <a:gd name="T18" fmla="*/ 106 w 159"/>
                <a:gd name="T19" fmla="*/ 174 h 174"/>
                <a:gd name="T20" fmla="*/ 92 w 159"/>
                <a:gd name="T21" fmla="*/ 165 h 174"/>
                <a:gd name="T22" fmla="*/ 78 w 159"/>
                <a:gd name="T23" fmla="*/ 132 h 174"/>
                <a:gd name="T24" fmla="*/ 44 w 159"/>
                <a:gd name="T25" fmla="*/ 46 h 174"/>
                <a:gd name="T26" fmla="*/ 38 w 159"/>
                <a:gd name="T27" fmla="*/ 49 h 174"/>
                <a:gd name="T28" fmla="*/ 72 w 159"/>
                <a:gd name="T29" fmla="*/ 133 h 174"/>
                <a:gd name="T30" fmla="*/ 73 w 159"/>
                <a:gd name="T31" fmla="*/ 136 h 174"/>
                <a:gd name="T32" fmla="*/ 64 w 159"/>
                <a:gd name="T33" fmla="*/ 153 h 174"/>
                <a:gd name="T34" fmla="*/ 58 w 159"/>
                <a:gd name="T35" fmla="*/ 155 h 174"/>
                <a:gd name="T36" fmla="*/ 48 w 159"/>
                <a:gd name="T37" fmla="*/ 151 h 174"/>
                <a:gd name="T38" fmla="*/ 44 w 159"/>
                <a:gd name="T39" fmla="*/ 145 h 174"/>
                <a:gd name="T40" fmla="*/ 0 w 159"/>
                <a:gd name="T41" fmla="*/ 35 h 174"/>
                <a:gd name="T42" fmla="*/ 1 w 159"/>
                <a:gd name="T43" fmla="*/ 35 h 174"/>
                <a:gd name="T44" fmla="*/ 106 w 159"/>
                <a:gd name="T45" fmla="*/ 0 h 174"/>
                <a:gd name="T46" fmla="*/ 114 w 159"/>
                <a:gd name="T47" fmla="*/ 19 h 174"/>
                <a:gd name="T48" fmla="*/ 113 w 159"/>
                <a:gd name="T49" fmla="*/ 19 h 174"/>
                <a:gd name="T50" fmla="*/ 108 w 159"/>
                <a:gd name="T51" fmla="*/ 21 h 174"/>
                <a:gd name="T52" fmla="*/ 131 w 159"/>
                <a:gd name="T53" fmla="*/ 80 h 174"/>
                <a:gd name="T54" fmla="*/ 156 w 159"/>
                <a:gd name="T55" fmla="*/ 140 h 174"/>
                <a:gd name="T56" fmla="*/ 147 w 159"/>
                <a:gd name="T57" fmla="*/ 16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9" h="174">
                  <a:moveTo>
                    <a:pt x="147" y="160"/>
                  </a:moveTo>
                  <a:cubicBezTo>
                    <a:pt x="145" y="161"/>
                    <a:pt x="143" y="161"/>
                    <a:pt x="141" y="161"/>
                  </a:cubicBezTo>
                  <a:cubicBezTo>
                    <a:pt x="135" y="161"/>
                    <a:pt x="130" y="158"/>
                    <a:pt x="127" y="152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120" y="153"/>
                    <a:pt x="120" y="153"/>
                    <a:pt x="120" y="153"/>
                  </a:cubicBezTo>
                  <a:cubicBezTo>
                    <a:pt x="123" y="161"/>
                    <a:pt x="119" y="170"/>
                    <a:pt x="112" y="173"/>
                  </a:cubicBezTo>
                  <a:cubicBezTo>
                    <a:pt x="110" y="174"/>
                    <a:pt x="108" y="174"/>
                    <a:pt x="106" y="174"/>
                  </a:cubicBezTo>
                  <a:cubicBezTo>
                    <a:pt x="100" y="174"/>
                    <a:pt x="94" y="171"/>
                    <a:pt x="92" y="165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73" y="134"/>
                    <a:pt x="73" y="135"/>
                    <a:pt x="73" y="136"/>
                  </a:cubicBezTo>
                  <a:cubicBezTo>
                    <a:pt x="75" y="143"/>
                    <a:pt x="71" y="151"/>
                    <a:pt x="64" y="153"/>
                  </a:cubicBezTo>
                  <a:cubicBezTo>
                    <a:pt x="62" y="154"/>
                    <a:pt x="60" y="155"/>
                    <a:pt x="58" y="155"/>
                  </a:cubicBezTo>
                  <a:cubicBezTo>
                    <a:pt x="54" y="155"/>
                    <a:pt x="51" y="153"/>
                    <a:pt x="48" y="151"/>
                  </a:cubicBezTo>
                  <a:cubicBezTo>
                    <a:pt x="46" y="149"/>
                    <a:pt x="45" y="147"/>
                    <a:pt x="44" y="14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1" y="24"/>
                    <a:pt x="100" y="3"/>
                    <a:pt x="106" y="0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31" y="80"/>
                    <a:pt x="131" y="80"/>
                    <a:pt x="131" y="8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9" y="148"/>
                    <a:pt x="155" y="157"/>
                    <a:pt x="147" y="160"/>
                  </a:cubicBezTo>
                  <a:close/>
                </a:path>
              </a:pathLst>
            </a:custGeom>
            <a:solidFill>
              <a:srgbClr val="E9C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93">
              <a:extLst>
                <a:ext uri="{FF2B5EF4-FFF2-40B4-BE49-F238E27FC236}">
                  <a16:creationId xmlns:a16="http://schemas.microsoft.com/office/drawing/2014/main" id="{827E128B-E69E-46D5-A990-E8061D185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3037"/>
              <a:ext cx="138" cy="197"/>
            </a:xfrm>
            <a:custGeom>
              <a:avLst/>
              <a:gdLst>
                <a:gd name="T0" fmla="*/ 138 w 138"/>
                <a:gd name="T1" fmla="*/ 171 h 197"/>
                <a:gd name="T2" fmla="*/ 133 w 138"/>
                <a:gd name="T3" fmla="*/ 173 h 197"/>
                <a:gd name="T4" fmla="*/ 74 w 138"/>
                <a:gd name="T5" fmla="*/ 197 h 197"/>
                <a:gd name="T6" fmla="*/ 0 w 138"/>
                <a:gd name="T7" fmla="*/ 26 h 197"/>
                <a:gd name="T8" fmla="*/ 66 w 138"/>
                <a:gd name="T9" fmla="*/ 0 h 197"/>
                <a:gd name="T10" fmla="*/ 128 w 138"/>
                <a:gd name="T11" fmla="*/ 149 h 197"/>
                <a:gd name="T12" fmla="*/ 138 w 138"/>
                <a:gd name="T13" fmla="*/ 1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97">
                  <a:moveTo>
                    <a:pt x="138" y="171"/>
                  </a:moveTo>
                  <a:lnTo>
                    <a:pt x="133" y="173"/>
                  </a:lnTo>
                  <a:lnTo>
                    <a:pt x="74" y="197"/>
                  </a:lnTo>
                  <a:lnTo>
                    <a:pt x="0" y="26"/>
                  </a:lnTo>
                  <a:lnTo>
                    <a:pt x="66" y="0"/>
                  </a:lnTo>
                  <a:lnTo>
                    <a:pt x="128" y="149"/>
                  </a:lnTo>
                  <a:lnTo>
                    <a:pt x="138" y="17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4">
              <a:extLst>
                <a:ext uri="{FF2B5EF4-FFF2-40B4-BE49-F238E27FC236}">
                  <a16:creationId xmlns:a16="http://schemas.microsoft.com/office/drawing/2014/main" id="{EEA2B00A-0A51-4F4F-A297-F2F821E06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" y="3037"/>
              <a:ext cx="138" cy="197"/>
            </a:xfrm>
            <a:custGeom>
              <a:avLst/>
              <a:gdLst>
                <a:gd name="T0" fmla="*/ 138 w 138"/>
                <a:gd name="T1" fmla="*/ 171 h 197"/>
                <a:gd name="T2" fmla="*/ 133 w 138"/>
                <a:gd name="T3" fmla="*/ 173 h 197"/>
                <a:gd name="T4" fmla="*/ 74 w 138"/>
                <a:gd name="T5" fmla="*/ 197 h 197"/>
                <a:gd name="T6" fmla="*/ 0 w 138"/>
                <a:gd name="T7" fmla="*/ 26 h 197"/>
                <a:gd name="T8" fmla="*/ 66 w 138"/>
                <a:gd name="T9" fmla="*/ 0 h 197"/>
                <a:gd name="T10" fmla="*/ 128 w 138"/>
                <a:gd name="T11" fmla="*/ 149 h 197"/>
                <a:gd name="T12" fmla="*/ 138 w 138"/>
                <a:gd name="T13" fmla="*/ 17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97">
                  <a:moveTo>
                    <a:pt x="138" y="171"/>
                  </a:moveTo>
                  <a:lnTo>
                    <a:pt x="133" y="173"/>
                  </a:lnTo>
                  <a:lnTo>
                    <a:pt x="74" y="197"/>
                  </a:lnTo>
                  <a:lnTo>
                    <a:pt x="0" y="26"/>
                  </a:lnTo>
                  <a:lnTo>
                    <a:pt x="66" y="0"/>
                  </a:lnTo>
                  <a:lnTo>
                    <a:pt x="128" y="149"/>
                  </a:lnTo>
                  <a:lnTo>
                    <a:pt x="138" y="1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95">
              <a:extLst>
                <a:ext uri="{FF2B5EF4-FFF2-40B4-BE49-F238E27FC236}">
                  <a16:creationId xmlns:a16="http://schemas.microsoft.com/office/drawing/2014/main" id="{E680F21A-0CF7-40E0-8632-6A0784A0B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063"/>
              <a:ext cx="328" cy="237"/>
            </a:xfrm>
            <a:custGeom>
              <a:avLst/>
              <a:gdLst>
                <a:gd name="T0" fmla="*/ 328 w 328"/>
                <a:gd name="T1" fmla="*/ 171 h 237"/>
                <a:gd name="T2" fmla="*/ 166 w 328"/>
                <a:gd name="T3" fmla="*/ 237 h 237"/>
                <a:gd name="T4" fmla="*/ 31 w 328"/>
                <a:gd name="T5" fmla="*/ 183 h 237"/>
                <a:gd name="T6" fmla="*/ 31 w 328"/>
                <a:gd name="T7" fmla="*/ 183 h 237"/>
                <a:gd name="T8" fmla="*/ 0 w 328"/>
                <a:gd name="T9" fmla="*/ 107 h 237"/>
                <a:gd name="T10" fmla="*/ 254 w 328"/>
                <a:gd name="T11" fmla="*/ 0 h 237"/>
                <a:gd name="T12" fmla="*/ 328 w 328"/>
                <a:gd name="T13" fmla="*/ 17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37">
                  <a:moveTo>
                    <a:pt x="328" y="171"/>
                  </a:moveTo>
                  <a:lnTo>
                    <a:pt x="166" y="237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0" y="107"/>
                  </a:lnTo>
                  <a:lnTo>
                    <a:pt x="254" y="0"/>
                  </a:lnTo>
                  <a:lnTo>
                    <a:pt x="328" y="17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96">
              <a:extLst>
                <a:ext uri="{FF2B5EF4-FFF2-40B4-BE49-F238E27FC236}">
                  <a16:creationId xmlns:a16="http://schemas.microsoft.com/office/drawing/2014/main" id="{A30A6A88-1198-4315-B1C4-29D9922C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3063"/>
              <a:ext cx="328" cy="237"/>
            </a:xfrm>
            <a:custGeom>
              <a:avLst/>
              <a:gdLst>
                <a:gd name="T0" fmla="*/ 328 w 328"/>
                <a:gd name="T1" fmla="*/ 171 h 237"/>
                <a:gd name="T2" fmla="*/ 166 w 328"/>
                <a:gd name="T3" fmla="*/ 237 h 237"/>
                <a:gd name="T4" fmla="*/ 31 w 328"/>
                <a:gd name="T5" fmla="*/ 183 h 237"/>
                <a:gd name="T6" fmla="*/ 31 w 328"/>
                <a:gd name="T7" fmla="*/ 183 h 237"/>
                <a:gd name="T8" fmla="*/ 0 w 328"/>
                <a:gd name="T9" fmla="*/ 107 h 237"/>
                <a:gd name="T10" fmla="*/ 254 w 328"/>
                <a:gd name="T11" fmla="*/ 0 h 237"/>
                <a:gd name="T12" fmla="*/ 328 w 328"/>
                <a:gd name="T13" fmla="*/ 171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237">
                  <a:moveTo>
                    <a:pt x="328" y="171"/>
                  </a:moveTo>
                  <a:lnTo>
                    <a:pt x="166" y="237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0" y="107"/>
                  </a:lnTo>
                  <a:lnTo>
                    <a:pt x="254" y="0"/>
                  </a:lnTo>
                  <a:lnTo>
                    <a:pt x="328" y="1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97">
              <a:extLst>
                <a:ext uri="{FF2B5EF4-FFF2-40B4-BE49-F238E27FC236}">
                  <a16:creationId xmlns:a16="http://schemas.microsoft.com/office/drawing/2014/main" id="{C757FEDE-6643-4802-BAF3-8812CC6A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" y="2744"/>
              <a:ext cx="223" cy="321"/>
            </a:xfrm>
            <a:custGeom>
              <a:avLst/>
              <a:gdLst>
                <a:gd name="T0" fmla="*/ 0 w 94"/>
                <a:gd name="T1" fmla="*/ 0 h 135"/>
                <a:gd name="T2" fmla="*/ 55 w 94"/>
                <a:gd name="T3" fmla="*/ 135 h 135"/>
                <a:gd name="T4" fmla="*/ 59 w 94"/>
                <a:gd name="T5" fmla="*/ 134 h 135"/>
                <a:gd name="T6" fmla="*/ 87 w 94"/>
                <a:gd name="T7" fmla="*/ 122 h 135"/>
                <a:gd name="T8" fmla="*/ 87 w 94"/>
                <a:gd name="T9" fmla="*/ 123 h 135"/>
                <a:gd name="T10" fmla="*/ 94 w 94"/>
                <a:gd name="T11" fmla="*/ 120 h 135"/>
                <a:gd name="T12" fmla="*/ 50 w 94"/>
                <a:gd name="T13" fmla="*/ 13 h 135"/>
                <a:gd name="T14" fmla="*/ 0 w 94"/>
                <a:gd name="T1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135">
                  <a:moveTo>
                    <a:pt x="0" y="0"/>
                  </a:moveTo>
                  <a:cubicBezTo>
                    <a:pt x="55" y="135"/>
                    <a:pt x="55" y="135"/>
                    <a:pt x="55" y="13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34" y="7"/>
                    <a:pt x="17" y="3"/>
                    <a:pt x="0" y="0"/>
                  </a:cubicBezTo>
                </a:path>
              </a:pathLst>
            </a:custGeom>
            <a:solidFill>
              <a:srgbClr val="5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8">
              <a:extLst>
                <a:ext uri="{FF2B5EF4-FFF2-40B4-BE49-F238E27FC236}">
                  <a16:creationId xmlns:a16="http://schemas.microsoft.com/office/drawing/2014/main" id="{D677EC11-DC19-4507-87D8-22DB1EA18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775"/>
              <a:ext cx="104" cy="262"/>
            </a:xfrm>
            <a:custGeom>
              <a:avLst/>
              <a:gdLst>
                <a:gd name="T0" fmla="*/ 0 w 104"/>
                <a:gd name="T1" fmla="*/ 0 h 262"/>
                <a:gd name="T2" fmla="*/ 104 w 104"/>
                <a:gd name="T3" fmla="*/ 254 h 262"/>
                <a:gd name="T4" fmla="*/ 87 w 104"/>
                <a:gd name="T5" fmla="*/ 262 h 262"/>
                <a:gd name="T6" fmla="*/ 87 w 104"/>
                <a:gd name="T7" fmla="*/ 262 h 262"/>
                <a:gd name="T8" fmla="*/ 104 w 104"/>
                <a:gd name="T9" fmla="*/ 254 h 262"/>
                <a:gd name="T10" fmla="*/ 0 w 104"/>
                <a:gd name="T11" fmla="*/ 0 h 262"/>
                <a:gd name="T12" fmla="*/ 0 w 104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2">
                  <a:moveTo>
                    <a:pt x="0" y="0"/>
                  </a:moveTo>
                  <a:lnTo>
                    <a:pt x="104" y="254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104" y="2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48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9">
              <a:extLst>
                <a:ext uri="{FF2B5EF4-FFF2-40B4-BE49-F238E27FC236}">
                  <a16:creationId xmlns:a16="http://schemas.microsoft.com/office/drawing/2014/main" id="{9BF4E840-DF35-462D-9D8E-71F3F069E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4" y="2775"/>
              <a:ext cx="104" cy="262"/>
            </a:xfrm>
            <a:custGeom>
              <a:avLst/>
              <a:gdLst>
                <a:gd name="T0" fmla="*/ 0 w 104"/>
                <a:gd name="T1" fmla="*/ 0 h 262"/>
                <a:gd name="T2" fmla="*/ 104 w 104"/>
                <a:gd name="T3" fmla="*/ 254 h 262"/>
                <a:gd name="T4" fmla="*/ 87 w 104"/>
                <a:gd name="T5" fmla="*/ 262 h 262"/>
                <a:gd name="T6" fmla="*/ 87 w 104"/>
                <a:gd name="T7" fmla="*/ 262 h 262"/>
                <a:gd name="T8" fmla="*/ 104 w 104"/>
                <a:gd name="T9" fmla="*/ 254 h 262"/>
                <a:gd name="T10" fmla="*/ 0 w 104"/>
                <a:gd name="T11" fmla="*/ 0 h 262"/>
                <a:gd name="T12" fmla="*/ 0 w 104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262">
                  <a:moveTo>
                    <a:pt x="0" y="0"/>
                  </a:moveTo>
                  <a:lnTo>
                    <a:pt x="104" y="254"/>
                  </a:lnTo>
                  <a:lnTo>
                    <a:pt x="87" y="262"/>
                  </a:lnTo>
                  <a:lnTo>
                    <a:pt x="87" y="262"/>
                  </a:lnTo>
                  <a:lnTo>
                    <a:pt x="104" y="25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0">
              <a:extLst>
                <a:ext uri="{FF2B5EF4-FFF2-40B4-BE49-F238E27FC236}">
                  <a16:creationId xmlns:a16="http://schemas.microsoft.com/office/drawing/2014/main" id="{030C1619-8654-42B7-ACB4-ED8828C8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2737"/>
              <a:ext cx="432" cy="442"/>
            </a:xfrm>
            <a:custGeom>
              <a:avLst/>
              <a:gdLst>
                <a:gd name="T0" fmla="*/ 79 w 182"/>
                <a:gd name="T1" fmla="*/ 181 h 186"/>
                <a:gd name="T2" fmla="*/ 79 w 182"/>
                <a:gd name="T3" fmla="*/ 182 h 186"/>
                <a:gd name="T4" fmla="*/ 70 w 182"/>
                <a:gd name="T5" fmla="*/ 186 h 186"/>
                <a:gd name="T6" fmla="*/ 0 w 182"/>
                <a:gd name="T7" fmla="*/ 16 h 186"/>
                <a:gd name="T8" fmla="*/ 88 w 182"/>
                <a:gd name="T9" fmla="*/ 0 h 186"/>
                <a:gd name="T10" fmla="*/ 127 w 182"/>
                <a:gd name="T11" fmla="*/ 3 h 186"/>
                <a:gd name="T12" fmla="*/ 182 w 182"/>
                <a:gd name="T13" fmla="*/ 138 h 186"/>
                <a:gd name="T14" fmla="*/ 79 w 182"/>
                <a:gd name="T15" fmla="*/ 18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186">
                  <a:moveTo>
                    <a:pt x="79" y="181"/>
                  </a:moveTo>
                  <a:cubicBezTo>
                    <a:pt x="79" y="182"/>
                    <a:pt x="79" y="182"/>
                    <a:pt x="79" y="182"/>
                  </a:cubicBezTo>
                  <a:cubicBezTo>
                    <a:pt x="70" y="186"/>
                    <a:pt x="70" y="186"/>
                    <a:pt x="70" y="18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7" y="6"/>
                    <a:pt x="57" y="0"/>
                    <a:pt x="88" y="0"/>
                  </a:cubicBezTo>
                  <a:cubicBezTo>
                    <a:pt x="101" y="0"/>
                    <a:pt x="114" y="1"/>
                    <a:pt x="127" y="3"/>
                  </a:cubicBezTo>
                  <a:cubicBezTo>
                    <a:pt x="182" y="138"/>
                    <a:pt x="182" y="138"/>
                    <a:pt x="182" y="138"/>
                  </a:cubicBezTo>
                  <a:lnTo>
                    <a:pt x="79" y="181"/>
                  </a:lnTo>
                  <a:close/>
                </a:path>
              </a:pathLst>
            </a:custGeom>
            <a:solidFill>
              <a:srgbClr val="3D3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1">
              <a:extLst>
                <a:ext uri="{FF2B5EF4-FFF2-40B4-BE49-F238E27FC236}">
                  <a16:creationId xmlns:a16="http://schemas.microsoft.com/office/drawing/2014/main" id="{0D483BAB-E060-4D7F-9BDC-B05F0B09E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3136"/>
              <a:ext cx="673" cy="438"/>
            </a:xfrm>
            <a:custGeom>
              <a:avLst/>
              <a:gdLst>
                <a:gd name="T0" fmla="*/ 283 w 283"/>
                <a:gd name="T1" fmla="*/ 119 h 184"/>
                <a:gd name="T2" fmla="*/ 281 w 283"/>
                <a:gd name="T3" fmla="*/ 121 h 184"/>
                <a:gd name="T4" fmla="*/ 279 w 283"/>
                <a:gd name="T5" fmla="*/ 122 h 184"/>
                <a:gd name="T6" fmla="*/ 278 w 283"/>
                <a:gd name="T7" fmla="*/ 123 h 184"/>
                <a:gd name="T8" fmla="*/ 278 w 283"/>
                <a:gd name="T9" fmla="*/ 123 h 184"/>
                <a:gd name="T10" fmla="*/ 278 w 283"/>
                <a:gd name="T11" fmla="*/ 123 h 184"/>
                <a:gd name="T12" fmla="*/ 278 w 283"/>
                <a:gd name="T13" fmla="*/ 124 h 184"/>
                <a:gd name="T14" fmla="*/ 277 w 283"/>
                <a:gd name="T15" fmla="*/ 124 h 184"/>
                <a:gd name="T16" fmla="*/ 277 w 283"/>
                <a:gd name="T17" fmla="*/ 124 h 184"/>
                <a:gd name="T18" fmla="*/ 277 w 283"/>
                <a:gd name="T19" fmla="*/ 124 h 184"/>
                <a:gd name="T20" fmla="*/ 277 w 283"/>
                <a:gd name="T21" fmla="*/ 124 h 184"/>
                <a:gd name="T22" fmla="*/ 277 w 283"/>
                <a:gd name="T23" fmla="*/ 125 h 184"/>
                <a:gd name="T24" fmla="*/ 277 w 283"/>
                <a:gd name="T25" fmla="*/ 125 h 184"/>
                <a:gd name="T26" fmla="*/ 277 w 283"/>
                <a:gd name="T27" fmla="*/ 125 h 184"/>
                <a:gd name="T28" fmla="*/ 277 w 283"/>
                <a:gd name="T29" fmla="*/ 125 h 184"/>
                <a:gd name="T30" fmla="*/ 276 w 283"/>
                <a:gd name="T31" fmla="*/ 126 h 184"/>
                <a:gd name="T32" fmla="*/ 276 w 283"/>
                <a:gd name="T33" fmla="*/ 126 h 184"/>
                <a:gd name="T34" fmla="*/ 276 w 283"/>
                <a:gd name="T35" fmla="*/ 126 h 184"/>
                <a:gd name="T36" fmla="*/ 276 w 283"/>
                <a:gd name="T37" fmla="*/ 126 h 184"/>
                <a:gd name="T38" fmla="*/ 276 w 283"/>
                <a:gd name="T39" fmla="*/ 126 h 184"/>
                <a:gd name="T40" fmla="*/ 276 w 283"/>
                <a:gd name="T41" fmla="*/ 127 h 184"/>
                <a:gd name="T42" fmla="*/ 275 w 283"/>
                <a:gd name="T43" fmla="*/ 128 h 184"/>
                <a:gd name="T44" fmla="*/ 275 w 283"/>
                <a:gd name="T45" fmla="*/ 131 h 184"/>
                <a:gd name="T46" fmla="*/ 274 w 283"/>
                <a:gd name="T47" fmla="*/ 132 h 184"/>
                <a:gd name="T48" fmla="*/ 274 w 283"/>
                <a:gd name="T49" fmla="*/ 133 h 184"/>
                <a:gd name="T50" fmla="*/ 275 w 283"/>
                <a:gd name="T51" fmla="*/ 136 h 184"/>
                <a:gd name="T52" fmla="*/ 275 w 283"/>
                <a:gd name="T53" fmla="*/ 139 h 184"/>
                <a:gd name="T54" fmla="*/ 276 w 283"/>
                <a:gd name="T55" fmla="*/ 140 h 184"/>
                <a:gd name="T56" fmla="*/ 169 w 283"/>
                <a:gd name="T57" fmla="*/ 175 h 184"/>
                <a:gd name="T58" fmla="*/ 94 w 283"/>
                <a:gd name="T59" fmla="*/ 180 h 184"/>
                <a:gd name="T60" fmla="*/ 90 w 283"/>
                <a:gd name="T61" fmla="*/ 179 h 184"/>
                <a:gd name="T62" fmla="*/ 71 w 283"/>
                <a:gd name="T63" fmla="*/ 118 h 184"/>
                <a:gd name="T64" fmla="*/ 45 w 283"/>
                <a:gd name="T65" fmla="*/ 69 h 184"/>
                <a:gd name="T66" fmla="*/ 45 w 283"/>
                <a:gd name="T67" fmla="*/ 69 h 184"/>
                <a:gd name="T68" fmla="*/ 26 w 283"/>
                <a:gd name="T69" fmla="*/ 38 h 184"/>
                <a:gd name="T70" fmla="*/ 26 w 283"/>
                <a:gd name="T71" fmla="*/ 38 h 184"/>
                <a:gd name="T72" fmla="*/ 9 w 283"/>
                <a:gd name="T73" fmla="*/ 13 h 184"/>
                <a:gd name="T74" fmla="*/ 0 w 283"/>
                <a:gd name="T75" fmla="*/ 0 h 184"/>
                <a:gd name="T76" fmla="*/ 110 w 283"/>
                <a:gd name="T77" fmla="*/ 46 h 184"/>
                <a:gd name="T78" fmla="*/ 110 w 283"/>
                <a:gd name="T79" fmla="*/ 46 h 184"/>
                <a:gd name="T80" fmla="*/ 167 w 283"/>
                <a:gd name="T81" fmla="*/ 69 h 184"/>
                <a:gd name="T82" fmla="*/ 261 w 283"/>
                <a:gd name="T83" fmla="*/ 108 h 184"/>
                <a:gd name="T84" fmla="*/ 262 w 283"/>
                <a:gd name="T85" fmla="*/ 108 h 184"/>
                <a:gd name="T86" fmla="*/ 262 w 283"/>
                <a:gd name="T87" fmla="*/ 108 h 184"/>
                <a:gd name="T88" fmla="*/ 283 w 283"/>
                <a:gd name="T89" fmla="*/ 11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3" h="184">
                  <a:moveTo>
                    <a:pt x="283" y="119"/>
                  </a:moveTo>
                  <a:cubicBezTo>
                    <a:pt x="282" y="120"/>
                    <a:pt x="282" y="120"/>
                    <a:pt x="281" y="121"/>
                  </a:cubicBezTo>
                  <a:cubicBezTo>
                    <a:pt x="280" y="121"/>
                    <a:pt x="280" y="122"/>
                    <a:pt x="279" y="122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8" y="124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7" y="124"/>
                    <a:pt x="277" y="124"/>
                    <a:pt x="277" y="124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7" y="125"/>
                    <a:pt x="277" y="125"/>
                    <a:pt x="277" y="125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6"/>
                    <a:pt x="276" y="126"/>
                    <a:pt x="276" y="126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6" y="127"/>
                    <a:pt x="275" y="128"/>
                    <a:pt x="275" y="128"/>
                  </a:cubicBezTo>
                  <a:cubicBezTo>
                    <a:pt x="275" y="129"/>
                    <a:pt x="275" y="130"/>
                    <a:pt x="275" y="131"/>
                  </a:cubicBezTo>
                  <a:cubicBezTo>
                    <a:pt x="274" y="132"/>
                    <a:pt x="274" y="132"/>
                    <a:pt x="274" y="132"/>
                  </a:cubicBezTo>
                  <a:cubicBezTo>
                    <a:pt x="274" y="132"/>
                    <a:pt x="274" y="133"/>
                    <a:pt x="274" y="133"/>
                  </a:cubicBezTo>
                  <a:cubicBezTo>
                    <a:pt x="274" y="134"/>
                    <a:pt x="274" y="135"/>
                    <a:pt x="275" y="136"/>
                  </a:cubicBezTo>
                  <a:cubicBezTo>
                    <a:pt x="275" y="137"/>
                    <a:pt x="275" y="138"/>
                    <a:pt x="275" y="139"/>
                  </a:cubicBezTo>
                  <a:cubicBezTo>
                    <a:pt x="276" y="140"/>
                    <a:pt x="276" y="140"/>
                    <a:pt x="276" y="140"/>
                  </a:cubicBezTo>
                  <a:cubicBezTo>
                    <a:pt x="276" y="140"/>
                    <a:pt x="223" y="163"/>
                    <a:pt x="169" y="175"/>
                  </a:cubicBezTo>
                  <a:cubicBezTo>
                    <a:pt x="142" y="181"/>
                    <a:pt x="115" y="184"/>
                    <a:pt x="94" y="180"/>
                  </a:cubicBezTo>
                  <a:cubicBezTo>
                    <a:pt x="93" y="180"/>
                    <a:pt x="91" y="180"/>
                    <a:pt x="90" y="179"/>
                  </a:cubicBezTo>
                  <a:cubicBezTo>
                    <a:pt x="90" y="163"/>
                    <a:pt x="82" y="141"/>
                    <a:pt x="71" y="118"/>
                  </a:cubicBezTo>
                  <a:cubicBezTo>
                    <a:pt x="64" y="102"/>
                    <a:pt x="54" y="86"/>
                    <a:pt x="45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38" y="59"/>
                    <a:pt x="32" y="4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0" y="29"/>
                    <a:pt x="14" y="21"/>
                    <a:pt x="9" y="13"/>
                  </a:cubicBezTo>
                  <a:cubicBezTo>
                    <a:pt x="6" y="8"/>
                    <a:pt x="3" y="4"/>
                    <a:pt x="0" y="0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2" y="108"/>
                    <a:pt x="262" y="108"/>
                    <a:pt x="262" y="108"/>
                  </a:cubicBezTo>
                  <a:cubicBezTo>
                    <a:pt x="262" y="108"/>
                    <a:pt x="262" y="108"/>
                    <a:pt x="262" y="108"/>
                  </a:cubicBezTo>
                  <a:lnTo>
                    <a:pt x="283" y="11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2">
              <a:extLst>
                <a:ext uri="{FF2B5EF4-FFF2-40B4-BE49-F238E27FC236}">
                  <a16:creationId xmlns:a16="http://schemas.microsoft.com/office/drawing/2014/main" id="{930600F2-50C3-4B20-AEA2-4559319CD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3469"/>
              <a:ext cx="263" cy="129"/>
            </a:xfrm>
            <a:custGeom>
              <a:avLst/>
              <a:gdLst>
                <a:gd name="T0" fmla="*/ 111 w 111"/>
                <a:gd name="T1" fmla="*/ 11 h 54"/>
                <a:gd name="T2" fmla="*/ 9 w 111"/>
                <a:gd name="T3" fmla="*/ 53 h 54"/>
                <a:gd name="T4" fmla="*/ 8 w 111"/>
                <a:gd name="T5" fmla="*/ 54 h 54"/>
                <a:gd name="T6" fmla="*/ 3 w 111"/>
                <a:gd name="T7" fmla="*/ 40 h 54"/>
                <a:gd name="T8" fmla="*/ 0 w 111"/>
                <a:gd name="T9" fmla="*/ 35 h 54"/>
                <a:gd name="T10" fmla="*/ 107 w 111"/>
                <a:gd name="T11" fmla="*/ 0 h 54"/>
                <a:gd name="T12" fmla="*/ 111 w 111"/>
                <a:gd name="T13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4">
                  <a:moveTo>
                    <a:pt x="111" y="11"/>
                  </a:moveTo>
                  <a:cubicBezTo>
                    <a:pt x="105" y="14"/>
                    <a:pt x="59" y="42"/>
                    <a:pt x="9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54" y="23"/>
                    <a:pt x="107" y="0"/>
                    <a:pt x="107" y="0"/>
                  </a:cubicBezTo>
                  <a:lnTo>
                    <a:pt x="111" y="11"/>
                  </a:lnTo>
                  <a:close/>
                </a:path>
              </a:pathLst>
            </a:custGeom>
            <a:solidFill>
              <a:srgbClr val="CDAE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03">
              <a:extLst>
                <a:ext uri="{FF2B5EF4-FFF2-40B4-BE49-F238E27FC236}">
                  <a16:creationId xmlns:a16="http://schemas.microsoft.com/office/drawing/2014/main" id="{D85016F3-F3D9-497D-BD6A-BB90AAA5F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227"/>
              <a:ext cx="601" cy="216"/>
            </a:xfrm>
            <a:custGeom>
              <a:avLst/>
              <a:gdLst>
                <a:gd name="T0" fmla="*/ 249 w 253"/>
                <a:gd name="T1" fmla="*/ 90 h 91"/>
                <a:gd name="T2" fmla="*/ 236 w 253"/>
                <a:gd name="T3" fmla="*/ 88 h 91"/>
                <a:gd name="T4" fmla="*/ 110 w 253"/>
                <a:gd name="T5" fmla="*/ 52 h 91"/>
                <a:gd name="T6" fmla="*/ 19 w 253"/>
                <a:gd name="T7" fmla="*/ 31 h 91"/>
                <a:gd name="T8" fmla="*/ 19 w 253"/>
                <a:gd name="T9" fmla="*/ 31 h 91"/>
                <a:gd name="T10" fmla="*/ 0 w 253"/>
                <a:gd name="T11" fmla="*/ 0 h 91"/>
                <a:gd name="T12" fmla="*/ 0 w 253"/>
                <a:gd name="T13" fmla="*/ 0 h 91"/>
                <a:gd name="T14" fmla="*/ 91 w 253"/>
                <a:gd name="T15" fmla="*/ 24 h 91"/>
                <a:gd name="T16" fmla="*/ 129 w 253"/>
                <a:gd name="T17" fmla="*/ 36 h 91"/>
                <a:gd name="T18" fmla="*/ 251 w 253"/>
                <a:gd name="T19" fmla="*/ 86 h 91"/>
                <a:gd name="T20" fmla="*/ 251 w 253"/>
                <a:gd name="T21" fmla="*/ 86 h 91"/>
                <a:gd name="T22" fmla="*/ 249 w 253"/>
                <a:gd name="T23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3" h="91">
                  <a:moveTo>
                    <a:pt x="249" y="90"/>
                  </a:moveTo>
                  <a:cubicBezTo>
                    <a:pt x="247" y="91"/>
                    <a:pt x="243" y="90"/>
                    <a:pt x="236" y="88"/>
                  </a:cubicBezTo>
                  <a:cubicBezTo>
                    <a:pt x="194" y="74"/>
                    <a:pt x="149" y="61"/>
                    <a:pt x="110" y="52"/>
                  </a:cubicBezTo>
                  <a:cubicBezTo>
                    <a:pt x="59" y="39"/>
                    <a:pt x="21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6"/>
                    <a:pt x="62" y="15"/>
                    <a:pt x="91" y="24"/>
                  </a:cubicBezTo>
                  <a:cubicBezTo>
                    <a:pt x="104" y="28"/>
                    <a:pt x="117" y="32"/>
                    <a:pt x="129" y="36"/>
                  </a:cubicBezTo>
                  <a:cubicBezTo>
                    <a:pt x="198" y="61"/>
                    <a:pt x="250" y="85"/>
                    <a:pt x="251" y="86"/>
                  </a:cubicBezTo>
                  <a:cubicBezTo>
                    <a:pt x="251" y="86"/>
                    <a:pt x="251" y="86"/>
                    <a:pt x="251" y="86"/>
                  </a:cubicBezTo>
                  <a:cubicBezTo>
                    <a:pt x="251" y="86"/>
                    <a:pt x="253" y="89"/>
                    <a:pt x="249" y="9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4">
              <a:extLst>
                <a:ext uri="{FF2B5EF4-FFF2-40B4-BE49-F238E27FC236}">
                  <a16:creationId xmlns:a16="http://schemas.microsoft.com/office/drawing/2014/main" id="{D4BD48BD-2E20-4C9F-98C7-BF940ACFB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1" y="3417"/>
              <a:ext cx="119" cy="178"/>
            </a:xfrm>
            <a:custGeom>
              <a:avLst/>
              <a:gdLst>
                <a:gd name="T0" fmla="*/ 38 w 50"/>
                <a:gd name="T1" fmla="*/ 74 h 75"/>
                <a:gd name="T2" fmla="*/ 33 w 50"/>
                <a:gd name="T3" fmla="*/ 75 h 75"/>
                <a:gd name="T4" fmla="*/ 21 w 50"/>
                <a:gd name="T5" fmla="*/ 70 h 75"/>
                <a:gd name="T6" fmla="*/ 21 w 50"/>
                <a:gd name="T7" fmla="*/ 70 h 75"/>
                <a:gd name="T8" fmla="*/ 14 w 50"/>
                <a:gd name="T9" fmla="*/ 52 h 75"/>
                <a:gd name="T10" fmla="*/ 2 w 50"/>
                <a:gd name="T11" fmla="*/ 22 h 75"/>
                <a:gd name="T12" fmla="*/ 1 w 50"/>
                <a:gd name="T13" fmla="*/ 21 h 75"/>
                <a:gd name="T14" fmla="*/ 1 w 50"/>
                <a:gd name="T15" fmla="*/ 18 h 75"/>
                <a:gd name="T16" fmla="*/ 0 w 50"/>
                <a:gd name="T17" fmla="*/ 15 h 75"/>
                <a:gd name="T18" fmla="*/ 0 w 50"/>
                <a:gd name="T19" fmla="*/ 15 h 75"/>
                <a:gd name="T20" fmla="*/ 0 w 50"/>
                <a:gd name="T21" fmla="*/ 14 h 75"/>
                <a:gd name="T22" fmla="*/ 1 w 50"/>
                <a:gd name="T23" fmla="*/ 13 h 75"/>
                <a:gd name="T24" fmla="*/ 1 w 50"/>
                <a:gd name="T25" fmla="*/ 10 h 75"/>
                <a:gd name="T26" fmla="*/ 2 w 50"/>
                <a:gd name="T27" fmla="*/ 9 h 75"/>
                <a:gd name="T28" fmla="*/ 2 w 50"/>
                <a:gd name="T29" fmla="*/ 8 h 75"/>
                <a:gd name="T30" fmla="*/ 2 w 50"/>
                <a:gd name="T31" fmla="*/ 8 h 75"/>
                <a:gd name="T32" fmla="*/ 2 w 50"/>
                <a:gd name="T33" fmla="*/ 8 h 75"/>
                <a:gd name="T34" fmla="*/ 2 w 50"/>
                <a:gd name="T35" fmla="*/ 8 h 75"/>
                <a:gd name="T36" fmla="*/ 2 w 50"/>
                <a:gd name="T37" fmla="*/ 8 h 75"/>
                <a:gd name="T38" fmla="*/ 3 w 50"/>
                <a:gd name="T39" fmla="*/ 7 h 75"/>
                <a:gd name="T40" fmla="*/ 3 w 50"/>
                <a:gd name="T41" fmla="*/ 7 h 75"/>
                <a:gd name="T42" fmla="*/ 3 w 50"/>
                <a:gd name="T43" fmla="*/ 7 h 75"/>
                <a:gd name="T44" fmla="*/ 3 w 50"/>
                <a:gd name="T45" fmla="*/ 6 h 75"/>
                <a:gd name="T46" fmla="*/ 3 w 50"/>
                <a:gd name="T47" fmla="*/ 6 h 75"/>
                <a:gd name="T48" fmla="*/ 3 w 50"/>
                <a:gd name="T49" fmla="*/ 6 h 75"/>
                <a:gd name="T50" fmla="*/ 3 w 50"/>
                <a:gd name="T51" fmla="*/ 6 h 75"/>
                <a:gd name="T52" fmla="*/ 4 w 50"/>
                <a:gd name="T53" fmla="*/ 6 h 75"/>
                <a:gd name="T54" fmla="*/ 4 w 50"/>
                <a:gd name="T55" fmla="*/ 5 h 75"/>
                <a:gd name="T56" fmla="*/ 4 w 50"/>
                <a:gd name="T57" fmla="*/ 5 h 75"/>
                <a:gd name="T58" fmla="*/ 4 w 50"/>
                <a:gd name="T59" fmla="*/ 5 h 75"/>
                <a:gd name="T60" fmla="*/ 5 w 50"/>
                <a:gd name="T61" fmla="*/ 4 h 75"/>
                <a:gd name="T62" fmla="*/ 7 w 50"/>
                <a:gd name="T63" fmla="*/ 3 h 75"/>
                <a:gd name="T64" fmla="*/ 9 w 50"/>
                <a:gd name="T65" fmla="*/ 1 h 75"/>
                <a:gd name="T66" fmla="*/ 9 w 50"/>
                <a:gd name="T67" fmla="*/ 1 h 75"/>
                <a:gd name="T68" fmla="*/ 10 w 50"/>
                <a:gd name="T69" fmla="*/ 1 h 75"/>
                <a:gd name="T70" fmla="*/ 16 w 50"/>
                <a:gd name="T71" fmla="*/ 0 h 75"/>
                <a:gd name="T72" fmla="*/ 27 w 50"/>
                <a:gd name="T73" fmla="*/ 5 h 75"/>
                <a:gd name="T74" fmla="*/ 30 w 50"/>
                <a:gd name="T75" fmla="*/ 11 h 75"/>
                <a:gd name="T76" fmla="*/ 30 w 50"/>
                <a:gd name="T77" fmla="*/ 11 h 75"/>
                <a:gd name="T78" fmla="*/ 47 w 50"/>
                <a:gd name="T79" fmla="*/ 54 h 75"/>
                <a:gd name="T80" fmla="*/ 38 w 50"/>
                <a:gd name="T81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75">
                  <a:moveTo>
                    <a:pt x="38" y="74"/>
                  </a:moveTo>
                  <a:cubicBezTo>
                    <a:pt x="36" y="75"/>
                    <a:pt x="35" y="75"/>
                    <a:pt x="33" y="75"/>
                  </a:cubicBezTo>
                  <a:cubicBezTo>
                    <a:pt x="28" y="75"/>
                    <a:pt x="24" y="73"/>
                    <a:pt x="21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1" y="19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2"/>
                    <a:pt x="1" y="11"/>
                    <a:pt x="1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20" y="0"/>
                    <a:pt x="24" y="2"/>
                    <a:pt x="27" y="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50" y="62"/>
                    <a:pt x="46" y="71"/>
                    <a:pt x="38" y="74"/>
                  </a:cubicBezTo>
                  <a:close/>
                </a:path>
              </a:pathLst>
            </a:custGeom>
            <a:solidFill>
              <a:srgbClr val="FDD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5">
              <a:extLst>
                <a:ext uri="{FF2B5EF4-FFF2-40B4-BE49-F238E27FC236}">
                  <a16:creationId xmlns:a16="http://schemas.microsoft.com/office/drawing/2014/main" id="{EBDE26AB-B4E9-4B02-9BAB-93091849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3229"/>
              <a:ext cx="114" cy="171"/>
            </a:xfrm>
            <a:custGeom>
              <a:avLst/>
              <a:gdLst>
                <a:gd name="T0" fmla="*/ 48 w 48"/>
                <a:gd name="T1" fmla="*/ 17 h 72"/>
                <a:gd name="T2" fmla="*/ 47 w 48"/>
                <a:gd name="T3" fmla="*/ 21 h 72"/>
                <a:gd name="T4" fmla="*/ 36 w 48"/>
                <a:gd name="T5" fmla="*/ 49 h 72"/>
                <a:gd name="T6" fmla="*/ 36 w 48"/>
                <a:gd name="T7" fmla="*/ 49 h 72"/>
                <a:gd name="T8" fmla="*/ 31 w 48"/>
                <a:gd name="T9" fmla="*/ 62 h 72"/>
                <a:gd name="T10" fmla="*/ 11 w 48"/>
                <a:gd name="T11" fmla="*/ 69 h 72"/>
                <a:gd name="T12" fmla="*/ 11 w 48"/>
                <a:gd name="T13" fmla="*/ 69 h 72"/>
                <a:gd name="T14" fmla="*/ 10 w 48"/>
                <a:gd name="T15" fmla="*/ 69 h 72"/>
                <a:gd name="T16" fmla="*/ 8 w 48"/>
                <a:gd name="T17" fmla="*/ 67 h 72"/>
                <a:gd name="T18" fmla="*/ 8 w 48"/>
                <a:gd name="T19" fmla="*/ 67 h 72"/>
                <a:gd name="T20" fmla="*/ 6 w 48"/>
                <a:gd name="T21" fmla="*/ 66 h 72"/>
                <a:gd name="T22" fmla="*/ 6 w 48"/>
                <a:gd name="T23" fmla="*/ 66 h 72"/>
                <a:gd name="T24" fmla="*/ 5 w 48"/>
                <a:gd name="T25" fmla="*/ 66 h 72"/>
                <a:gd name="T26" fmla="*/ 4 w 48"/>
                <a:gd name="T27" fmla="*/ 65 h 72"/>
                <a:gd name="T28" fmla="*/ 4 w 48"/>
                <a:gd name="T29" fmla="*/ 64 h 72"/>
                <a:gd name="T30" fmla="*/ 2 w 48"/>
                <a:gd name="T31" fmla="*/ 62 h 72"/>
                <a:gd name="T32" fmla="*/ 2 w 48"/>
                <a:gd name="T33" fmla="*/ 61 h 72"/>
                <a:gd name="T34" fmla="*/ 1 w 48"/>
                <a:gd name="T35" fmla="*/ 60 h 72"/>
                <a:gd name="T36" fmla="*/ 1 w 48"/>
                <a:gd name="T37" fmla="*/ 59 h 72"/>
                <a:gd name="T38" fmla="*/ 0 w 48"/>
                <a:gd name="T39" fmla="*/ 55 h 72"/>
                <a:gd name="T40" fmla="*/ 1 w 48"/>
                <a:gd name="T41" fmla="*/ 51 h 72"/>
                <a:gd name="T42" fmla="*/ 2 w 48"/>
                <a:gd name="T43" fmla="*/ 47 h 72"/>
                <a:gd name="T44" fmla="*/ 16 w 48"/>
                <a:gd name="T45" fmla="*/ 9 h 72"/>
                <a:gd name="T46" fmla="*/ 19 w 48"/>
                <a:gd name="T47" fmla="*/ 6 h 72"/>
                <a:gd name="T48" fmla="*/ 19 w 48"/>
                <a:gd name="T49" fmla="*/ 6 h 72"/>
                <a:gd name="T50" fmla="*/ 36 w 48"/>
                <a:gd name="T51" fmla="*/ 3 h 72"/>
                <a:gd name="T52" fmla="*/ 48 w 48"/>
                <a:gd name="T53" fmla="*/ 1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72">
                  <a:moveTo>
                    <a:pt x="48" y="17"/>
                  </a:moveTo>
                  <a:cubicBezTo>
                    <a:pt x="48" y="18"/>
                    <a:pt x="48" y="20"/>
                    <a:pt x="47" y="21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9" y="69"/>
                    <a:pt x="20" y="72"/>
                    <a:pt x="11" y="69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9" y="68"/>
                    <a:pt x="8" y="68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7" y="67"/>
                    <a:pt x="7" y="67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3" y="64"/>
                    <a:pt x="3" y="63"/>
                    <a:pt x="2" y="62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1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8"/>
                    <a:pt x="0" y="56"/>
                    <a:pt x="0" y="55"/>
                  </a:cubicBezTo>
                  <a:cubicBezTo>
                    <a:pt x="0" y="53"/>
                    <a:pt x="0" y="52"/>
                    <a:pt x="1" y="51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8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3" y="2"/>
                    <a:pt x="30" y="0"/>
                    <a:pt x="36" y="3"/>
                  </a:cubicBezTo>
                  <a:cubicBezTo>
                    <a:pt x="43" y="5"/>
                    <a:pt x="48" y="11"/>
                    <a:pt x="48" y="17"/>
                  </a:cubicBezTo>
                  <a:close/>
                </a:path>
              </a:pathLst>
            </a:custGeom>
            <a:solidFill>
              <a:srgbClr val="FDD7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9812</TotalTime>
  <Pages>0</Pages>
  <Words>1086</Words>
  <Characters>0</Characters>
  <Application>Microsoft Office PowerPoint</Application>
  <DocSecurity>0</DocSecurity>
  <PresentationFormat>寬螢幕</PresentationFormat>
  <Lines>0</Lines>
  <Paragraphs>100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4" baseType="lpstr">
      <vt:lpstr>微软雅黑</vt:lpstr>
      <vt:lpstr>微软雅黑</vt:lpstr>
      <vt:lpstr>Montserrat</vt:lpstr>
      <vt:lpstr>宋体</vt:lpstr>
      <vt:lpstr>STKaiti</vt:lpstr>
      <vt:lpstr>微軟正黑體</vt:lpstr>
      <vt:lpstr>新細明體</vt:lpstr>
      <vt:lpstr>標楷體</vt:lpstr>
      <vt:lpstr>Arial</vt:lpstr>
      <vt:lpstr>Bauhaus 93</vt:lpstr>
      <vt:lpstr>Broadway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Administrator</dc:creator>
  <cp:keywords/>
  <dc:description/>
  <cp:lastModifiedBy>謝宛蓁(D2013.基隆營業處政風組)</cp:lastModifiedBy>
  <cp:revision>3436</cp:revision>
  <cp:lastPrinted>2023-03-09T03:03:01Z</cp:lastPrinted>
  <dcterms:created xsi:type="dcterms:W3CDTF">2014-11-18T07:27:00Z</dcterms:created>
  <dcterms:modified xsi:type="dcterms:W3CDTF">2023-03-12T09:47:01Z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2052-9.1.0.5184</vt:lpwstr>
  </property>
</Properties>
</file>