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48" r:id="rId3"/>
    <p:sldId id="530" r:id="rId4"/>
    <p:sldId id="569" r:id="rId5"/>
    <p:sldId id="524" r:id="rId6"/>
    <p:sldId id="501" r:id="rId7"/>
    <p:sldId id="559" r:id="rId8"/>
    <p:sldId id="560" r:id="rId9"/>
    <p:sldId id="563" r:id="rId10"/>
    <p:sldId id="557" r:id="rId11"/>
    <p:sldId id="558" r:id="rId12"/>
    <p:sldId id="564" r:id="rId13"/>
    <p:sldId id="556" r:id="rId14"/>
    <p:sldId id="562" r:id="rId15"/>
    <p:sldId id="504" r:id="rId16"/>
    <p:sldId id="288" r:id="rId17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BFEE"/>
    <a:srgbClr val="008000"/>
    <a:srgbClr val="C9CAE9"/>
    <a:srgbClr val="FF93A5"/>
    <a:srgbClr val="CBC4E8"/>
    <a:srgbClr val="CCFFFF"/>
    <a:srgbClr val="FF9999"/>
    <a:srgbClr val="21B2AF"/>
    <a:srgbClr val="2BE96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2C7947-69FF-4B1B-BBA0-5A300AC8E524}" type="datetime1">
              <a:rPr lang="zh-CN" altLang="en-US"/>
              <a:pPr>
                <a:defRPr/>
              </a:pPr>
              <a:t>2023/4/13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1806984-8EB3-490E-A801-3E770767832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423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8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16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14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2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00600" y="1408000"/>
            <a:ext cx="839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62400" y="4068833"/>
            <a:ext cx="686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54741" y="5226948"/>
            <a:ext cx="2736931" cy="2736817"/>
            <a:chOff x="3088025" y="3941925"/>
            <a:chExt cx="600450" cy="600425"/>
          </a:xfrm>
        </p:grpSpPr>
        <p:sp>
          <p:nvSpPr>
            <p:cNvPr id="12" name="Google Shape;12;p2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11692834" y="5024033"/>
            <a:ext cx="305433" cy="1418467"/>
            <a:chOff x="6963625" y="2302750"/>
            <a:chExt cx="229075" cy="1063850"/>
          </a:xfrm>
        </p:grpSpPr>
        <p:sp>
          <p:nvSpPr>
            <p:cNvPr id="55" name="Google Shape;55;p2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9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 rot="-5400000">
            <a:off x="6711300" y="774167"/>
            <a:ext cx="9412800" cy="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11264985" y="5880767"/>
            <a:ext cx="305433" cy="1418467"/>
            <a:chOff x="6963625" y="2302750"/>
            <a:chExt cx="229075" cy="1063850"/>
          </a:xfrm>
        </p:grpSpPr>
        <p:sp>
          <p:nvSpPr>
            <p:cNvPr id="156" name="Google Shape;156;p5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16033" y="1241600"/>
            <a:ext cx="4153200" cy="4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2"/>
          </p:nvPr>
        </p:nvSpPr>
        <p:spPr>
          <a:xfrm>
            <a:off x="5934736" y="1241600"/>
            <a:ext cx="4153200" cy="4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3819375" y="5393448"/>
            <a:ext cx="2736931" cy="2736817"/>
            <a:chOff x="3088025" y="3941925"/>
            <a:chExt cx="600450" cy="600425"/>
          </a:xfrm>
        </p:grpSpPr>
        <p:sp>
          <p:nvSpPr>
            <p:cNvPr id="169" name="Google Shape;169;p5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5"/>
          <p:cNvSpPr/>
          <p:nvPr/>
        </p:nvSpPr>
        <p:spPr>
          <a:xfrm>
            <a:off x="10570487" y="-602106"/>
            <a:ext cx="3035283" cy="3035283"/>
          </a:xfrm>
          <a:custGeom>
            <a:avLst/>
            <a:gdLst/>
            <a:ahLst/>
            <a:cxnLst/>
            <a:rect l="l" t="t" r="r" b="b"/>
            <a:pathLst>
              <a:path w="51399" h="51399" extrusionOk="0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2310934" y="-1790766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50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1"/>
          <p:cNvGrpSpPr/>
          <p:nvPr/>
        </p:nvGrpSpPr>
        <p:grpSpPr>
          <a:xfrm>
            <a:off x="254741" y="5226948"/>
            <a:ext cx="2736931" cy="2736817"/>
            <a:chOff x="3088025" y="3941925"/>
            <a:chExt cx="600450" cy="600425"/>
          </a:xfrm>
        </p:grpSpPr>
        <p:sp>
          <p:nvSpPr>
            <p:cNvPr id="799" name="Google Shape;799;p21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21"/>
          <p:cNvGrpSpPr/>
          <p:nvPr/>
        </p:nvGrpSpPr>
        <p:grpSpPr>
          <a:xfrm>
            <a:off x="11692834" y="5024033"/>
            <a:ext cx="305433" cy="1418467"/>
            <a:chOff x="6963625" y="2302750"/>
            <a:chExt cx="229075" cy="1063850"/>
          </a:xfrm>
        </p:grpSpPr>
        <p:sp>
          <p:nvSpPr>
            <p:cNvPr id="842" name="Google Shape;842;p21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21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1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27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ítulo y cuerpo 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2"/>
          <p:cNvSpPr/>
          <p:nvPr/>
        </p:nvSpPr>
        <p:spPr>
          <a:xfrm>
            <a:off x="600" y="-56067"/>
            <a:ext cx="7813600" cy="6914000"/>
          </a:xfrm>
          <a:prstGeom prst="rtTriangl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2"/>
          <p:cNvSpPr/>
          <p:nvPr/>
        </p:nvSpPr>
        <p:spPr>
          <a:xfrm>
            <a:off x="-1379133" y="4893067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22"/>
          <p:cNvGrpSpPr/>
          <p:nvPr/>
        </p:nvGrpSpPr>
        <p:grpSpPr>
          <a:xfrm>
            <a:off x="10837215" y="185122"/>
            <a:ext cx="1160980" cy="1000263"/>
            <a:chOff x="7278350" y="4476150"/>
            <a:chExt cx="397850" cy="342775"/>
          </a:xfrm>
        </p:grpSpPr>
        <p:sp>
          <p:nvSpPr>
            <p:cNvPr id="858" name="Google Shape;858;p22"/>
            <p:cNvSpPr/>
            <p:nvPr/>
          </p:nvSpPr>
          <p:spPr>
            <a:xfrm>
              <a:off x="727835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7364675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7451000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7537375" y="4476150"/>
              <a:ext cx="52525" cy="52550"/>
            </a:xfrm>
            <a:custGeom>
              <a:avLst/>
              <a:gdLst/>
              <a:ahLst/>
              <a:cxnLst/>
              <a:rect l="l" t="t" r="r" b="b"/>
              <a:pathLst>
                <a:path w="2101" h="2102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762370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727835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7364675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7451000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7537375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762370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727835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7364675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7451000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7537375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762370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727835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7364700" y="4766425"/>
              <a:ext cx="52525" cy="52500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7451000" y="4766425"/>
              <a:ext cx="52550" cy="52500"/>
            </a:xfrm>
            <a:custGeom>
              <a:avLst/>
              <a:gdLst/>
              <a:ahLst/>
              <a:cxnLst/>
              <a:rect l="l" t="t" r="r" b="b"/>
              <a:pathLst>
                <a:path w="2102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537375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2370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400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3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3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3"/>
          <p:cNvSpPr/>
          <p:nvPr/>
        </p:nvSpPr>
        <p:spPr>
          <a:xfrm>
            <a:off x="6825220" y="5956261"/>
            <a:ext cx="3035283" cy="3035283"/>
          </a:xfrm>
          <a:custGeom>
            <a:avLst/>
            <a:gdLst/>
            <a:ahLst/>
            <a:cxnLst/>
            <a:rect l="l" t="t" r="r" b="b"/>
            <a:pathLst>
              <a:path w="51399" h="51399" extrusionOk="0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3"/>
          <p:cNvSpPr/>
          <p:nvPr/>
        </p:nvSpPr>
        <p:spPr>
          <a:xfrm>
            <a:off x="2310934" y="-1790766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3"/>
          <p:cNvGrpSpPr/>
          <p:nvPr/>
        </p:nvGrpSpPr>
        <p:grpSpPr>
          <a:xfrm>
            <a:off x="10837215" y="185122"/>
            <a:ext cx="1160980" cy="1000263"/>
            <a:chOff x="7278350" y="4476150"/>
            <a:chExt cx="397850" cy="342775"/>
          </a:xfrm>
        </p:grpSpPr>
        <p:sp>
          <p:nvSpPr>
            <p:cNvPr id="884" name="Google Shape;884;p23"/>
            <p:cNvSpPr/>
            <p:nvPr/>
          </p:nvSpPr>
          <p:spPr>
            <a:xfrm>
              <a:off x="727835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364675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451000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537375" y="4476150"/>
              <a:ext cx="52525" cy="52550"/>
            </a:xfrm>
            <a:custGeom>
              <a:avLst/>
              <a:gdLst/>
              <a:ahLst/>
              <a:cxnLst/>
              <a:rect l="l" t="t" r="r" b="b"/>
              <a:pathLst>
                <a:path w="2101" h="2102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762370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727835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7364675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451000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7537375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62370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27835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364675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7451000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7537375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762370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727835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7364700" y="4766425"/>
              <a:ext cx="52525" cy="52500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7451000" y="4766425"/>
              <a:ext cx="52550" cy="52500"/>
            </a:xfrm>
            <a:custGeom>
              <a:avLst/>
              <a:gdLst/>
              <a:ahLst/>
              <a:cxnLst/>
              <a:rect l="l" t="t" r="r" b="b"/>
              <a:pathLst>
                <a:path w="2102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7537375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762370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924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347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5"/>
            <a:ext cx="4271771" cy="31019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5"/>
            <a:ext cx="4270247" cy="31019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4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2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5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5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9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40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>
            <a:alpha val="370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D06FD16-30F1-4C10-AC86-2652FFE1F9FD}"/>
              </a:ext>
            </a:extLst>
          </p:cNvPr>
          <p:cNvSpPr txBox="1"/>
          <p:nvPr userDrawn="1"/>
        </p:nvSpPr>
        <p:spPr>
          <a:xfrm>
            <a:off x="11534006" y="6447632"/>
            <a:ext cx="75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2BDFA35-A607-443E-9428-A511304C41F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817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692459" y="1139477"/>
            <a:ext cx="9061370" cy="21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82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en-US" altLang="zh-TW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月份擴大業務會報</a:t>
            </a: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ts val="8200"/>
              </a:lnSpc>
            </a:pP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廉政宣導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7"/>
          <p:cNvSpPr>
            <a:spLocks noChangeArrowheads="1"/>
          </p:cNvSpPr>
          <p:nvPr/>
        </p:nvSpPr>
        <p:spPr bwMode="auto">
          <a:xfrm>
            <a:off x="4184688" y="3458829"/>
            <a:ext cx="2555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政風處</a:t>
            </a:r>
            <a:endParaRPr lang="en-US" altLang="zh-CN" sz="32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112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4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5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FF64C7-98FA-464A-AE90-08786A8D7C70}"/>
              </a:ext>
            </a:extLst>
          </p:cNvPr>
          <p:cNvSpPr/>
          <p:nvPr/>
        </p:nvSpPr>
        <p:spPr>
          <a:xfrm>
            <a:off x="11651350" y="633938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88" y="22976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59" name="组合 12">
            <a:extLst>
              <a:ext uri="{FF2B5EF4-FFF2-40B4-BE49-F238E27FC236}">
                <a16:creationId xmlns:a16="http://schemas.microsoft.com/office/drawing/2014/main" id="{AD74BE21-1B36-4B38-A546-5652DCB417CC}"/>
              </a:ext>
            </a:extLst>
          </p:cNvPr>
          <p:cNvGrpSpPr>
            <a:grpSpLocks/>
          </p:cNvGrpSpPr>
          <p:nvPr/>
        </p:nvGrpSpPr>
        <p:grpSpPr bwMode="auto">
          <a:xfrm>
            <a:off x="11030312" y="293613"/>
            <a:ext cx="730205" cy="730205"/>
            <a:chOff x="0" y="0"/>
            <a:chExt cx="1141228" cy="1141228"/>
          </a:xfrm>
        </p:grpSpPr>
        <p:sp>
          <p:nvSpPr>
            <p:cNvPr id="60" name="椭圆 13">
              <a:extLst>
                <a:ext uri="{FF2B5EF4-FFF2-40B4-BE49-F238E27FC236}">
                  <a16:creationId xmlns:a16="http://schemas.microsoft.com/office/drawing/2014/main" id="{7C79A0D7-6A67-43F1-9C4D-F334CB18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64837E9F-7E51-42D5-92D2-7C1190B4CAC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45D96E73-ACF5-4402-B595-B0F7AAACAA83}"/>
              </a:ext>
            </a:extLst>
          </p:cNvPr>
          <p:cNvSpPr/>
          <p:nvPr/>
        </p:nvSpPr>
        <p:spPr>
          <a:xfrm>
            <a:off x="11567517" y="6255605"/>
            <a:ext cx="524239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10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8" name="標題 1">
            <a:extLst>
              <a:ext uri="{FF2B5EF4-FFF2-40B4-BE49-F238E27FC236}">
                <a16:creationId xmlns:a16="http://schemas.microsoft.com/office/drawing/2014/main" id="{F9DA6201-51D9-4DA2-9E59-F54A1550E22D}"/>
              </a:ext>
            </a:extLst>
          </p:cNvPr>
          <p:cNvSpPr txBox="1">
            <a:spLocks/>
          </p:cNvSpPr>
          <p:nvPr/>
        </p:nvSpPr>
        <p:spPr>
          <a:xfrm>
            <a:off x="1776607" y="248145"/>
            <a:ext cx="9148875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lang="en-US" altLang="zh-TW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停工報告書登載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不實案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摘錄自橋頭地檢署檢察官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5074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9257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63" name="五边形 5">
            <a:extLst>
              <a:ext uri="{FF2B5EF4-FFF2-40B4-BE49-F238E27FC236}">
                <a16:creationId xmlns:a16="http://schemas.microsoft.com/office/drawing/2014/main" id="{2FAC4DD1-E848-41BF-9869-49E4C0DFD4D2}"/>
              </a:ext>
            </a:extLst>
          </p:cNvPr>
          <p:cNvSpPr/>
          <p:nvPr/>
        </p:nvSpPr>
        <p:spPr>
          <a:xfrm>
            <a:off x="5510286" y="1561275"/>
            <a:ext cx="1826305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000"/>
              </a:lnSpc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偵辦結果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4" name="五边形 5">
            <a:extLst>
              <a:ext uri="{FF2B5EF4-FFF2-40B4-BE49-F238E27FC236}">
                <a16:creationId xmlns:a16="http://schemas.microsoft.com/office/drawing/2014/main" id="{1656F3E7-0793-47A0-A1A9-1B0D1A3BFDF1}"/>
              </a:ext>
            </a:extLst>
          </p:cNvPr>
          <p:cNvSpPr/>
          <p:nvPr/>
        </p:nvSpPr>
        <p:spPr>
          <a:xfrm>
            <a:off x="5500985" y="2032180"/>
            <a:ext cx="5716998" cy="1132203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defTabSz="685800">
              <a:lnSpc>
                <a:spcPts val="32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緩起訴期間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年。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180000" indent="-180000" defTabSz="685800">
              <a:lnSpc>
                <a:spcPts val="32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支付公庫</a:t>
            </a:r>
            <a:r>
              <a:rPr lang="en-US" altLang="zh-TW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8</a:t>
            </a:r>
            <a:r>
              <a:rPr lang="zh-TW" altLang="en-US" sz="28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萬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元、法治教育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場。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4575645" y="1817335"/>
            <a:ext cx="641385" cy="6290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鄭</a:t>
            </a: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4657195" y="2120993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546EFF8-3A64-48DC-908A-E717687CC3F9}"/>
              </a:ext>
            </a:extLst>
          </p:cNvPr>
          <p:cNvSpPr txBox="1"/>
          <p:nvPr/>
        </p:nvSpPr>
        <p:spPr>
          <a:xfrm>
            <a:off x="4500928" y="2510618"/>
            <a:ext cx="74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經理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8DABBD4B-00E3-4BFC-A357-310D2E573450}"/>
              </a:ext>
            </a:extLst>
          </p:cNvPr>
          <p:cNvSpPr/>
          <p:nvPr/>
        </p:nvSpPr>
        <p:spPr>
          <a:xfrm>
            <a:off x="4627718" y="3519213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</a:p>
        </p:txBody>
      </p:sp>
      <p:sp>
        <p:nvSpPr>
          <p:cNvPr id="72" name="流程圖: 延遲 71">
            <a:extLst>
              <a:ext uri="{FF2B5EF4-FFF2-40B4-BE49-F238E27FC236}">
                <a16:creationId xmlns:a16="http://schemas.microsoft.com/office/drawing/2014/main" id="{FAACE3B5-9666-4273-9B62-4C795E8C21E8}"/>
              </a:ext>
            </a:extLst>
          </p:cNvPr>
          <p:cNvSpPr/>
          <p:nvPr/>
        </p:nvSpPr>
        <p:spPr>
          <a:xfrm rot="16200000">
            <a:off x="4672476" y="3826503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04F41E4-EA1F-4617-ACA5-1FF32499A5B3}"/>
              </a:ext>
            </a:extLst>
          </p:cNvPr>
          <p:cNvSpPr txBox="1"/>
          <p:nvPr/>
        </p:nvSpPr>
        <p:spPr>
          <a:xfrm>
            <a:off x="4421694" y="4211193"/>
            <a:ext cx="100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管理師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0" name="五边形 5">
            <a:extLst>
              <a:ext uri="{FF2B5EF4-FFF2-40B4-BE49-F238E27FC236}">
                <a16:creationId xmlns:a16="http://schemas.microsoft.com/office/drawing/2014/main" id="{BADE1D89-707B-4EE7-B347-B0CD33482079}"/>
              </a:ext>
            </a:extLst>
          </p:cNvPr>
          <p:cNvSpPr/>
          <p:nvPr/>
        </p:nvSpPr>
        <p:spPr>
          <a:xfrm>
            <a:off x="5521874" y="3504848"/>
            <a:ext cx="5716998" cy="1132203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defTabSz="685800">
              <a:lnSpc>
                <a:spcPts val="32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緩起訴期間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年。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180000" indent="-180000" defTabSz="685800">
              <a:lnSpc>
                <a:spcPts val="32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支付公庫</a:t>
            </a:r>
            <a:r>
              <a:rPr lang="en-US" altLang="zh-TW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6</a:t>
            </a:r>
            <a:r>
              <a:rPr lang="zh-TW" altLang="en-US" sz="28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萬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元、法治教育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場。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五边形 5">
            <a:extLst>
              <a:ext uri="{FF2B5EF4-FFF2-40B4-BE49-F238E27FC236}">
                <a16:creationId xmlns:a16="http://schemas.microsoft.com/office/drawing/2014/main" id="{E1C63DD7-8DF5-427D-AB3B-89CEDF385A3F}"/>
              </a:ext>
            </a:extLst>
          </p:cNvPr>
          <p:cNvSpPr/>
          <p:nvPr/>
        </p:nvSpPr>
        <p:spPr>
          <a:xfrm rot="10800000">
            <a:off x="2224525" y="1631676"/>
            <a:ext cx="1825631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3000"/>
              </a:lnSpc>
            </a:pPr>
            <a:endParaRPr lang="zh-CN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五边形 5">
            <a:extLst>
              <a:ext uri="{FF2B5EF4-FFF2-40B4-BE49-F238E27FC236}">
                <a16:creationId xmlns:a16="http://schemas.microsoft.com/office/drawing/2014/main" id="{44216B1F-08AC-40EB-ACEE-0D2A53D747BF}"/>
              </a:ext>
            </a:extLst>
          </p:cNvPr>
          <p:cNvSpPr/>
          <p:nvPr/>
        </p:nvSpPr>
        <p:spPr>
          <a:xfrm rot="10800000">
            <a:off x="2224526" y="1626681"/>
            <a:ext cx="1826305" cy="461665"/>
          </a:xfrm>
          <a:prstGeom prst="homePlate">
            <a:avLst>
              <a:gd name="adj" fmla="val 33465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endParaRPr lang="zh-CN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68F5A3-315B-46A1-9102-B2657D63C5CE}"/>
              </a:ext>
            </a:extLst>
          </p:cNvPr>
          <p:cNvSpPr txBox="1"/>
          <p:nvPr/>
        </p:nvSpPr>
        <p:spPr>
          <a:xfrm>
            <a:off x="2410574" y="1595903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行政責任</a:t>
            </a:r>
          </a:p>
        </p:txBody>
      </p:sp>
      <p:sp>
        <p:nvSpPr>
          <p:cNvPr id="77" name="五边形 5">
            <a:extLst>
              <a:ext uri="{FF2B5EF4-FFF2-40B4-BE49-F238E27FC236}">
                <a16:creationId xmlns:a16="http://schemas.microsoft.com/office/drawing/2014/main" id="{3EE769AC-B28B-4064-8519-850E45FBA389}"/>
              </a:ext>
            </a:extLst>
          </p:cNvPr>
          <p:cNvSpPr/>
          <p:nvPr/>
        </p:nvSpPr>
        <p:spPr>
          <a:xfrm rot="10800000">
            <a:off x="1890177" y="3951121"/>
            <a:ext cx="2274470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3000"/>
              </a:lnSpc>
            </a:pPr>
            <a:endParaRPr lang="zh-CN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6DDCD60-D0EC-48D9-855A-B16C3986E3D0}"/>
              </a:ext>
            </a:extLst>
          </p:cNvPr>
          <p:cNvSpPr txBox="1"/>
          <p:nvPr/>
        </p:nvSpPr>
        <p:spPr>
          <a:xfrm>
            <a:off x="2297654" y="4010607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申誡</a:t>
            </a:r>
            <a:r>
              <a:rPr lang="en-US" altLang="zh-TW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1</a:t>
            </a: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次</a:t>
            </a:r>
            <a:endParaRPr kumimoji="0" lang="zh-TW" altLang="en-US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8ABA6B8-511B-4CC9-9E61-EC102708DB17}"/>
              </a:ext>
            </a:extLst>
          </p:cNvPr>
          <p:cNvSpPr txBox="1"/>
          <p:nvPr/>
        </p:nvSpPr>
        <p:spPr>
          <a:xfrm>
            <a:off x="1350167" y="4964490"/>
            <a:ext cx="10111069" cy="143898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本案查獲當時，本公司對共融公園標案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尚未驗收完畢，並未就工期延誤部分計算違約金，故</a:t>
            </a:r>
            <a:r>
              <a:rPr lang="zh-TW" altLang="en-US" sz="26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廠商尚未獲得減免罰款之利益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defTabSz="914400" rtl="0" eaLnBrk="0" fontAlgn="base" latinLnBrk="0" hangingPunct="0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故鄭、曾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人尚不構成收賄罪及圖利罪。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98A8C8B-2529-4E07-9429-F2817BB04303}"/>
              </a:ext>
            </a:extLst>
          </p:cNvPr>
          <p:cNvSpPr txBox="1"/>
          <p:nvPr/>
        </p:nvSpPr>
        <p:spPr>
          <a:xfrm>
            <a:off x="4227913" y="2879950"/>
            <a:ext cx="126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分類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ED2568B-5A33-4FAD-8A1B-943E15411A3B}"/>
              </a:ext>
            </a:extLst>
          </p:cNvPr>
          <p:cNvSpPr txBox="1"/>
          <p:nvPr/>
        </p:nvSpPr>
        <p:spPr>
          <a:xfrm>
            <a:off x="4263418" y="4572992"/>
            <a:ext cx="126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分類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6" name="五边形 5">
            <a:extLst>
              <a:ext uri="{FF2B5EF4-FFF2-40B4-BE49-F238E27FC236}">
                <a16:creationId xmlns:a16="http://schemas.microsoft.com/office/drawing/2014/main" id="{613680D8-E055-4E28-A856-864F7E3C9FE9}"/>
              </a:ext>
            </a:extLst>
          </p:cNvPr>
          <p:cNvSpPr/>
          <p:nvPr/>
        </p:nvSpPr>
        <p:spPr>
          <a:xfrm rot="10800000">
            <a:off x="1808035" y="2574012"/>
            <a:ext cx="2274470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3000"/>
              </a:lnSpc>
            </a:pPr>
            <a:endParaRPr lang="zh-CN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9E37CF8-1E25-47D3-B8CC-20F997171829}"/>
              </a:ext>
            </a:extLst>
          </p:cNvPr>
          <p:cNvSpPr txBox="1"/>
          <p:nvPr/>
        </p:nvSpPr>
        <p:spPr>
          <a:xfrm>
            <a:off x="2251968" y="2551446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申誡</a:t>
            </a:r>
            <a:r>
              <a:rPr lang="en-US" altLang="zh-TW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1</a:t>
            </a: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次</a:t>
            </a:r>
            <a:endParaRPr kumimoji="0" lang="zh-TW" altLang="en-US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7E4DBA7B-980A-4900-ABE0-1A882C3F3B1F}"/>
              </a:ext>
            </a:extLst>
          </p:cNvPr>
          <p:cNvSpPr>
            <a:spLocks noEditPoints="1" noChangeArrowheads="1"/>
          </p:cNvSpPr>
          <p:nvPr/>
        </p:nvSpPr>
        <p:spPr bwMode="auto">
          <a:xfrm rot="20003764">
            <a:off x="219202" y="5452373"/>
            <a:ext cx="917993" cy="693529"/>
          </a:xfrm>
          <a:custGeom>
            <a:avLst/>
            <a:gdLst>
              <a:gd name="T0" fmla="*/ 3829114 w 200"/>
              <a:gd name="T1" fmla="*/ 3168650 h 144"/>
              <a:gd name="T2" fmla="*/ 3584702 w 200"/>
              <a:gd name="T3" fmla="*/ 2948605 h 144"/>
              <a:gd name="T4" fmla="*/ 3584702 w 200"/>
              <a:gd name="T5" fmla="*/ 220045 h 144"/>
              <a:gd name="T6" fmla="*/ 3829114 w 200"/>
              <a:gd name="T7" fmla="*/ 0 h 144"/>
              <a:gd name="T8" fmla="*/ 4073525 w 200"/>
              <a:gd name="T9" fmla="*/ 220045 h 144"/>
              <a:gd name="T10" fmla="*/ 4073525 w 200"/>
              <a:gd name="T11" fmla="*/ 2948605 h 144"/>
              <a:gd name="T12" fmla="*/ 3829114 w 200"/>
              <a:gd name="T13" fmla="*/ 3168650 h 144"/>
              <a:gd name="T14" fmla="*/ 2790365 w 200"/>
              <a:gd name="T15" fmla="*/ 2860587 h 144"/>
              <a:gd name="T16" fmla="*/ 2505218 w 200"/>
              <a:gd name="T17" fmla="*/ 3168650 h 144"/>
              <a:gd name="T18" fmla="*/ 1242425 w 200"/>
              <a:gd name="T19" fmla="*/ 3168650 h 144"/>
              <a:gd name="T20" fmla="*/ 977646 w 200"/>
              <a:gd name="T21" fmla="*/ 2860587 h 144"/>
              <a:gd name="T22" fmla="*/ 977646 w 200"/>
              <a:gd name="T23" fmla="*/ 2266465 h 144"/>
              <a:gd name="T24" fmla="*/ 407353 w 200"/>
              <a:gd name="T25" fmla="*/ 2134438 h 144"/>
              <a:gd name="T26" fmla="*/ 407353 w 200"/>
              <a:gd name="T27" fmla="*/ 1034212 h 144"/>
              <a:gd name="T28" fmla="*/ 3503232 w 200"/>
              <a:gd name="T29" fmla="*/ 308063 h 144"/>
              <a:gd name="T30" fmla="*/ 3503232 w 200"/>
              <a:gd name="T31" fmla="*/ 2882591 h 144"/>
              <a:gd name="T32" fmla="*/ 2790365 w 200"/>
              <a:gd name="T33" fmla="*/ 2706555 h 144"/>
              <a:gd name="T34" fmla="*/ 2790365 w 200"/>
              <a:gd name="T35" fmla="*/ 2860587 h 144"/>
              <a:gd name="T36" fmla="*/ 2607056 w 200"/>
              <a:gd name="T37" fmla="*/ 2662546 h 144"/>
              <a:gd name="T38" fmla="*/ 1140587 w 200"/>
              <a:gd name="T39" fmla="*/ 2310474 h 144"/>
              <a:gd name="T40" fmla="*/ 1140587 w 200"/>
              <a:gd name="T41" fmla="*/ 2838582 h 144"/>
              <a:gd name="T42" fmla="*/ 1303528 w 200"/>
              <a:gd name="T43" fmla="*/ 2992614 h 144"/>
              <a:gd name="T44" fmla="*/ 2464483 w 200"/>
              <a:gd name="T45" fmla="*/ 2992614 h 144"/>
              <a:gd name="T46" fmla="*/ 2607056 w 200"/>
              <a:gd name="T47" fmla="*/ 2838582 h 144"/>
              <a:gd name="T48" fmla="*/ 2607056 w 200"/>
              <a:gd name="T49" fmla="*/ 2662546 h 144"/>
              <a:gd name="T50" fmla="*/ 142573 w 200"/>
              <a:gd name="T51" fmla="*/ 2266465 h 144"/>
              <a:gd name="T52" fmla="*/ 0 w 200"/>
              <a:gd name="T53" fmla="*/ 2112433 h 144"/>
              <a:gd name="T54" fmla="*/ 0 w 200"/>
              <a:gd name="T55" fmla="*/ 1056217 h 144"/>
              <a:gd name="T56" fmla="*/ 142573 w 200"/>
              <a:gd name="T57" fmla="*/ 902185 h 144"/>
              <a:gd name="T58" fmla="*/ 305514 w 200"/>
              <a:gd name="T59" fmla="*/ 1056217 h 144"/>
              <a:gd name="T60" fmla="*/ 305514 w 200"/>
              <a:gd name="T61" fmla="*/ 2112433 h 144"/>
              <a:gd name="T62" fmla="*/ 142573 w 200"/>
              <a:gd name="T63" fmla="*/ 2266465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"/>
              <a:gd name="T97" fmla="*/ 0 h 144"/>
              <a:gd name="T98" fmla="*/ 200 w 200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" h="144">
                <a:moveTo>
                  <a:pt x="188" y="144"/>
                </a:moveTo>
                <a:cubicBezTo>
                  <a:pt x="182" y="144"/>
                  <a:pt x="176" y="139"/>
                  <a:pt x="176" y="134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5"/>
                  <a:pt x="182" y="0"/>
                  <a:pt x="188" y="0"/>
                </a:cubicBezTo>
                <a:cubicBezTo>
                  <a:pt x="194" y="0"/>
                  <a:pt x="200" y="5"/>
                  <a:pt x="200" y="10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200" y="139"/>
                  <a:pt x="194" y="144"/>
                  <a:pt x="188" y="144"/>
                </a:cubicBezTo>
                <a:close/>
                <a:moveTo>
                  <a:pt x="137" y="130"/>
                </a:moveTo>
                <a:cubicBezTo>
                  <a:pt x="137" y="138"/>
                  <a:pt x="131" y="144"/>
                  <a:pt x="123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4" y="144"/>
                  <a:pt x="48" y="138"/>
                  <a:pt x="48" y="130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47"/>
                  <a:pt x="20" y="47"/>
                  <a:pt x="20" y="4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37" y="123"/>
                  <a:pt x="137" y="123"/>
                  <a:pt x="137" y="123"/>
                </a:cubicBezTo>
                <a:lnTo>
                  <a:pt x="137" y="130"/>
                </a:lnTo>
                <a:close/>
                <a:moveTo>
                  <a:pt x="128" y="121"/>
                </a:moveTo>
                <a:cubicBezTo>
                  <a:pt x="56" y="105"/>
                  <a:pt x="56" y="105"/>
                  <a:pt x="56" y="105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3"/>
                  <a:pt x="61" y="136"/>
                  <a:pt x="6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8" y="133"/>
                  <a:pt x="128" y="129"/>
                </a:cubicBezTo>
                <a:lnTo>
                  <a:pt x="128" y="121"/>
                </a:lnTo>
                <a:close/>
                <a:moveTo>
                  <a:pt x="7" y="103"/>
                </a:moveTo>
                <a:cubicBezTo>
                  <a:pt x="3" y="103"/>
                  <a:pt x="0" y="100"/>
                  <a:pt x="0" y="9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0" y="41"/>
                  <a:pt x="15" y="44"/>
                  <a:pt x="15" y="48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00"/>
                  <a:pt x="10" y="103"/>
                  <a:pt x="7" y="103"/>
                </a:cubicBezTo>
                <a:close/>
              </a:path>
            </a:pathLst>
          </a:custGeom>
          <a:solidFill>
            <a:srgbClr val="FF0000"/>
          </a:solidFill>
          <a:ln w="12700" cmpd="sng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矩形 5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4" name="文本框 4"/>
          <p:cNvSpPr>
            <a:spLocks noChangeArrowheads="1"/>
          </p:cNvSpPr>
          <p:nvPr/>
        </p:nvSpPr>
        <p:spPr bwMode="auto">
          <a:xfrm>
            <a:off x="266762" y="2613867"/>
            <a:ext cx="1152491" cy="14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1419253" y="2921168"/>
            <a:ext cx="9417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宋体" panose="02010600030101010101" pitchFamily="2" charset="-122"/>
              </a:rPr>
              <a:t>案例</a:t>
            </a:r>
            <a:r>
              <a:rPr lang="en-US" altLang="zh-TW" sz="6000" dirty="0">
                <a:solidFill>
                  <a:srgbClr val="42717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TW" altLang="en-US" sz="6000" b="1" dirty="0">
                <a:solidFill>
                  <a:srgbClr val="42717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宋体" panose="02010600030101010101" pitchFamily="2" charset="-122"/>
              </a:rPr>
              <a:t> 施工通知單登載不實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AACD4E0-A20E-4D38-8B18-DBB3542E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870" y="2589675"/>
            <a:ext cx="1152491" cy="12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3964CC-2605-4CC7-B802-3D4A4E765416}"/>
              </a:ext>
            </a:extLst>
          </p:cNvPr>
          <p:cNvSpPr/>
          <p:nvPr/>
        </p:nvSpPr>
        <p:spPr>
          <a:xfrm>
            <a:off x="11523464" y="6200201"/>
            <a:ext cx="524239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7324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5BCA27F0-DC74-4EC3-817B-C354AC8C756F}"/>
              </a:ext>
            </a:extLst>
          </p:cNvPr>
          <p:cNvSpPr/>
          <p:nvPr/>
        </p:nvSpPr>
        <p:spPr>
          <a:xfrm>
            <a:off x="1720720" y="2117725"/>
            <a:ext cx="3775576" cy="3582236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矩形: 圓角 8">
            <a:extLst>
              <a:ext uri="{FF2B5EF4-FFF2-40B4-BE49-F238E27FC236}">
                <a16:creationId xmlns:a16="http://schemas.microsoft.com/office/drawing/2014/main" id="{051D90CA-4300-434A-9E9B-D735E87DCCED}"/>
              </a:ext>
            </a:extLst>
          </p:cNvPr>
          <p:cNvSpPr/>
          <p:nvPr/>
        </p:nvSpPr>
        <p:spPr>
          <a:xfrm>
            <a:off x="2583474" y="1589693"/>
            <a:ext cx="1991061" cy="6012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施工通知單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內容版面配置區 7">
            <a:extLst>
              <a:ext uri="{FF2B5EF4-FFF2-40B4-BE49-F238E27FC236}">
                <a16:creationId xmlns:a16="http://schemas.microsoft.com/office/drawing/2014/main" id="{54A3548C-A7E1-4C9A-BE6C-4C5BDB1A4E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3054" y="1517576"/>
            <a:ext cx="734786" cy="73478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16313B50-B27A-47A8-9CC1-5BDF8810363A}"/>
              </a:ext>
            </a:extLst>
          </p:cNvPr>
          <p:cNvSpPr txBox="1"/>
          <p:nvPr/>
        </p:nvSpPr>
        <p:spPr>
          <a:xfrm>
            <a:off x="1812109" y="2237657"/>
            <a:ext cx="3568582" cy="317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____________________________________________________________________________________________________________________________________________________________________________________</a:t>
            </a:r>
            <a:endParaRPr kumimoji="0" lang="zh-TW" altLang="zh-TW" sz="1800" b="0" i="0" u="sng" strike="noStrike" kern="1200" cap="none" spc="20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Book Antiqua" panose="02040602050305030304" pitchFamily="18" charset="0"/>
              <a:ea typeface="微软雅黑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D9B657C-D13D-4255-837F-3EC7EA34D8B1}"/>
              </a:ext>
            </a:extLst>
          </p:cNvPr>
          <p:cNvSpPr txBox="1"/>
          <p:nvPr/>
        </p:nvSpPr>
        <p:spPr>
          <a:xfrm>
            <a:off x="1786248" y="2162198"/>
            <a:ext cx="3677884" cy="310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az-Cyrl-AZ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О О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處加油站水電零星修護工作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受文者：</a:t>
            </a:r>
            <a:r>
              <a:rPr lang="az-Cyrl-AZ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О О</a:t>
            </a: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工程有限公司</a:t>
            </a:r>
            <a:endParaRPr lang="en-US" altLang="zh-TW" sz="2000" dirty="0">
              <a:latin typeface="STKaiti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通知日期：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106.12.11</a:t>
            </a: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施工地點：</a:t>
            </a:r>
            <a:r>
              <a:rPr lang="az-Cyrl-AZ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О О</a:t>
            </a: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加油站</a:t>
            </a:r>
            <a:endParaRPr lang="en-US" altLang="zh-TW" sz="2000" dirty="0">
              <a:latin typeface="STKaiti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通知金額：</a:t>
            </a:r>
            <a:r>
              <a:rPr lang="az-Cyrl-AZ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О О О О О </a:t>
            </a: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元</a:t>
            </a:r>
            <a:endParaRPr lang="en-US" altLang="zh-TW" sz="2000" dirty="0">
              <a:latin typeface="STKaiti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通知施工日期：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106.12.14</a:t>
            </a:r>
          </a:p>
          <a:p>
            <a:pPr>
              <a:lnSpc>
                <a:spcPts val="3400"/>
              </a:lnSpc>
            </a:pPr>
            <a:r>
              <a:rPr lang="zh-TW" altLang="en-US" sz="2000" dirty="0">
                <a:latin typeface="STKaiti"/>
                <a:ea typeface="標楷體" panose="03000509000000000000" pitchFamily="65" charset="-120"/>
              </a:rPr>
              <a:t>施工期限：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C00000"/>
                </a:solidFill>
                <a:latin typeface="STKaiti"/>
                <a:ea typeface="標楷體" panose="03000509000000000000" pitchFamily="65" charset="-120"/>
              </a:rPr>
              <a:t> 工作天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C214E9A-6B88-44AB-AA2D-57ED511CC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7" t="49373" r="3629"/>
          <a:stretch/>
        </p:blipFill>
        <p:spPr>
          <a:xfrm>
            <a:off x="5720989" y="4961510"/>
            <a:ext cx="674293" cy="1420831"/>
          </a:xfrm>
          <a:prstGeom prst="rect">
            <a:avLst/>
          </a:prstGeom>
        </p:spPr>
      </p:pic>
      <p:sp>
        <p:nvSpPr>
          <p:cNvPr id="29" name="橢圓 28">
            <a:extLst>
              <a:ext uri="{FF2B5EF4-FFF2-40B4-BE49-F238E27FC236}">
                <a16:creationId xmlns:a16="http://schemas.microsoft.com/office/drawing/2014/main" id="{97D3EB60-B449-4D39-9AB4-19E0F5DCB4A9}"/>
              </a:ext>
            </a:extLst>
          </p:cNvPr>
          <p:cNvSpPr/>
          <p:nvPr/>
        </p:nvSpPr>
        <p:spPr>
          <a:xfrm>
            <a:off x="774135" y="1594813"/>
            <a:ext cx="593165" cy="6012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流程圖: 延遲 30">
            <a:extLst>
              <a:ext uri="{FF2B5EF4-FFF2-40B4-BE49-F238E27FC236}">
                <a16:creationId xmlns:a16="http://schemas.microsoft.com/office/drawing/2014/main" id="{C60ED3B6-09C7-4D47-B0B6-5A8CD36C25C4}"/>
              </a:ext>
            </a:extLst>
          </p:cNvPr>
          <p:cNvSpPr/>
          <p:nvPr/>
        </p:nvSpPr>
        <p:spPr>
          <a:xfrm rot="16200000">
            <a:off x="853305" y="1858689"/>
            <a:ext cx="434827" cy="10920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9771DBE-3F37-47EA-A966-71B9447A9B31}"/>
              </a:ext>
            </a:extLst>
          </p:cNvPr>
          <p:cNvSpPr txBox="1"/>
          <p:nvPr/>
        </p:nvSpPr>
        <p:spPr>
          <a:xfrm>
            <a:off x="612125" y="2243303"/>
            <a:ext cx="100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管理師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4AE4771-F105-4705-838B-62DAB079404A}"/>
              </a:ext>
            </a:extLst>
          </p:cNvPr>
          <p:cNvSpPr txBox="1"/>
          <p:nvPr/>
        </p:nvSpPr>
        <p:spPr>
          <a:xfrm>
            <a:off x="794485" y="1721788"/>
            <a:ext cx="57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CC7CE56-6165-4817-B62D-FE5D604FCC2A}"/>
              </a:ext>
            </a:extLst>
          </p:cNvPr>
          <p:cNvSpPr txBox="1"/>
          <p:nvPr/>
        </p:nvSpPr>
        <p:spPr>
          <a:xfrm>
            <a:off x="1739173" y="5536677"/>
            <a:ext cx="3742212" cy="881139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涉犯刑法第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公務員登載不實罪」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81EB2E1-F6CF-4FD8-91B2-54CEF2AF9FDE}"/>
              </a:ext>
            </a:extLst>
          </p:cNvPr>
          <p:cNvSpPr/>
          <p:nvPr/>
        </p:nvSpPr>
        <p:spPr bwMode="auto">
          <a:xfrm>
            <a:off x="1050613" y="3117488"/>
            <a:ext cx="715272" cy="40011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TW" alt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不實</a:t>
            </a: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26D1B369-1C50-4320-87DB-C4B777163D82}"/>
              </a:ext>
            </a:extLst>
          </p:cNvPr>
          <p:cNvSpPr/>
          <p:nvPr/>
        </p:nvSpPr>
        <p:spPr bwMode="auto">
          <a:xfrm>
            <a:off x="1084864" y="4401612"/>
            <a:ext cx="694008" cy="40011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不實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334EE02C-A4B1-492C-8030-5E0D156A58B9}"/>
              </a:ext>
            </a:extLst>
          </p:cNvPr>
          <p:cNvSpPr/>
          <p:nvPr/>
        </p:nvSpPr>
        <p:spPr bwMode="auto">
          <a:xfrm>
            <a:off x="1087118" y="4900402"/>
            <a:ext cx="715272" cy="40011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不實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B03EDAD-89F1-4A69-B56C-36F82F78CDE5}"/>
              </a:ext>
            </a:extLst>
          </p:cNvPr>
          <p:cNvSpPr txBox="1"/>
          <p:nvPr/>
        </p:nvSpPr>
        <p:spPr>
          <a:xfrm>
            <a:off x="6564931" y="4789342"/>
            <a:ext cx="4815563" cy="970907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ts val="3600"/>
              </a:lnSpc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涉犯刑法第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216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ctr">
              <a:lnSpc>
                <a:spcPts val="3600"/>
              </a:lnSpc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行使公務員登載不實公文書罪」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22203DC-7EA6-4F2D-8D71-673FCCA99D21}"/>
              </a:ext>
            </a:extLst>
          </p:cNvPr>
          <p:cNvSpPr/>
          <p:nvPr/>
        </p:nvSpPr>
        <p:spPr>
          <a:xfrm>
            <a:off x="6768546" y="1811713"/>
            <a:ext cx="4311853" cy="2928562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4F4AC78-9F52-43D4-91B6-8FF6504A8370}"/>
              </a:ext>
            </a:extLst>
          </p:cNvPr>
          <p:cNvSpPr txBox="1"/>
          <p:nvPr/>
        </p:nvSpPr>
        <p:spPr>
          <a:xfrm>
            <a:off x="7832839" y="2868781"/>
            <a:ext cx="701524" cy="470770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D22358F-E713-4BBF-AB27-CD37DEAC0EC4}"/>
              </a:ext>
            </a:extLst>
          </p:cNvPr>
          <p:cNvSpPr txBox="1"/>
          <p:nvPr/>
        </p:nvSpPr>
        <p:spPr>
          <a:xfrm>
            <a:off x="6807002" y="1914084"/>
            <a:ext cx="3923019" cy="274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施工通知單為辦理驗收所需檢附文件。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甲持不實之施工通知單，辦理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、結案，足生損害本公司對採購案施工品質管理之正確性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標題 1">
            <a:extLst>
              <a:ext uri="{FF2B5EF4-FFF2-40B4-BE49-F238E27FC236}">
                <a16:creationId xmlns:a16="http://schemas.microsoft.com/office/drawing/2014/main" id="{BF033873-9786-4138-8F48-8C9FBF177BBB}"/>
              </a:ext>
            </a:extLst>
          </p:cNvPr>
          <p:cNvSpPr txBox="1">
            <a:spLocks/>
          </p:cNvSpPr>
          <p:nvPr/>
        </p:nvSpPr>
        <p:spPr>
          <a:xfrm>
            <a:off x="1787449" y="356929"/>
            <a:ext cx="9148875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3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施工通知單登載不實案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6784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pic>
        <p:nvPicPr>
          <p:cNvPr id="48" name="Picture 2" descr="D:\法規\陽光法案\利益衝突\利衝宣導資料\圖例\right.png">
            <a:extLst>
              <a:ext uri="{FF2B5EF4-FFF2-40B4-BE49-F238E27FC236}">
                <a16:creationId xmlns:a16="http://schemas.microsoft.com/office/drawing/2014/main" id="{4AE2CF23-9A81-4218-ACE3-719FEC0C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08899" y="2879213"/>
            <a:ext cx="1068320" cy="833602"/>
          </a:xfrm>
          <a:prstGeom prst="rect">
            <a:avLst/>
          </a:prstGeom>
          <a:noFill/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B3A8D60-CBC9-4F5E-8B63-AF6798609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4931" y="1675428"/>
            <a:ext cx="348382" cy="272647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BF29BE0D-D03A-40D0-BF38-ACAEC4303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886748" y="4371735"/>
            <a:ext cx="369765" cy="289382"/>
          </a:xfrm>
          <a:prstGeom prst="rect">
            <a:avLst/>
          </a:prstGeom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9DF43DD2-18E6-4D3E-88D8-665F61B7A38B}"/>
              </a:ext>
            </a:extLst>
          </p:cNvPr>
          <p:cNvGrpSpPr/>
          <p:nvPr/>
        </p:nvGrpSpPr>
        <p:grpSpPr>
          <a:xfrm rot="21421176">
            <a:off x="143414" y="648280"/>
            <a:ext cx="2194644" cy="785684"/>
            <a:chOff x="364806" y="2628899"/>
            <a:chExt cx="4201618" cy="2248575"/>
          </a:xfrm>
          <a:solidFill>
            <a:srgbClr val="C00000"/>
          </a:solidFill>
        </p:grpSpPr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E7C49B51-685D-4C9F-9C77-949F87B57E77}"/>
                </a:ext>
              </a:extLst>
            </p:cNvPr>
            <p:cNvGrpSpPr/>
            <p:nvPr/>
          </p:nvGrpSpPr>
          <p:grpSpPr>
            <a:xfrm>
              <a:off x="364806" y="2628899"/>
              <a:ext cx="4201618" cy="2248575"/>
              <a:chOff x="-1" y="-1"/>
              <a:chExt cx="5083145" cy="2720340"/>
            </a:xfrm>
            <a:grpFill/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FA4753B7-667C-4DCF-99DD-5DCB0E9CDC36}"/>
                  </a:ext>
                </a:extLst>
              </p:cNvPr>
              <p:cNvSpPr/>
              <p:nvPr/>
            </p:nvSpPr>
            <p:spPr>
              <a:xfrm>
                <a:off x="-1" y="-1"/>
                <a:ext cx="450850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450850" h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7A5AC4C5-107E-4FDE-A248-7455103CD7F3}"/>
                  </a:ext>
                </a:extLst>
              </p:cNvPr>
              <p:cNvSpPr/>
              <p:nvPr/>
            </p:nvSpPr>
            <p:spPr>
              <a:xfrm>
                <a:off x="0" y="450849"/>
                <a:ext cx="5083144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5083144" h="2269490">
                    <a:moveTo>
                      <a:pt x="4493864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4493864" y="2269490"/>
                    </a:lnTo>
                    <a:lnTo>
                      <a:pt x="4493864" y="2268220"/>
                    </a:lnTo>
                    <a:lnTo>
                      <a:pt x="5083144" y="113411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8BBE52E7-1408-41A3-BA9F-00A41D4F6C42}"/>
                </a:ext>
              </a:extLst>
            </p:cNvPr>
            <p:cNvSpPr txBox="1"/>
            <p:nvPr/>
          </p:nvSpPr>
          <p:spPr>
            <a:xfrm>
              <a:off x="737468" y="3296631"/>
              <a:ext cx="3088548" cy="111137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犯罪手法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6DAC665B-B8E1-42FF-BE3D-2E7EAF3933E4}"/>
              </a:ext>
            </a:extLst>
          </p:cNvPr>
          <p:cNvSpPr/>
          <p:nvPr/>
        </p:nvSpPr>
        <p:spPr>
          <a:xfrm>
            <a:off x="11523464" y="6200201"/>
            <a:ext cx="524239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7324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8A26E88-DC15-4EEC-9BAF-1D6A7E9FF140}"/>
              </a:ext>
            </a:extLst>
          </p:cNvPr>
          <p:cNvSpPr/>
          <p:nvPr/>
        </p:nvSpPr>
        <p:spPr>
          <a:xfrm>
            <a:off x="11476653" y="6253197"/>
            <a:ext cx="569602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13</a:t>
            </a:r>
            <a:endParaRPr lang="zh-TW" altLang="en-US" sz="2400" b="1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C214E9A-6B88-44AB-AA2D-57ED511C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7" t="49373" r="3629"/>
          <a:stretch/>
        </p:blipFill>
        <p:spPr>
          <a:xfrm>
            <a:off x="2074249" y="4235450"/>
            <a:ext cx="724420" cy="1526455"/>
          </a:xfrm>
          <a:prstGeom prst="rect">
            <a:avLst/>
          </a:prstGeom>
        </p:spPr>
      </p:pic>
      <p:sp>
        <p:nvSpPr>
          <p:cNvPr id="54" name="五边形 5">
            <a:extLst>
              <a:ext uri="{FF2B5EF4-FFF2-40B4-BE49-F238E27FC236}">
                <a16:creationId xmlns:a16="http://schemas.microsoft.com/office/drawing/2014/main" id="{7CBDC6D4-BB47-4C28-B3B2-15388C84EB5E}"/>
              </a:ext>
            </a:extLst>
          </p:cNvPr>
          <p:cNvSpPr/>
          <p:nvPr/>
        </p:nvSpPr>
        <p:spPr>
          <a:xfrm>
            <a:off x="1161097" y="2242627"/>
            <a:ext cx="1826305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偵辦結果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五边形 5">
            <a:extLst>
              <a:ext uri="{FF2B5EF4-FFF2-40B4-BE49-F238E27FC236}">
                <a16:creationId xmlns:a16="http://schemas.microsoft.com/office/drawing/2014/main" id="{607F9131-53F4-4435-A0E1-64609FB71318}"/>
              </a:ext>
            </a:extLst>
          </p:cNvPr>
          <p:cNvSpPr/>
          <p:nvPr/>
        </p:nvSpPr>
        <p:spPr>
          <a:xfrm>
            <a:off x="1141106" y="2743383"/>
            <a:ext cx="2908380" cy="1109726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ts val="3600"/>
              </a:lnSpc>
              <a:spcBef>
                <a:spcPts val="600"/>
              </a:spcBef>
              <a:buClrTx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緩起訴期間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年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algn="just" defTabSz="685800">
              <a:lnSpc>
                <a:spcPts val="3600"/>
              </a:lnSpc>
              <a:spcBef>
                <a:spcPts val="600"/>
              </a:spcBef>
              <a:buClrTx/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支付公庫</a:t>
            </a:r>
            <a:r>
              <a:rPr lang="en-US" altLang="zh-TW" sz="28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5</a:t>
            </a:r>
            <a:r>
              <a:rPr lang="zh-TW" altLang="en-US" sz="2800" b="1" dirty="0">
                <a:ln w="0"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萬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元</a:t>
            </a:r>
            <a:endParaRPr lang="en-US" altLang="zh-TW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A0A97A1-D907-4DD7-BEEF-BE2DEC52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76930" y="1193449"/>
            <a:ext cx="4605688" cy="4605688"/>
          </a:xfrm>
          <a:prstGeom prst="rect">
            <a:avLst/>
          </a:prstGeom>
        </p:spPr>
      </p:pic>
      <p:sp>
        <p:nvSpPr>
          <p:cNvPr id="29" name="橢圓 28">
            <a:extLst>
              <a:ext uri="{FF2B5EF4-FFF2-40B4-BE49-F238E27FC236}">
                <a16:creationId xmlns:a16="http://schemas.microsoft.com/office/drawing/2014/main" id="{97D3EB60-B449-4D39-9AB4-19E0F5DCB4A9}"/>
              </a:ext>
            </a:extLst>
          </p:cNvPr>
          <p:cNvSpPr/>
          <p:nvPr/>
        </p:nvSpPr>
        <p:spPr>
          <a:xfrm>
            <a:off x="5247216" y="2615553"/>
            <a:ext cx="593165" cy="5936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</a:p>
        </p:txBody>
      </p:sp>
      <p:sp>
        <p:nvSpPr>
          <p:cNvPr id="31" name="流程圖: 延遲 30">
            <a:extLst>
              <a:ext uri="{FF2B5EF4-FFF2-40B4-BE49-F238E27FC236}">
                <a16:creationId xmlns:a16="http://schemas.microsoft.com/office/drawing/2014/main" id="{C60ED3B6-09C7-4D47-B0B6-5A8CD36C25C4}"/>
              </a:ext>
            </a:extLst>
          </p:cNvPr>
          <p:cNvSpPr/>
          <p:nvPr/>
        </p:nvSpPr>
        <p:spPr>
          <a:xfrm rot="16200000">
            <a:off x="5344989" y="2785643"/>
            <a:ext cx="434827" cy="1235720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管理師</a:t>
            </a:r>
          </a:p>
        </p:txBody>
      </p:sp>
      <p:sp>
        <p:nvSpPr>
          <p:cNvPr id="56" name="五边形 5">
            <a:extLst>
              <a:ext uri="{FF2B5EF4-FFF2-40B4-BE49-F238E27FC236}">
                <a16:creationId xmlns:a16="http://schemas.microsoft.com/office/drawing/2014/main" id="{19270554-D010-4298-B539-F6F07359F0D9}"/>
              </a:ext>
            </a:extLst>
          </p:cNvPr>
          <p:cNvSpPr/>
          <p:nvPr/>
        </p:nvSpPr>
        <p:spPr>
          <a:xfrm>
            <a:off x="4707358" y="4580708"/>
            <a:ext cx="1826305" cy="556450"/>
          </a:xfrm>
          <a:prstGeom prst="homePlate">
            <a:avLst>
              <a:gd name="adj" fmla="val 3346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行政責任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7" name="五边形 5">
            <a:extLst>
              <a:ext uri="{FF2B5EF4-FFF2-40B4-BE49-F238E27FC236}">
                <a16:creationId xmlns:a16="http://schemas.microsoft.com/office/drawing/2014/main" id="{36966FDC-9125-4145-B8B0-ACD840D9D124}"/>
              </a:ext>
            </a:extLst>
          </p:cNvPr>
          <p:cNvSpPr/>
          <p:nvPr/>
        </p:nvSpPr>
        <p:spPr>
          <a:xfrm>
            <a:off x="4707358" y="5078088"/>
            <a:ext cx="2274470" cy="556076"/>
          </a:xfrm>
          <a:prstGeom prst="homePlate">
            <a:avLst>
              <a:gd name="adj" fmla="val 3346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3000"/>
              </a:lnSpc>
            </a:pP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申誡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次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標題 1">
            <a:extLst>
              <a:ext uri="{FF2B5EF4-FFF2-40B4-BE49-F238E27FC236}">
                <a16:creationId xmlns:a16="http://schemas.microsoft.com/office/drawing/2014/main" id="{8E0AD758-F63A-49F3-8C4F-60855E134C91}"/>
              </a:ext>
            </a:extLst>
          </p:cNvPr>
          <p:cNvSpPr txBox="1">
            <a:spLocks/>
          </p:cNvSpPr>
          <p:nvPr/>
        </p:nvSpPr>
        <p:spPr>
          <a:xfrm>
            <a:off x="1802390" y="273245"/>
            <a:ext cx="9148875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3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施工通知單登載不實案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6784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DB71F45-7DA5-4799-BCCF-04231B97726D}"/>
              </a:ext>
            </a:extLst>
          </p:cNvPr>
          <p:cNvSpPr txBox="1"/>
          <p:nvPr/>
        </p:nvSpPr>
        <p:spPr>
          <a:xfrm rot="203898">
            <a:off x="7710132" y="2503714"/>
            <a:ext cx="3842592" cy="341926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600"/>
              </a:lnSpc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80000" indent="-180000" algn="just">
              <a:lnSpc>
                <a:spcPts val="4400"/>
              </a:lnSpc>
              <a:buNone/>
            </a:pPr>
            <a:r>
              <a:rPr lang="zh-TW" altLang="en-US" sz="2800" dirty="0">
                <a:sym typeface="Arial" panose="020B0604020202020204" pitchFamily="34" charset="0"/>
              </a:rPr>
              <a:t>「施工通知單」係辦理採購之公務員職務上製作之文書，其</a:t>
            </a:r>
            <a:r>
              <a:rPr lang="zh-TW" altLang="en-US" sz="2800" u="sng" dirty="0">
                <a:solidFill>
                  <a:srgbClr val="C00000"/>
                </a:solidFill>
                <a:sym typeface="Arial" panose="020B0604020202020204" pitchFamily="34" charset="0"/>
              </a:rPr>
              <a:t>內容之真實性影響施工品質管理之正確性</a:t>
            </a:r>
            <a:r>
              <a:rPr lang="zh-TW" altLang="en-US" sz="2800" dirty="0">
                <a:sym typeface="Arial" panose="020B0604020202020204" pitchFamily="34" charset="0"/>
              </a:rPr>
              <a:t>，不可不慎。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58" name="五边形 5">
            <a:extLst>
              <a:ext uri="{FF2B5EF4-FFF2-40B4-BE49-F238E27FC236}">
                <a16:creationId xmlns:a16="http://schemas.microsoft.com/office/drawing/2014/main" id="{3D25CC78-0124-472D-A481-5B47CE594E0F}"/>
              </a:ext>
            </a:extLst>
          </p:cNvPr>
          <p:cNvSpPr/>
          <p:nvPr/>
        </p:nvSpPr>
        <p:spPr>
          <a:xfrm rot="199385">
            <a:off x="7684674" y="1965641"/>
            <a:ext cx="1826305" cy="502702"/>
          </a:xfrm>
          <a:prstGeom prst="homePlate">
            <a:avLst>
              <a:gd name="adj" fmla="val 33465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溫馨叮嚀</a:t>
            </a:r>
            <a:endParaRPr lang="zh-CN" altLang="en-US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6" name="圖形 25" descr="圖表和含有鉛筆的記事紙">
            <a:extLst>
              <a:ext uri="{FF2B5EF4-FFF2-40B4-BE49-F238E27FC236}">
                <a16:creationId xmlns:a16="http://schemas.microsoft.com/office/drawing/2014/main" id="{9F25FAD6-2A32-4EE9-A0EE-BCAE04A61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28960">
            <a:off x="9785945" y="5317930"/>
            <a:ext cx="1412769" cy="1412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1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291288" y="273244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12">
            <a:extLst>
              <a:ext uri="{FF2B5EF4-FFF2-40B4-BE49-F238E27FC236}">
                <a16:creationId xmlns:a16="http://schemas.microsoft.com/office/drawing/2014/main" id="{B3B6A85D-0C6D-4184-A2F3-EEC2EF7BFFF5}"/>
              </a:ext>
            </a:extLst>
          </p:cNvPr>
          <p:cNvGrpSpPr>
            <a:grpSpLocks/>
          </p:cNvGrpSpPr>
          <p:nvPr/>
        </p:nvGrpSpPr>
        <p:grpSpPr bwMode="auto">
          <a:xfrm>
            <a:off x="10801833" y="552873"/>
            <a:ext cx="730205" cy="730205"/>
            <a:chOff x="0" y="0"/>
            <a:chExt cx="1141228" cy="1141228"/>
          </a:xfrm>
        </p:grpSpPr>
        <p:sp>
          <p:nvSpPr>
            <p:cNvPr id="34" name="椭圆 13">
              <a:extLst>
                <a:ext uri="{FF2B5EF4-FFF2-40B4-BE49-F238E27FC236}">
                  <a16:creationId xmlns:a16="http://schemas.microsoft.com/office/drawing/2014/main" id="{D2075C99-4ACD-4BDD-B79D-971307B0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F44A970-2CC6-44CD-BEAC-2A649A028B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9509687-39E2-4578-9F5E-7EFBCB9F0A74}"/>
              </a:ext>
            </a:extLst>
          </p:cNvPr>
          <p:cNvSpPr txBox="1"/>
          <p:nvPr/>
        </p:nvSpPr>
        <p:spPr>
          <a:xfrm>
            <a:off x="4736034" y="451324"/>
            <a:ext cx="2524612" cy="1031488"/>
          </a:xfrm>
          <a:prstGeom prst="roundRect">
            <a:avLst>
              <a:gd name="adj" fmla="val 50000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1584000" marR="0" lvl="0" indent="-1584000" algn="ctr" defTabSz="914400" latinLnBrk="0">
              <a:lnSpc>
                <a:spcPts val="4200"/>
              </a:lnSpc>
              <a:spcBef>
                <a:spcPts val="1200"/>
              </a:spcBef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STXinwei" panose="020B0503020204020204" pitchFamily="2" charset="-122"/>
                <a:ea typeface="STXinwei" panose="020B0503020204020204" pitchFamily="2" charset="-122"/>
              </a:defRPr>
            </a:lvl1pPr>
          </a:lstStyle>
          <a:p>
            <a:pPr marL="1584000" marR="0" lvl="0" indent="-1584000" algn="ctr" defTabSz="914400" rtl="0" eaLnBrk="0" fontAlgn="base" latinLnBrk="0" hangingPunct="0">
              <a:lnSpc>
                <a:spcPts val="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  論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598768" y="6247309"/>
            <a:ext cx="51668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14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758A475-D96E-46F5-8536-726E284B8690}"/>
              </a:ext>
            </a:extLst>
          </p:cNvPr>
          <p:cNvSpPr>
            <a:spLocks noEditPoints="1" noChangeArrowheads="1"/>
          </p:cNvSpPr>
          <p:nvPr/>
        </p:nvSpPr>
        <p:spPr bwMode="auto">
          <a:xfrm rot="20551893">
            <a:off x="3754133" y="817035"/>
            <a:ext cx="639290" cy="483654"/>
          </a:xfrm>
          <a:custGeom>
            <a:avLst/>
            <a:gdLst>
              <a:gd name="T0" fmla="*/ 3829114 w 200"/>
              <a:gd name="T1" fmla="*/ 3168650 h 144"/>
              <a:gd name="T2" fmla="*/ 3584702 w 200"/>
              <a:gd name="T3" fmla="*/ 2948605 h 144"/>
              <a:gd name="T4" fmla="*/ 3584702 w 200"/>
              <a:gd name="T5" fmla="*/ 220045 h 144"/>
              <a:gd name="T6" fmla="*/ 3829114 w 200"/>
              <a:gd name="T7" fmla="*/ 0 h 144"/>
              <a:gd name="T8" fmla="*/ 4073525 w 200"/>
              <a:gd name="T9" fmla="*/ 220045 h 144"/>
              <a:gd name="T10" fmla="*/ 4073525 w 200"/>
              <a:gd name="T11" fmla="*/ 2948605 h 144"/>
              <a:gd name="T12" fmla="*/ 3829114 w 200"/>
              <a:gd name="T13" fmla="*/ 3168650 h 144"/>
              <a:gd name="T14" fmla="*/ 2790365 w 200"/>
              <a:gd name="T15" fmla="*/ 2860587 h 144"/>
              <a:gd name="T16" fmla="*/ 2505218 w 200"/>
              <a:gd name="T17" fmla="*/ 3168650 h 144"/>
              <a:gd name="T18" fmla="*/ 1242425 w 200"/>
              <a:gd name="T19" fmla="*/ 3168650 h 144"/>
              <a:gd name="T20" fmla="*/ 977646 w 200"/>
              <a:gd name="T21" fmla="*/ 2860587 h 144"/>
              <a:gd name="T22" fmla="*/ 977646 w 200"/>
              <a:gd name="T23" fmla="*/ 2266465 h 144"/>
              <a:gd name="T24" fmla="*/ 407353 w 200"/>
              <a:gd name="T25" fmla="*/ 2134438 h 144"/>
              <a:gd name="T26" fmla="*/ 407353 w 200"/>
              <a:gd name="T27" fmla="*/ 1034212 h 144"/>
              <a:gd name="T28" fmla="*/ 3503232 w 200"/>
              <a:gd name="T29" fmla="*/ 308063 h 144"/>
              <a:gd name="T30" fmla="*/ 3503232 w 200"/>
              <a:gd name="T31" fmla="*/ 2882591 h 144"/>
              <a:gd name="T32" fmla="*/ 2790365 w 200"/>
              <a:gd name="T33" fmla="*/ 2706555 h 144"/>
              <a:gd name="T34" fmla="*/ 2790365 w 200"/>
              <a:gd name="T35" fmla="*/ 2860587 h 144"/>
              <a:gd name="T36" fmla="*/ 2607056 w 200"/>
              <a:gd name="T37" fmla="*/ 2662546 h 144"/>
              <a:gd name="T38" fmla="*/ 1140587 w 200"/>
              <a:gd name="T39" fmla="*/ 2310474 h 144"/>
              <a:gd name="T40" fmla="*/ 1140587 w 200"/>
              <a:gd name="T41" fmla="*/ 2838582 h 144"/>
              <a:gd name="T42" fmla="*/ 1303528 w 200"/>
              <a:gd name="T43" fmla="*/ 2992614 h 144"/>
              <a:gd name="T44" fmla="*/ 2464483 w 200"/>
              <a:gd name="T45" fmla="*/ 2992614 h 144"/>
              <a:gd name="T46" fmla="*/ 2607056 w 200"/>
              <a:gd name="T47" fmla="*/ 2838582 h 144"/>
              <a:gd name="T48" fmla="*/ 2607056 w 200"/>
              <a:gd name="T49" fmla="*/ 2662546 h 144"/>
              <a:gd name="T50" fmla="*/ 142573 w 200"/>
              <a:gd name="T51" fmla="*/ 2266465 h 144"/>
              <a:gd name="T52" fmla="*/ 0 w 200"/>
              <a:gd name="T53" fmla="*/ 2112433 h 144"/>
              <a:gd name="T54" fmla="*/ 0 w 200"/>
              <a:gd name="T55" fmla="*/ 1056217 h 144"/>
              <a:gd name="T56" fmla="*/ 142573 w 200"/>
              <a:gd name="T57" fmla="*/ 902185 h 144"/>
              <a:gd name="T58" fmla="*/ 305514 w 200"/>
              <a:gd name="T59" fmla="*/ 1056217 h 144"/>
              <a:gd name="T60" fmla="*/ 305514 w 200"/>
              <a:gd name="T61" fmla="*/ 2112433 h 144"/>
              <a:gd name="T62" fmla="*/ 142573 w 200"/>
              <a:gd name="T63" fmla="*/ 2266465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"/>
              <a:gd name="T97" fmla="*/ 0 h 144"/>
              <a:gd name="T98" fmla="*/ 200 w 200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" h="144">
                <a:moveTo>
                  <a:pt x="188" y="144"/>
                </a:moveTo>
                <a:cubicBezTo>
                  <a:pt x="182" y="144"/>
                  <a:pt x="176" y="139"/>
                  <a:pt x="176" y="134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5"/>
                  <a:pt x="182" y="0"/>
                  <a:pt x="188" y="0"/>
                </a:cubicBezTo>
                <a:cubicBezTo>
                  <a:pt x="194" y="0"/>
                  <a:pt x="200" y="5"/>
                  <a:pt x="200" y="10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200" y="139"/>
                  <a:pt x="194" y="144"/>
                  <a:pt x="188" y="144"/>
                </a:cubicBezTo>
                <a:close/>
                <a:moveTo>
                  <a:pt x="137" y="130"/>
                </a:moveTo>
                <a:cubicBezTo>
                  <a:pt x="137" y="138"/>
                  <a:pt x="131" y="144"/>
                  <a:pt x="123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4" y="144"/>
                  <a:pt x="48" y="138"/>
                  <a:pt x="48" y="130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47"/>
                  <a:pt x="20" y="47"/>
                  <a:pt x="20" y="4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37" y="123"/>
                  <a:pt x="137" y="123"/>
                  <a:pt x="137" y="123"/>
                </a:cubicBezTo>
                <a:lnTo>
                  <a:pt x="137" y="130"/>
                </a:lnTo>
                <a:close/>
                <a:moveTo>
                  <a:pt x="128" y="121"/>
                </a:moveTo>
                <a:cubicBezTo>
                  <a:pt x="56" y="105"/>
                  <a:pt x="56" y="105"/>
                  <a:pt x="56" y="105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3"/>
                  <a:pt x="61" y="136"/>
                  <a:pt x="6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8" y="133"/>
                  <a:pt x="128" y="129"/>
                </a:cubicBezTo>
                <a:lnTo>
                  <a:pt x="128" y="121"/>
                </a:lnTo>
                <a:close/>
                <a:moveTo>
                  <a:pt x="7" y="103"/>
                </a:moveTo>
                <a:cubicBezTo>
                  <a:pt x="3" y="103"/>
                  <a:pt x="0" y="100"/>
                  <a:pt x="0" y="9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0" y="41"/>
                  <a:pt x="15" y="44"/>
                  <a:pt x="15" y="48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00"/>
                  <a:pt x="10" y="103"/>
                  <a:pt x="7" y="103"/>
                </a:cubicBezTo>
                <a:close/>
              </a:path>
            </a:pathLst>
          </a:custGeom>
          <a:solidFill>
            <a:srgbClr val="FF0000"/>
          </a:solidFill>
          <a:ln w="12700" cmpd="sng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7394E94-16B3-46F7-9C4D-FD9E06A6E978}"/>
              </a:ext>
            </a:extLst>
          </p:cNvPr>
          <p:cNvSpPr txBox="1"/>
          <p:nvPr/>
        </p:nvSpPr>
        <p:spPr>
          <a:xfrm>
            <a:off x="699611" y="1745852"/>
            <a:ext cx="3142473" cy="1237818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EA10ED6-E707-4F70-A72C-E6F9967DBF50}"/>
              </a:ext>
            </a:extLst>
          </p:cNvPr>
          <p:cNvSpPr txBox="1"/>
          <p:nvPr/>
        </p:nvSpPr>
        <p:spPr>
          <a:xfrm>
            <a:off x="791173" y="1887538"/>
            <a:ext cx="3147757" cy="1222197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公務上或業務上所掌管之文書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4B0A51C-CC04-44F5-9A22-21AE762A01DA}"/>
              </a:ext>
            </a:extLst>
          </p:cNvPr>
          <p:cNvSpPr txBox="1"/>
          <p:nvPr/>
        </p:nvSpPr>
        <p:spPr>
          <a:xfrm>
            <a:off x="4961134" y="1755759"/>
            <a:ext cx="1335222" cy="1349744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CBCDEE8-61A4-4BFA-970B-C105C2D706E5}"/>
              </a:ext>
            </a:extLst>
          </p:cNvPr>
          <p:cNvSpPr txBox="1"/>
          <p:nvPr/>
        </p:nvSpPr>
        <p:spPr>
          <a:xfrm>
            <a:off x="5159616" y="1844435"/>
            <a:ext cx="1317879" cy="1419699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偽造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</a:p>
          <a:p>
            <a:pPr marL="0" marR="0" lvl="0" indent="0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變造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2999FDB-B09A-4FF3-9AA1-9B154231B6C7}"/>
              </a:ext>
            </a:extLst>
          </p:cNvPr>
          <p:cNvSpPr txBox="1"/>
          <p:nvPr/>
        </p:nvSpPr>
        <p:spPr>
          <a:xfrm>
            <a:off x="9591817" y="2051854"/>
            <a:ext cx="1789902" cy="636567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F473374-B3F4-418D-ABEB-8DE51E2804ED}"/>
              </a:ext>
            </a:extLst>
          </p:cNvPr>
          <p:cNvSpPr txBox="1"/>
          <p:nvPr/>
        </p:nvSpPr>
        <p:spPr>
          <a:xfrm>
            <a:off x="9706286" y="2194246"/>
            <a:ext cx="1871396" cy="588914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致生損害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D1D0DAA-2823-4DB3-BA2C-9DCA01E50E1F}"/>
              </a:ext>
            </a:extLst>
          </p:cNvPr>
          <p:cNvCxnSpPr/>
          <p:nvPr/>
        </p:nvCxnSpPr>
        <p:spPr bwMode="auto">
          <a:xfrm>
            <a:off x="4040726" y="2542727"/>
            <a:ext cx="8210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AF255E2-7C02-43E4-9A13-59EADD767889}"/>
              </a:ext>
            </a:extLst>
          </p:cNvPr>
          <p:cNvCxnSpPr>
            <a:cxnSpLocks/>
          </p:cNvCxnSpPr>
          <p:nvPr/>
        </p:nvCxnSpPr>
        <p:spPr bwMode="auto">
          <a:xfrm>
            <a:off x="6585271" y="2441177"/>
            <a:ext cx="7015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D05AD6A-A198-432A-9E99-4420BAC24204}"/>
              </a:ext>
            </a:extLst>
          </p:cNvPr>
          <p:cNvSpPr txBox="1"/>
          <p:nvPr/>
        </p:nvSpPr>
        <p:spPr>
          <a:xfrm>
            <a:off x="7432168" y="2075451"/>
            <a:ext cx="1232455" cy="573773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AECE0D5-E8CC-48E4-8B26-7C4F86F42AF3}"/>
              </a:ext>
            </a:extLst>
          </p:cNvPr>
          <p:cNvSpPr txBox="1"/>
          <p:nvPr/>
        </p:nvSpPr>
        <p:spPr>
          <a:xfrm>
            <a:off x="7576047" y="2182403"/>
            <a:ext cx="1213691" cy="573773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行使</a:t>
            </a: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F5770194-E851-4841-A512-E73025D98EA4}"/>
              </a:ext>
            </a:extLst>
          </p:cNvPr>
          <p:cNvCxnSpPr>
            <a:cxnSpLocks/>
          </p:cNvCxnSpPr>
          <p:nvPr/>
        </p:nvCxnSpPr>
        <p:spPr bwMode="auto">
          <a:xfrm>
            <a:off x="8882272" y="2417986"/>
            <a:ext cx="7015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组合 78">
            <a:extLst>
              <a:ext uri="{FF2B5EF4-FFF2-40B4-BE49-F238E27FC236}">
                <a16:creationId xmlns:a16="http://schemas.microsoft.com/office/drawing/2014/main" id="{F603EA66-27F5-45CE-91EB-CA3A183BCB7F}"/>
              </a:ext>
            </a:extLst>
          </p:cNvPr>
          <p:cNvGrpSpPr/>
          <p:nvPr/>
        </p:nvGrpSpPr>
        <p:grpSpPr>
          <a:xfrm>
            <a:off x="684345" y="3564737"/>
            <a:ext cx="3302485" cy="2910168"/>
            <a:chOff x="982640" y="1365224"/>
            <a:chExt cx="10084084" cy="4944892"/>
          </a:xfrm>
        </p:grpSpPr>
        <p:sp>
          <p:nvSpPr>
            <p:cNvPr id="56" name="圆角矩形 79">
              <a:extLst>
                <a:ext uri="{FF2B5EF4-FFF2-40B4-BE49-F238E27FC236}">
                  <a16:creationId xmlns:a16="http://schemas.microsoft.com/office/drawing/2014/main" id="{0900491F-158B-47C7-A871-C1EEE76E7E4E}"/>
                </a:ext>
              </a:extLst>
            </p:cNvPr>
            <p:cNvSpPr/>
            <p:nvPr/>
          </p:nvSpPr>
          <p:spPr>
            <a:xfrm rot="16200000">
              <a:off x="3605809" y="-1150800"/>
              <a:ext cx="4944892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8100000" scaled="0"/>
              <a:tileRect/>
            </a:gradFill>
            <a:ln w="22225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sp>
          <p:nvSpPr>
            <p:cNvPr id="57" name="圆角矩形 80">
              <a:extLst>
                <a:ext uri="{FF2B5EF4-FFF2-40B4-BE49-F238E27FC236}">
                  <a16:creationId xmlns:a16="http://schemas.microsoft.com/office/drawing/2014/main" id="{3A8D1AB3-2FA0-4BF2-B7F1-D752EB54AB3E}"/>
                </a:ext>
              </a:extLst>
            </p:cNvPr>
            <p:cNvSpPr/>
            <p:nvPr/>
          </p:nvSpPr>
          <p:spPr>
            <a:xfrm rot="16200000">
              <a:off x="3769655" y="-907874"/>
              <a:ext cx="4675293" cy="9459586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  <a:miter lim="800000"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grpSp>
          <p:nvGrpSpPr>
            <p:cNvPr id="58" name="组合 81">
              <a:extLst>
                <a:ext uri="{FF2B5EF4-FFF2-40B4-BE49-F238E27FC236}">
                  <a16:creationId xmlns:a16="http://schemas.microsoft.com/office/drawing/2014/main" id="{C369B668-CCCC-44DB-A28A-C665C37E7D4B}"/>
                </a:ext>
              </a:extLst>
            </p:cNvPr>
            <p:cNvGrpSpPr/>
            <p:nvPr/>
          </p:nvGrpSpPr>
          <p:grpSpPr>
            <a:xfrm>
              <a:off x="982640" y="1596960"/>
              <a:ext cx="751225" cy="4402812"/>
              <a:chOff x="982640" y="1596960"/>
              <a:chExt cx="751225" cy="4402812"/>
            </a:xfrm>
          </p:grpSpPr>
          <p:grpSp>
            <p:nvGrpSpPr>
              <p:cNvPr id="59" name="组合 82">
                <a:extLst>
                  <a:ext uri="{FF2B5EF4-FFF2-40B4-BE49-F238E27FC236}">
                    <a16:creationId xmlns:a16="http://schemas.microsoft.com/office/drawing/2014/main" id="{0712D357-3F90-4965-817B-9D5692AD1C9F}"/>
                  </a:ext>
                </a:extLst>
              </p:cNvPr>
              <p:cNvGrpSpPr/>
              <p:nvPr/>
            </p:nvGrpSpPr>
            <p:grpSpPr>
              <a:xfrm rot="16200000">
                <a:off x="-615718" y="3650189"/>
                <a:ext cx="4402812" cy="296354"/>
                <a:chOff x="2149635" y="1165383"/>
                <a:chExt cx="3485831" cy="234634"/>
              </a:xfrm>
            </p:grpSpPr>
            <p:grpSp>
              <p:nvGrpSpPr>
                <p:cNvPr id="90" name="组合 113">
                  <a:extLst>
                    <a:ext uri="{FF2B5EF4-FFF2-40B4-BE49-F238E27FC236}">
                      <a16:creationId xmlns:a16="http://schemas.microsoft.com/office/drawing/2014/main" id="{39AE43F2-D80F-48CB-9B5E-CFD7874FA1B4}"/>
                    </a:ext>
                  </a:extLst>
                </p:cNvPr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18" name="椭圆 141">
                    <a:extLst>
                      <a:ext uri="{FF2B5EF4-FFF2-40B4-BE49-F238E27FC236}">
                        <a16:creationId xmlns:a16="http://schemas.microsoft.com/office/drawing/2014/main" id="{E775503E-63A0-4415-B9B9-9A11D97C093F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19" name="椭圆 142">
                    <a:extLst>
                      <a:ext uri="{FF2B5EF4-FFF2-40B4-BE49-F238E27FC236}">
                        <a16:creationId xmlns:a16="http://schemas.microsoft.com/office/drawing/2014/main" id="{D72B5D25-9A4F-481C-A8AD-808E9FE6E45F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1" name="组合 114">
                  <a:extLst>
                    <a:ext uri="{FF2B5EF4-FFF2-40B4-BE49-F238E27FC236}">
                      <a16:creationId xmlns:a16="http://schemas.microsoft.com/office/drawing/2014/main" id="{85262914-0858-459A-959C-6CAF27A1358D}"/>
                    </a:ext>
                  </a:extLst>
                </p:cNvPr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16" name="椭圆 139">
                    <a:extLst>
                      <a:ext uri="{FF2B5EF4-FFF2-40B4-BE49-F238E27FC236}">
                        <a16:creationId xmlns:a16="http://schemas.microsoft.com/office/drawing/2014/main" id="{8F823082-DD26-49B5-A4C9-F76A37EE97F2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17" name="椭圆 140">
                    <a:extLst>
                      <a:ext uri="{FF2B5EF4-FFF2-40B4-BE49-F238E27FC236}">
                        <a16:creationId xmlns:a16="http://schemas.microsoft.com/office/drawing/2014/main" id="{7D6C020F-8FAD-4062-B549-9698C81FDE1C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2" name="组合 115">
                  <a:extLst>
                    <a:ext uri="{FF2B5EF4-FFF2-40B4-BE49-F238E27FC236}">
                      <a16:creationId xmlns:a16="http://schemas.microsoft.com/office/drawing/2014/main" id="{95B2CF0F-DD5F-478D-88D4-8A6C6C4F700A}"/>
                    </a:ext>
                  </a:extLst>
                </p:cNvPr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14" name="椭圆 137">
                    <a:extLst>
                      <a:ext uri="{FF2B5EF4-FFF2-40B4-BE49-F238E27FC236}">
                        <a16:creationId xmlns:a16="http://schemas.microsoft.com/office/drawing/2014/main" id="{77917764-9986-4FEF-A822-9FC10D87AE27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15" name="椭圆 138">
                    <a:extLst>
                      <a:ext uri="{FF2B5EF4-FFF2-40B4-BE49-F238E27FC236}">
                        <a16:creationId xmlns:a16="http://schemas.microsoft.com/office/drawing/2014/main" id="{B9AEEEA9-9F9D-4D8D-A005-38D7394D3F17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3" name="组合 116">
                  <a:extLst>
                    <a:ext uri="{FF2B5EF4-FFF2-40B4-BE49-F238E27FC236}">
                      <a16:creationId xmlns:a16="http://schemas.microsoft.com/office/drawing/2014/main" id="{F33EFA3A-9C88-4F25-B0B4-2CEA1759F215}"/>
                    </a:ext>
                  </a:extLst>
                </p:cNvPr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12" name="椭圆 135">
                    <a:extLst>
                      <a:ext uri="{FF2B5EF4-FFF2-40B4-BE49-F238E27FC236}">
                        <a16:creationId xmlns:a16="http://schemas.microsoft.com/office/drawing/2014/main" id="{9321047A-533E-4F82-AF56-38A20E7EBFA3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13" name="椭圆 136">
                    <a:extLst>
                      <a:ext uri="{FF2B5EF4-FFF2-40B4-BE49-F238E27FC236}">
                        <a16:creationId xmlns:a16="http://schemas.microsoft.com/office/drawing/2014/main" id="{F9F6F166-B033-4671-B5BD-B9F6BC382056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4" name="组合 117">
                  <a:extLst>
                    <a:ext uri="{FF2B5EF4-FFF2-40B4-BE49-F238E27FC236}">
                      <a16:creationId xmlns:a16="http://schemas.microsoft.com/office/drawing/2014/main" id="{F06C5909-081E-469C-8909-FD67FFF76C09}"/>
                    </a:ext>
                  </a:extLst>
                </p:cNvPr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10" name="椭圆 133">
                    <a:extLst>
                      <a:ext uri="{FF2B5EF4-FFF2-40B4-BE49-F238E27FC236}">
                        <a16:creationId xmlns:a16="http://schemas.microsoft.com/office/drawing/2014/main" id="{9794893E-C04D-40C9-8686-7ECC8403930E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11" name="椭圆 134">
                    <a:extLst>
                      <a:ext uri="{FF2B5EF4-FFF2-40B4-BE49-F238E27FC236}">
                        <a16:creationId xmlns:a16="http://schemas.microsoft.com/office/drawing/2014/main" id="{ADC9242A-4A92-4276-9109-CA34FB6F753B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5" name="组合 118">
                  <a:extLst>
                    <a:ext uri="{FF2B5EF4-FFF2-40B4-BE49-F238E27FC236}">
                      <a16:creationId xmlns:a16="http://schemas.microsoft.com/office/drawing/2014/main" id="{96FE1F99-002C-448E-B2E2-01492E7B3E35}"/>
                    </a:ext>
                  </a:extLst>
                </p:cNvPr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08" name="椭圆 131">
                    <a:extLst>
                      <a:ext uri="{FF2B5EF4-FFF2-40B4-BE49-F238E27FC236}">
                        <a16:creationId xmlns:a16="http://schemas.microsoft.com/office/drawing/2014/main" id="{08AEFC35-01C2-4A4E-A6DB-95C62D8762BA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09" name="椭圆 132">
                    <a:extLst>
                      <a:ext uri="{FF2B5EF4-FFF2-40B4-BE49-F238E27FC236}">
                        <a16:creationId xmlns:a16="http://schemas.microsoft.com/office/drawing/2014/main" id="{CB5FECC1-1BC7-440B-82DE-F4DE2A3A376A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6" name="组合 119">
                  <a:extLst>
                    <a:ext uri="{FF2B5EF4-FFF2-40B4-BE49-F238E27FC236}">
                      <a16:creationId xmlns:a16="http://schemas.microsoft.com/office/drawing/2014/main" id="{11025C51-2954-46F6-AE3E-7FF573FBD5AA}"/>
                    </a:ext>
                  </a:extLst>
                </p:cNvPr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06" name="椭圆 129">
                    <a:extLst>
                      <a:ext uri="{FF2B5EF4-FFF2-40B4-BE49-F238E27FC236}">
                        <a16:creationId xmlns:a16="http://schemas.microsoft.com/office/drawing/2014/main" id="{ABA7EA2A-1E55-40C4-B0D8-D5E9C9BDD752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07" name="椭圆 130">
                    <a:extLst>
                      <a:ext uri="{FF2B5EF4-FFF2-40B4-BE49-F238E27FC236}">
                        <a16:creationId xmlns:a16="http://schemas.microsoft.com/office/drawing/2014/main" id="{5F21BD93-7360-4948-871D-5F5BD604189F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7" name="组合 120">
                  <a:extLst>
                    <a:ext uri="{FF2B5EF4-FFF2-40B4-BE49-F238E27FC236}">
                      <a16:creationId xmlns:a16="http://schemas.microsoft.com/office/drawing/2014/main" id="{1C00DD99-1ED0-4CF6-B6A1-30EE7217241C}"/>
                    </a:ext>
                  </a:extLst>
                </p:cNvPr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04" name="椭圆 127">
                    <a:extLst>
                      <a:ext uri="{FF2B5EF4-FFF2-40B4-BE49-F238E27FC236}">
                        <a16:creationId xmlns:a16="http://schemas.microsoft.com/office/drawing/2014/main" id="{706C69C7-4FAB-4162-8D6D-C5C61EA2ED20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05" name="椭圆 128">
                    <a:extLst>
                      <a:ext uri="{FF2B5EF4-FFF2-40B4-BE49-F238E27FC236}">
                        <a16:creationId xmlns:a16="http://schemas.microsoft.com/office/drawing/2014/main" id="{240133B6-8154-4123-9C32-A509531BD558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8" name="组合 121">
                  <a:extLst>
                    <a:ext uri="{FF2B5EF4-FFF2-40B4-BE49-F238E27FC236}">
                      <a16:creationId xmlns:a16="http://schemas.microsoft.com/office/drawing/2014/main" id="{8EE1BAA1-6D58-4AA0-AB2D-DF2C8285884C}"/>
                    </a:ext>
                  </a:extLst>
                </p:cNvPr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02" name="椭圆 125">
                    <a:extLst>
                      <a:ext uri="{FF2B5EF4-FFF2-40B4-BE49-F238E27FC236}">
                        <a16:creationId xmlns:a16="http://schemas.microsoft.com/office/drawing/2014/main" id="{AA8A3430-3E8E-48FA-9ED8-6BD8018D6199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03" name="椭圆 126">
                    <a:extLst>
                      <a:ext uri="{FF2B5EF4-FFF2-40B4-BE49-F238E27FC236}">
                        <a16:creationId xmlns:a16="http://schemas.microsoft.com/office/drawing/2014/main" id="{13E3C26E-1259-45D3-8E47-B28A3760B59D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99" name="组合 122">
                  <a:extLst>
                    <a:ext uri="{FF2B5EF4-FFF2-40B4-BE49-F238E27FC236}">
                      <a16:creationId xmlns:a16="http://schemas.microsoft.com/office/drawing/2014/main" id="{72415889-634D-4657-8603-711E2939A5F9}"/>
                    </a:ext>
                  </a:extLst>
                </p:cNvPr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00" name="椭圆 123">
                    <a:extLst>
                      <a:ext uri="{FF2B5EF4-FFF2-40B4-BE49-F238E27FC236}">
                        <a16:creationId xmlns:a16="http://schemas.microsoft.com/office/drawing/2014/main" id="{B36B94FB-DAE3-41C7-8739-E3D5756C6AA3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01" name="椭圆 124">
                    <a:extLst>
                      <a:ext uri="{FF2B5EF4-FFF2-40B4-BE49-F238E27FC236}">
                        <a16:creationId xmlns:a16="http://schemas.microsoft.com/office/drawing/2014/main" id="{1063B57E-E0E9-4A3D-8DF5-8FABF500D9FD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组合 83">
                <a:extLst>
                  <a:ext uri="{FF2B5EF4-FFF2-40B4-BE49-F238E27FC236}">
                    <a16:creationId xmlns:a16="http://schemas.microsoft.com/office/drawing/2014/main" id="{1F54174F-8047-46F3-B2E9-60E520CB5A66}"/>
                  </a:ext>
                </a:extLst>
              </p:cNvPr>
              <p:cNvGrpSpPr/>
              <p:nvPr/>
            </p:nvGrpSpPr>
            <p:grpSpPr>
              <a:xfrm rot="16200000">
                <a:off x="1229146" y="5557309"/>
                <a:ext cx="119576" cy="612586"/>
                <a:chOff x="2244455" y="772894"/>
                <a:chExt cx="94658" cy="485003"/>
              </a:xfrm>
            </p:grpSpPr>
            <p:sp>
              <p:nvSpPr>
                <p:cNvPr id="88" name="圆角矩形 111">
                  <a:extLst>
                    <a:ext uri="{FF2B5EF4-FFF2-40B4-BE49-F238E27FC236}">
                      <a16:creationId xmlns:a16="http://schemas.microsoft.com/office/drawing/2014/main" id="{AB13A39B-D009-4F49-8DAB-4026105341BA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89" name="圆角矩形 112">
                  <a:extLst>
                    <a:ext uri="{FF2B5EF4-FFF2-40B4-BE49-F238E27FC236}">
                      <a16:creationId xmlns:a16="http://schemas.microsoft.com/office/drawing/2014/main" id="{BDC0036B-94F4-4EFB-9CAA-77358E13248C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1" name="组合 84">
                <a:extLst>
                  <a:ext uri="{FF2B5EF4-FFF2-40B4-BE49-F238E27FC236}">
                    <a16:creationId xmlns:a16="http://schemas.microsoft.com/office/drawing/2014/main" id="{B359D898-6B2A-40C0-9F4D-AD5539534FAF}"/>
                  </a:ext>
                </a:extLst>
              </p:cNvPr>
              <p:cNvGrpSpPr/>
              <p:nvPr/>
            </p:nvGrpSpPr>
            <p:grpSpPr>
              <a:xfrm rot="16200000">
                <a:off x="1229146" y="5099253"/>
                <a:ext cx="119576" cy="612586"/>
                <a:chOff x="2244455" y="772894"/>
                <a:chExt cx="94658" cy="485003"/>
              </a:xfrm>
            </p:grpSpPr>
            <p:sp>
              <p:nvSpPr>
                <p:cNvPr id="86" name="圆角矩形 109">
                  <a:extLst>
                    <a:ext uri="{FF2B5EF4-FFF2-40B4-BE49-F238E27FC236}">
                      <a16:creationId xmlns:a16="http://schemas.microsoft.com/office/drawing/2014/main" id="{C11A26CC-5AC1-4381-83F2-4E3EB930B59B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87" name="圆角矩形 110">
                  <a:extLst>
                    <a:ext uri="{FF2B5EF4-FFF2-40B4-BE49-F238E27FC236}">
                      <a16:creationId xmlns:a16="http://schemas.microsoft.com/office/drawing/2014/main" id="{8504146E-F16F-4346-A69B-9E9C979432CD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2" name="组合 85">
                <a:extLst>
                  <a:ext uri="{FF2B5EF4-FFF2-40B4-BE49-F238E27FC236}">
                    <a16:creationId xmlns:a16="http://schemas.microsoft.com/office/drawing/2014/main" id="{2F5AB5D5-1370-438E-9875-9F0F425FA4A0}"/>
                  </a:ext>
                </a:extLst>
              </p:cNvPr>
              <p:cNvGrpSpPr/>
              <p:nvPr/>
            </p:nvGrpSpPr>
            <p:grpSpPr>
              <a:xfrm rot="16200000">
                <a:off x="1229146" y="4641198"/>
                <a:ext cx="119576" cy="612586"/>
                <a:chOff x="2244455" y="772894"/>
                <a:chExt cx="94658" cy="485003"/>
              </a:xfrm>
            </p:grpSpPr>
            <p:sp>
              <p:nvSpPr>
                <p:cNvPr id="84" name="圆角矩形 107">
                  <a:extLst>
                    <a:ext uri="{FF2B5EF4-FFF2-40B4-BE49-F238E27FC236}">
                      <a16:creationId xmlns:a16="http://schemas.microsoft.com/office/drawing/2014/main" id="{62B28FF6-487B-4B0F-A31D-68B3BF01FE96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85" name="圆角矩形 108">
                  <a:extLst>
                    <a:ext uri="{FF2B5EF4-FFF2-40B4-BE49-F238E27FC236}">
                      <a16:creationId xmlns:a16="http://schemas.microsoft.com/office/drawing/2014/main" id="{426464B2-95C8-4053-A009-2C4AEAFFDD2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3" name="组合 86">
                <a:extLst>
                  <a:ext uri="{FF2B5EF4-FFF2-40B4-BE49-F238E27FC236}">
                    <a16:creationId xmlns:a16="http://schemas.microsoft.com/office/drawing/2014/main" id="{767EA0FE-8320-45C1-8CB8-E52B2BC8858D}"/>
                  </a:ext>
                </a:extLst>
              </p:cNvPr>
              <p:cNvGrpSpPr/>
              <p:nvPr/>
            </p:nvGrpSpPr>
            <p:grpSpPr>
              <a:xfrm rot="16200000">
                <a:off x="1229146" y="4183143"/>
                <a:ext cx="119576" cy="612586"/>
                <a:chOff x="2244455" y="772894"/>
                <a:chExt cx="94658" cy="485003"/>
              </a:xfrm>
            </p:grpSpPr>
            <p:sp>
              <p:nvSpPr>
                <p:cNvPr id="82" name="圆角矩形 105">
                  <a:extLst>
                    <a:ext uri="{FF2B5EF4-FFF2-40B4-BE49-F238E27FC236}">
                      <a16:creationId xmlns:a16="http://schemas.microsoft.com/office/drawing/2014/main" id="{E76635F6-C72D-4CC8-8C2A-297783554053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圆角矩形 106">
                  <a:extLst>
                    <a:ext uri="{FF2B5EF4-FFF2-40B4-BE49-F238E27FC236}">
                      <a16:creationId xmlns:a16="http://schemas.microsoft.com/office/drawing/2014/main" id="{B3F7A52A-CFD9-4944-B9DD-E64862A5B473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4" name="组合 87">
                <a:extLst>
                  <a:ext uri="{FF2B5EF4-FFF2-40B4-BE49-F238E27FC236}">
                    <a16:creationId xmlns:a16="http://schemas.microsoft.com/office/drawing/2014/main" id="{B4551D32-F461-4235-823F-B25E766CB154}"/>
                  </a:ext>
                </a:extLst>
              </p:cNvPr>
              <p:cNvGrpSpPr/>
              <p:nvPr/>
            </p:nvGrpSpPr>
            <p:grpSpPr>
              <a:xfrm rot="16200000">
                <a:off x="1229146" y="3725089"/>
                <a:ext cx="119576" cy="612586"/>
                <a:chOff x="2244455" y="772894"/>
                <a:chExt cx="94658" cy="485003"/>
              </a:xfrm>
            </p:grpSpPr>
            <p:sp>
              <p:nvSpPr>
                <p:cNvPr id="80" name="圆角矩形 103">
                  <a:extLst>
                    <a:ext uri="{FF2B5EF4-FFF2-40B4-BE49-F238E27FC236}">
                      <a16:creationId xmlns:a16="http://schemas.microsoft.com/office/drawing/2014/main" id="{EE4C8129-38E3-4BA2-BB1B-845E5E51DE61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81" name="圆角矩形 104">
                  <a:extLst>
                    <a:ext uri="{FF2B5EF4-FFF2-40B4-BE49-F238E27FC236}">
                      <a16:creationId xmlns:a16="http://schemas.microsoft.com/office/drawing/2014/main" id="{249CF86D-12A2-4012-8808-7AC47B1766AB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5" name="组合 88">
                <a:extLst>
                  <a:ext uri="{FF2B5EF4-FFF2-40B4-BE49-F238E27FC236}">
                    <a16:creationId xmlns:a16="http://schemas.microsoft.com/office/drawing/2014/main" id="{D94E4A4C-6A0D-4431-81EE-EF42131B4F00}"/>
                  </a:ext>
                </a:extLst>
              </p:cNvPr>
              <p:cNvGrpSpPr/>
              <p:nvPr/>
            </p:nvGrpSpPr>
            <p:grpSpPr>
              <a:xfrm rot="16200000">
                <a:off x="1229146" y="3267031"/>
                <a:ext cx="119576" cy="612586"/>
                <a:chOff x="2244455" y="772894"/>
                <a:chExt cx="94658" cy="485003"/>
              </a:xfrm>
            </p:grpSpPr>
            <p:sp>
              <p:nvSpPr>
                <p:cNvPr id="78" name="圆角矩形 101">
                  <a:extLst>
                    <a:ext uri="{FF2B5EF4-FFF2-40B4-BE49-F238E27FC236}">
                      <a16:creationId xmlns:a16="http://schemas.microsoft.com/office/drawing/2014/main" id="{48789607-D9C1-4C7E-AE82-532A82A40012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79" name="圆角矩形 102">
                  <a:extLst>
                    <a:ext uri="{FF2B5EF4-FFF2-40B4-BE49-F238E27FC236}">
                      <a16:creationId xmlns:a16="http://schemas.microsoft.com/office/drawing/2014/main" id="{77933BD3-1AC6-424A-88CC-F6BD6A22711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6" name="组合 89">
                <a:extLst>
                  <a:ext uri="{FF2B5EF4-FFF2-40B4-BE49-F238E27FC236}">
                    <a16:creationId xmlns:a16="http://schemas.microsoft.com/office/drawing/2014/main" id="{A259A63F-EBD4-48DF-9DBF-3E4BEE1067ED}"/>
                  </a:ext>
                </a:extLst>
              </p:cNvPr>
              <p:cNvGrpSpPr/>
              <p:nvPr/>
            </p:nvGrpSpPr>
            <p:grpSpPr>
              <a:xfrm rot="16200000">
                <a:off x="1229145" y="2808975"/>
                <a:ext cx="119576" cy="612586"/>
                <a:chOff x="2244455" y="772894"/>
                <a:chExt cx="94658" cy="485003"/>
              </a:xfrm>
            </p:grpSpPr>
            <p:sp>
              <p:nvSpPr>
                <p:cNvPr id="76" name="圆角矩形 99">
                  <a:extLst>
                    <a:ext uri="{FF2B5EF4-FFF2-40B4-BE49-F238E27FC236}">
                      <a16:creationId xmlns:a16="http://schemas.microsoft.com/office/drawing/2014/main" id="{9021C77C-0C2C-42B9-AC5F-D6642C31FF7F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77" name="圆角矩形 100">
                  <a:extLst>
                    <a:ext uri="{FF2B5EF4-FFF2-40B4-BE49-F238E27FC236}">
                      <a16:creationId xmlns:a16="http://schemas.microsoft.com/office/drawing/2014/main" id="{50D9C506-61FF-4D70-9269-7B4906498E1E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7" name="组合 90">
                <a:extLst>
                  <a:ext uri="{FF2B5EF4-FFF2-40B4-BE49-F238E27FC236}">
                    <a16:creationId xmlns:a16="http://schemas.microsoft.com/office/drawing/2014/main" id="{1CBAE9AC-7317-425A-B418-2A49E6191AD5}"/>
                  </a:ext>
                </a:extLst>
              </p:cNvPr>
              <p:cNvGrpSpPr/>
              <p:nvPr/>
            </p:nvGrpSpPr>
            <p:grpSpPr>
              <a:xfrm rot="16200000">
                <a:off x="1229146" y="2350922"/>
                <a:ext cx="119576" cy="612586"/>
                <a:chOff x="2244455" y="772894"/>
                <a:chExt cx="94658" cy="485003"/>
              </a:xfrm>
            </p:grpSpPr>
            <p:sp>
              <p:nvSpPr>
                <p:cNvPr id="74" name="圆角矩形 97">
                  <a:extLst>
                    <a:ext uri="{FF2B5EF4-FFF2-40B4-BE49-F238E27FC236}">
                      <a16:creationId xmlns:a16="http://schemas.microsoft.com/office/drawing/2014/main" id="{6061586F-A7FD-4323-828D-D0A9935F0C9F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75" name="圆角矩形 98">
                  <a:extLst>
                    <a:ext uri="{FF2B5EF4-FFF2-40B4-BE49-F238E27FC236}">
                      <a16:creationId xmlns:a16="http://schemas.microsoft.com/office/drawing/2014/main" id="{8225C286-0BA4-4897-B50A-B61FDD854BA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8" name="组合 91">
                <a:extLst>
                  <a:ext uri="{FF2B5EF4-FFF2-40B4-BE49-F238E27FC236}">
                    <a16:creationId xmlns:a16="http://schemas.microsoft.com/office/drawing/2014/main" id="{B7467557-E9AC-4AC1-B3AC-1AF8A5ABC66C}"/>
                  </a:ext>
                </a:extLst>
              </p:cNvPr>
              <p:cNvGrpSpPr/>
              <p:nvPr/>
            </p:nvGrpSpPr>
            <p:grpSpPr>
              <a:xfrm rot="16200000">
                <a:off x="1229146" y="1892869"/>
                <a:ext cx="119576" cy="612586"/>
                <a:chOff x="2244455" y="772894"/>
                <a:chExt cx="94658" cy="485003"/>
              </a:xfrm>
            </p:grpSpPr>
            <p:sp>
              <p:nvSpPr>
                <p:cNvPr id="72" name="圆角矩形 95">
                  <a:extLst>
                    <a:ext uri="{FF2B5EF4-FFF2-40B4-BE49-F238E27FC236}">
                      <a16:creationId xmlns:a16="http://schemas.microsoft.com/office/drawing/2014/main" id="{F3AA1EB5-0C6C-44CA-94C6-BF356DB40D28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73" name="圆角矩形 96">
                  <a:extLst>
                    <a:ext uri="{FF2B5EF4-FFF2-40B4-BE49-F238E27FC236}">
                      <a16:creationId xmlns:a16="http://schemas.microsoft.com/office/drawing/2014/main" id="{1C514737-9513-4DFB-8BCA-1263CB6483F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69" name="组合 92">
                <a:extLst>
                  <a:ext uri="{FF2B5EF4-FFF2-40B4-BE49-F238E27FC236}">
                    <a16:creationId xmlns:a16="http://schemas.microsoft.com/office/drawing/2014/main" id="{AC6AAA94-FF42-4669-B090-E12CE20BD21E}"/>
                  </a:ext>
                </a:extLst>
              </p:cNvPr>
              <p:cNvGrpSpPr/>
              <p:nvPr/>
            </p:nvGrpSpPr>
            <p:grpSpPr>
              <a:xfrm rot="16200000">
                <a:off x="1229146" y="1434816"/>
                <a:ext cx="119576" cy="612586"/>
                <a:chOff x="2244455" y="772894"/>
                <a:chExt cx="94658" cy="485003"/>
              </a:xfrm>
            </p:grpSpPr>
            <p:sp>
              <p:nvSpPr>
                <p:cNvPr id="70" name="圆角矩形 93">
                  <a:extLst>
                    <a:ext uri="{FF2B5EF4-FFF2-40B4-BE49-F238E27FC236}">
                      <a16:creationId xmlns:a16="http://schemas.microsoft.com/office/drawing/2014/main" id="{49D56787-6769-47AF-A0D1-86921C2C92D0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71" name="圆角矩形 94">
                  <a:extLst>
                    <a:ext uri="{FF2B5EF4-FFF2-40B4-BE49-F238E27FC236}">
                      <a16:creationId xmlns:a16="http://schemas.microsoft.com/office/drawing/2014/main" id="{1CA31669-9E75-40CD-9328-084A31E645F2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</p:grpSp>
      </p:grp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E2CE4CF4-55E8-4EE7-8D88-3CB61F2189AD}"/>
              </a:ext>
            </a:extLst>
          </p:cNvPr>
          <p:cNvSpPr/>
          <p:nvPr/>
        </p:nvSpPr>
        <p:spPr bwMode="auto">
          <a:xfrm>
            <a:off x="1149516" y="3499716"/>
            <a:ext cx="2419596" cy="544671"/>
          </a:xfrm>
          <a:prstGeom prst="round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Q1.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「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偽造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」？</a:t>
            </a:r>
            <a:endParaRPr kumimoji="0" lang="en-US" altLang="zh-TW" sz="2400" b="1" i="0" u="none" strike="noStrike" kern="1200" cap="none" spc="0" normalizeH="0" baseline="0" noProof="0" dirty="0">
              <a:ln/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C466430B-F560-41F5-BAE5-F40F7FB6FF78}"/>
              </a:ext>
            </a:extLst>
          </p:cNvPr>
          <p:cNvSpPr txBox="1"/>
          <p:nvPr/>
        </p:nvSpPr>
        <p:spPr>
          <a:xfrm>
            <a:off x="1120288" y="4213345"/>
            <a:ext cx="2687674" cy="183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____________________________________________________________</a:t>
            </a:r>
            <a:r>
              <a:rPr kumimoji="0" lang="en-US" altLang="zh-TW" sz="18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</a:t>
            </a:r>
            <a:endParaRPr kumimoji="0" lang="zh-TW" altLang="zh-TW" sz="1800" b="0" i="0" u="sng" strike="noStrike" kern="1200" cap="none" spc="2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微软雅黑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1891BB5-8DA2-4C9F-8398-66200E891224}"/>
              </a:ext>
            </a:extLst>
          </p:cNvPr>
          <p:cNvSpPr txBox="1"/>
          <p:nvPr/>
        </p:nvSpPr>
        <p:spPr>
          <a:xfrm>
            <a:off x="1106086" y="4154803"/>
            <a:ext cx="2735998" cy="190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無製作權人冒用他人名義，而製作內容不實之文書。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20" name="组合 78">
            <a:extLst>
              <a:ext uri="{FF2B5EF4-FFF2-40B4-BE49-F238E27FC236}">
                <a16:creationId xmlns:a16="http://schemas.microsoft.com/office/drawing/2014/main" id="{AF67CF03-568D-47DA-BBC2-1038F8EA1E87}"/>
              </a:ext>
            </a:extLst>
          </p:cNvPr>
          <p:cNvGrpSpPr/>
          <p:nvPr/>
        </p:nvGrpSpPr>
        <p:grpSpPr>
          <a:xfrm>
            <a:off x="4398282" y="3555696"/>
            <a:ext cx="3342833" cy="2910168"/>
            <a:chOff x="982640" y="1365224"/>
            <a:chExt cx="10084084" cy="4944892"/>
          </a:xfrm>
        </p:grpSpPr>
        <p:sp>
          <p:nvSpPr>
            <p:cNvPr id="121" name="圆角矩形 79">
              <a:extLst>
                <a:ext uri="{FF2B5EF4-FFF2-40B4-BE49-F238E27FC236}">
                  <a16:creationId xmlns:a16="http://schemas.microsoft.com/office/drawing/2014/main" id="{5F5B553A-40C9-499A-8ED5-AB4593564E4F}"/>
                </a:ext>
              </a:extLst>
            </p:cNvPr>
            <p:cNvSpPr/>
            <p:nvPr/>
          </p:nvSpPr>
          <p:spPr>
            <a:xfrm rot="16200000">
              <a:off x="3605809" y="-1150800"/>
              <a:ext cx="4944892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8100000" scaled="0"/>
              <a:tileRect/>
            </a:gradFill>
            <a:ln w="22225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sp>
          <p:nvSpPr>
            <p:cNvPr id="122" name="圆角矩形 80">
              <a:extLst>
                <a:ext uri="{FF2B5EF4-FFF2-40B4-BE49-F238E27FC236}">
                  <a16:creationId xmlns:a16="http://schemas.microsoft.com/office/drawing/2014/main" id="{625ABCF2-FF49-43E9-BE7C-C59AC2757F1F}"/>
                </a:ext>
              </a:extLst>
            </p:cNvPr>
            <p:cNvSpPr/>
            <p:nvPr/>
          </p:nvSpPr>
          <p:spPr>
            <a:xfrm rot="16200000">
              <a:off x="3769655" y="-907874"/>
              <a:ext cx="4675293" cy="9459586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  <a:miter lim="800000"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grpSp>
          <p:nvGrpSpPr>
            <p:cNvPr id="123" name="组合 81">
              <a:extLst>
                <a:ext uri="{FF2B5EF4-FFF2-40B4-BE49-F238E27FC236}">
                  <a16:creationId xmlns:a16="http://schemas.microsoft.com/office/drawing/2014/main" id="{50CBAA8B-E5AE-48D9-BA9F-6C3E3AE0346E}"/>
                </a:ext>
              </a:extLst>
            </p:cNvPr>
            <p:cNvGrpSpPr/>
            <p:nvPr/>
          </p:nvGrpSpPr>
          <p:grpSpPr>
            <a:xfrm>
              <a:off x="982640" y="1596960"/>
              <a:ext cx="751225" cy="4402812"/>
              <a:chOff x="982640" y="1596960"/>
              <a:chExt cx="751225" cy="4402812"/>
            </a:xfrm>
          </p:grpSpPr>
          <p:grpSp>
            <p:nvGrpSpPr>
              <p:cNvPr id="124" name="组合 82">
                <a:extLst>
                  <a:ext uri="{FF2B5EF4-FFF2-40B4-BE49-F238E27FC236}">
                    <a16:creationId xmlns:a16="http://schemas.microsoft.com/office/drawing/2014/main" id="{8AF56222-42B6-4B3D-A59D-8C73D0D2284F}"/>
                  </a:ext>
                </a:extLst>
              </p:cNvPr>
              <p:cNvGrpSpPr/>
              <p:nvPr/>
            </p:nvGrpSpPr>
            <p:grpSpPr>
              <a:xfrm rot="16200000">
                <a:off x="-615718" y="3650189"/>
                <a:ext cx="4402812" cy="296354"/>
                <a:chOff x="2149635" y="1165383"/>
                <a:chExt cx="3485831" cy="234634"/>
              </a:xfrm>
            </p:grpSpPr>
            <p:grpSp>
              <p:nvGrpSpPr>
                <p:cNvPr id="155" name="组合 113">
                  <a:extLst>
                    <a:ext uri="{FF2B5EF4-FFF2-40B4-BE49-F238E27FC236}">
                      <a16:creationId xmlns:a16="http://schemas.microsoft.com/office/drawing/2014/main" id="{6711F34A-3017-41BE-8532-4451FF07FB24}"/>
                    </a:ext>
                  </a:extLst>
                </p:cNvPr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83" name="椭圆 141">
                    <a:extLst>
                      <a:ext uri="{FF2B5EF4-FFF2-40B4-BE49-F238E27FC236}">
                        <a16:creationId xmlns:a16="http://schemas.microsoft.com/office/drawing/2014/main" id="{4908C7E9-2801-4BD4-AF59-CBDCCA13E40C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84" name="椭圆 142">
                    <a:extLst>
                      <a:ext uri="{FF2B5EF4-FFF2-40B4-BE49-F238E27FC236}">
                        <a16:creationId xmlns:a16="http://schemas.microsoft.com/office/drawing/2014/main" id="{FEC94D3E-D6D3-44F8-9C9E-0316732E504E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56" name="组合 114">
                  <a:extLst>
                    <a:ext uri="{FF2B5EF4-FFF2-40B4-BE49-F238E27FC236}">
                      <a16:creationId xmlns:a16="http://schemas.microsoft.com/office/drawing/2014/main" id="{E53AD8FB-6E65-4A80-9057-FE034B7E601A}"/>
                    </a:ext>
                  </a:extLst>
                </p:cNvPr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81" name="椭圆 139">
                    <a:extLst>
                      <a:ext uri="{FF2B5EF4-FFF2-40B4-BE49-F238E27FC236}">
                        <a16:creationId xmlns:a16="http://schemas.microsoft.com/office/drawing/2014/main" id="{65361928-BFEC-47FF-868F-396E358E3DDC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82" name="椭圆 140">
                    <a:extLst>
                      <a:ext uri="{FF2B5EF4-FFF2-40B4-BE49-F238E27FC236}">
                        <a16:creationId xmlns:a16="http://schemas.microsoft.com/office/drawing/2014/main" id="{232A636C-FE47-4783-9BD4-31E74D68DC5F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57" name="组合 115">
                  <a:extLst>
                    <a:ext uri="{FF2B5EF4-FFF2-40B4-BE49-F238E27FC236}">
                      <a16:creationId xmlns:a16="http://schemas.microsoft.com/office/drawing/2014/main" id="{3A116824-93CE-4C5F-855D-5222A44BAFC9}"/>
                    </a:ext>
                  </a:extLst>
                </p:cNvPr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79" name="椭圆 137">
                    <a:extLst>
                      <a:ext uri="{FF2B5EF4-FFF2-40B4-BE49-F238E27FC236}">
                        <a16:creationId xmlns:a16="http://schemas.microsoft.com/office/drawing/2014/main" id="{2D9B2049-4615-4F71-9413-215E261E8D22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80" name="椭圆 138">
                    <a:extLst>
                      <a:ext uri="{FF2B5EF4-FFF2-40B4-BE49-F238E27FC236}">
                        <a16:creationId xmlns:a16="http://schemas.microsoft.com/office/drawing/2014/main" id="{7459DB6A-7A8E-473C-971A-38840A944574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58" name="组合 116">
                  <a:extLst>
                    <a:ext uri="{FF2B5EF4-FFF2-40B4-BE49-F238E27FC236}">
                      <a16:creationId xmlns:a16="http://schemas.microsoft.com/office/drawing/2014/main" id="{4C2B2FFE-ED0C-43E7-B9A2-8874556B240D}"/>
                    </a:ext>
                  </a:extLst>
                </p:cNvPr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77" name="椭圆 135">
                    <a:extLst>
                      <a:ext uri="{FF2B5EF4-FFF2-40B4-BE49-F238E27FC236}">
                        <a16:creationId xmlns:a16="http://schemas.microsoft.com/office/drawing/2014/main" id="{F20B5F45-639D-45C7-AD99-AFB5004F597A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8" name="椭圆 136">
                    <a:extLst>
                      <a:ext uri="{FF2B5EF4-FFF2-40B4-BE49-F238E27FC236}">
                        <a16:creationId xmlns:a16="http://schemas.microsoft.com/office/drawing/2014/main" id="{C3E91698-182C-4454-BCCC-86C6740717EC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59" name="组合 117">
                  <a:extLst>
                    <a:ext uri="{FF2B5EF4-FFF2-40B4-BE49-F238E27FC236}">
                      <a16:creationId xmlns:a16="http://schemas.microsoft.com/office/drawing/2014/main" id="{9026FA79-8037-4756-A049-521112802EC1}"/>
                    </a:ext>
                  </a:extLst>
                </p:cNvPr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75" name="椭圆 133">
                    <a:extLst>
                      <a:ext uri="{FF2B5EF4-FFF2-40B4-BE49-F238E27FC236}">
                        <a16:creationId xmlns:a16="http://schemas.microsoft.com/office/drawing/2014/main" id="{9129B64E-F40D-4128-9C9B-2FFE1740E985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6" name="椭圆 134">
                    <a:extLst>
                      <a:ext uri="{FF2B5EF4-FFF2-40B4-BE49-F238E27FC236}">
                        <a16:creationId xmlns:a16="http://schemas.microsoft.com/office/drawing/2014/main" id="{2E05B985-0E66-430E-9CC1-4CFB65CAFCDB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60" name="组合 118">
                  <a:extLst>
                    <a:ext uri="{FF2B5EF4-FFF2-40B4-BE49-F238E27FC236}">
                      <a16:creationId xmlns:a16="http://schemas.microsoft.com/office/drawing/2014/main" id="{FC0A64F4-58F7-4B8D-92BB-C3273CF1CD76}"/>
                    </a:ext>
                  </a:extLst>
                </p:cNvPr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73" name="椭圆 131">
                    <a:extLst>
                      <a:ext uri="{FF2B5EF4-FFF2-40B4-BE49-F238E27FC236}">
                        <a16:creationId xmlns:a16="http://schemas.microsoft.com/office/drawing/2014/main" id="{1DDD43F8-70D5-4C07-A3B6-A6F02F5356A0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4" name="椭圆 132">
                    <a:extLst>
                      <a:ext uri="{FF2B5EF4-FFF2-40B4-BE49-F238E27FC236}">
                        <a16:creationId xmlns:a16="http://schemas.microsoft.com/office/drawing/2014/main" id="{7AFD6E15-8332-46AD-B2A5-3F7FDC9C5963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61" name="组合 119">
                  <a:extLst>
                    <a:ext uri="{FF2B5EF4-FFF2-40B4-BE49-F238E27FC236}">
                      <a16:creationId xmlns:a16="http://schemas.microsoft.com/office/drawing/2014/main" id="{7DF0AC32-E88F-455B-9F49-B11E2D3C1C65}"/>
                    </a:ext>
                  </a:extLst>
                </p:cNvPr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71" name="椭圆 129">
                    <a:extLst>
                      <a:ext uri="{FF2B5EF4-FFF2-40B4-BE49-F238E27FC236}">
                        <a16:creationId xmlns:a16="http://schemas.microsoft.com/office/drawing/2014/main" id="{A0641535-1503-4EF5-96D6-E0510D06729B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2" name="椭圆 130">
                    <a:extLst>
                      <a:ext uri="{FF2B5EF4-FFF2-40B4-BE49-F238E27FC236}">
                        <a16:creationId xmlns:a16="http://schemas.microsoft.com/office/drawing/2014/main" id="{40E4C676-49D8-4DCB-8277-034DAA5E3D99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62" name="组合 120">
                  <a:extLst>
                    <a:ext uri="{FF2B5EF4-FFF2-40B4-BE49-F238E27FC236}">
                      <a16:creationId xmlns:a16="http://schemas.microsoft.com/office/drawing/2014/main" id="{9981EFCF-DE16-4FF9-9352-B8CF06CE18B0}"/>
                    </a:ext>
                  </a:extLst>
                </p:cNvPr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69" name="椭圆 127">
                    <a:extLst>
                      <a:ext uri="{FF2B5EF4-FFF2-40B4-BE49-F238E27FC236}">
                        <a16:creationId xmlns:a16="http://schemas.microsoft.com/office/drawing/2014/main" id="{883D1DEF-DAF2-49E4-B388-CB5AE4FB7705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70" name="椭圆 128">
                    <a:extLst>
                      <a:ext uri="{FF2B5EF4-FFF2-40B4-BE49-F238E27FC236}">
                        <a16:creationId xmlns:a16="http://schemas.microsoft.com/office/drawing/2014/main" id="{F7C5B596-7D4C-40B6-AAFA-2EBA046FEBA9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63" name="组合 121">
                  <a:extLst>
                    <a:ext uri="{FF2B5EF4-FFF2-40B4-BE49-F238E27FC236}">
                      <a16:creationId xmlns:a16="http://schemas.microsoft.com/office/drawing/2014/main" id="{D8DFFFD3-B88A-4B3A-AD75-8C52FFC3D80E}"/>
                    </a:ext>
                  </a:extLst>
                </p:cNvPr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67" name="椭圆 125">
                    <a:extLst>
                      <a:ext uri="{FF2B5EF4-FFF2-40B4-BE49-F238E27FC236}">
                        <a16:creationId xmlns:a16="http://schemas.microsoft.com/office/drawing/2014/main" id="{53FBFAC7-9558-4E63-8329-D1FEAB71CF07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68" name="椭圆 126">
                    <a:extLst>
                      <a:ext uri="{FF2B5EF4-FFF2-40B4-BE49-F238E27FC236}">
                        <a16:creationId xmlns:a16="http://schemas.microsoft.com/office/drawing/2014/main" id="{CE4A3F2F-F1F9-43F6-A2C5-5496D292EB8C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164" name="组合 122">
                  <a:extLst>
                    <a:ext uri="{FF2B5EF4-FFF2-40B4-BE49-F238E27FC236}">
                      <a16:creationId xmlns:a16="http://schemas.microsoft.com/office/drawing/2014/main" id="{20F01810-B890-44F3-B843-7330E64BE5FE}"/>
                    </a:ext>
                  </a:extLst>
                </p:cNvPr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65" name="椭圆 123">
                    <a:extLst>
                      <a:ext uri="{FF2B5EF4-FFF2-40B4-BE49-F238E27FC236}">
                        <a16:creationId xmlns:a16="http://schemas.microsoft.com/office/drawing/2014/main" id="{4B19619D-C308-4B5B-91EF-F05D36DEDC84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166" name="椭圆 124">
                    <a:extLst>
                      <a:ext uri="{FF2B5EF4-FFF2-40B4-BE49-F238E27FC236}">
                        <a16:creationId xmlns:a16="http://schemas.microsoft.com/office/drawing/2014/main" id="{0A7175D3-F76F-4247-9B5F-20C339954145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5" name="组合 83">
                <a:extLst>
                  <a:ext uri="{FF2B5EF4-FFF2-40B4-BE49-F238E27FC236}">
                    <a16:creationId xmlns:a16="http://schemas.microsoft.com/office/drawing/2014/main" id="{197C1256-463D-4D4B-9CFB-76DC0D748460}"/>
                  </a:ext>
                </a:extLst>
              </p:cNvPr>
              <p:cNvGrpSpPr/>
              <p:nvPr/>
            </p:nvGrpSpPr>
            <p:grpSpPr>
              <a:xfrm rot="16200000">
                <a:off x="1229146" y="5557309"/>
                <a:ext cx="119576" cy="612586"/>
                <a:chOff x="2244455" y="772894"/>
                <a:chExt cx="94658" cy="485003"/>
              </a:xfrm>
            </p:grpSpPr>
            <p:sp>
              <p:nvSpPr>
                <p:cNvPr id="153" name="圆角矩形 111">
                  <a:extLst>
                    <a:ext uri="{FF2B5EF4-FFF2-40B4-BE49-F238E27FC236}">
                      <a16:creationId xmlns:a16="http://schemas.microsoft.com/office/drawing/2014/main" id="{0C1DED6D-116B-49A7-8C1A-F29CCA62B4AF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54" name="圆角矩形 112">
                  <a:extLst>
                    <a:ext uri="{FF2B5EF4-FFF2-40B4-BE49-F238E27FC236}">
                      <a16:creationId xmlns:a16="http://schemas.microsoft.com/office/drawing/2014/main" id="{32C111BF-F493-47B8-9145-1A253135007C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26" name="组合 84">
                <a:extLst>
                  <a:ext uri="{FF2B5EF4-FFF2-40B4-BE49-F238E27FC236}">
                    <a16:creationId xmlns:a16="http://schemas.microsoft.com/office/drawing/2014/main" id="{9BC672A3-1C1B-41B5-9B13-E2358F9D7E26}"/>
                  </a:ext>
                </a:extLst>
              </p:cNvPr>
              <p:cNvGrpSpPr/>
              <p:nvPr/>
            </p:nvGrpSpPr>
            <p:grpSpPr>
              <a:xfrm rot="16200000">
                <a:off x="1229146" y="5099253"/>
                <a:ext cx="119576" cy="612586"/>
                <a:chOff x="2244455" y="772894"/>
                <a:chExt cx="94658" cy="485003"/>
              </a:xfrm>
            </p:grpSpPr>
            <p:sp>
              <p:nvSpPr>
                <p:cNvPr id="151" name="圆角矩形 109">
                  <a:extLst>
                    <a:ext uri="{FF2B5EF4-FFF2-40B4-BE49-F238E27FC236}">
                      <a16:creationId xmlns:a16="http://schemas.microsoft.com/office/drawing/2014/main" id="{131D991C-2357-4819-BCCD-F6039E59B3A3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52" name="圆角矩形 110">
                  <a:extLst>
                    <a:ext uri="{FF2B5EF4-FFF2-40B4-BE49-F238E27FC236}">
                      <a16:creationId xmlns:a16="http://schemas.microsoft.com/office/drawing/2014/main" id="{C4A4DAA7-DD7C-4298-84F7-06C94604712D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27" name="组合 85">
                <a:extLst>
                  <a:ext uri="{FF2B5EF4-FFF2-40B4-BE49-F238E27FC236}">
                    <a16:creationId xmlns:a16="http://schemas.microsoft.com/office/drawing/2014/main" id="{86E0D4CC-F053-4BFA-AAAE-DCEAF3C7EF70}"/>
                  </a:ext>
                </a:extLst>
              </p:cNvPr>
              <p:cNvGrpSpPr/>
              <p:nvPr/>
            </p:nvGrpSpPr>
            <p:grpSpPr>
              <a:xfrm rot="16200000">
                <a:off x="1229146" y="4641198"/>
                <a:ext cx="119576" cy="612586"/>
                <a:chOff x="2244455" y="772894"/>
                <a:chExt cx="94658" cy="485003"/>
              </a:xfrm>
            </p:grpSpPr>
            <p:sp>
              <p:nvSpPr>
                <p:cNvPr id="149" name="圆角矩形 107">
                  <a:extLst>
                    <a:ext uri="{FF2B5EF4-FFF2-40B4-BE49-F238E27FC236}">
                      <a16:creationId xmlns:a16="http://schemas.microsoft.com/office/drawing/2014/main" id="{9D66061A-F9D3-4313-B8F9-E2860213ACCD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50" name="圆角矩形 108">
                  <a:extLst>
                    <a:ext uri="{FF2B5EF4-FFF2-40B4-BE49-F238E27FC236}">
                      <a16:creationId xmlns:a16="http://schemas.microsoft.com/office/drawing/2014/main" id="{4F609EF1-03CC-4236-9A54-4F3C84D63082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28" name="组合 86">
                <a:extLst>
                  <a:ext uri="{FF2B5EF4-FFF2-40B4-BE49-F238E27FC236}">
                    <a16:creationId xmlns:a16="http://schemas.microsoft.com/office/drawing/2014/main" id="{A69CF7C3-11C9-42D6-BD0C-59956ED36CB5}"/>
                  </a:ext>
                </a:extLst>
              </p:cNvPr>
              <p:cNvGrpSpPr/>
              <p:nvPr/>
            </p:nvGrpSpPr>
            <p:grpSpPr>
              <a:xfrm rot="16200000">
                <a:off x="1229146" y="4183143"/>
                <a:ext cx="119576" cy="612586"/>
                <a:chOff x="2244455" y="772894"/>
                <a:chExt cx="94658" cy="485003"/>
              </a:xfrm>
            </p:grpSpPr>
            <p:sp>
              <p:nvSpPr>
                <p:cNvPr id="147" name="圆角矩形 105">
                  <a:extLst>
                    <a:ext uri="{FF2B5EF4-FFF2-40B4-BE49-F238E27FC236}">
                      <a16:creationId xmlns:a16="http://schemas.microsoft.com/office/drawing/2014/main" id="{115E10AD-18DA-462B-A6DF-72D845FBBDB7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48" name="圆角矩形 106">
                  <a:extLst>
                    <a:ext uri="{FF2B5EF4-FFF2-40B4-BE49-F238E27FC236}">
                      <a16:creationId xmlns:a16="http://schemas.microsoft.com/office/drawing/2014/main" id="{9DB4C8FE-606C-47B9-8FBC-1A5A726A8A2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29" name="组合 87">
                <a:extLst>
                  <a:ext uri="{FF2B5EF4-FFF2-40B4-BE49-F238E27FC236}">
                    <a16:creationId xmlns:a16="http://schemas.microsoft.com/office/drawing/2014/main" id="{566C1110-EFF0-4444-85A5-12B90FEF9F51}"/>
                  </a:ext>
                </a:extLst>
              </p:cNvPr>
              <p:cNvGrpSpPr/>
              <p:nvPr/>
            </p:nvGrpSpPr>
            <p:grpSpPr>
              <a:xfrm rot="16200000">
                <a:off x="1229146" y="3725089"/>
                <a:ext cx="119576" cy="612586"/>
                <a:chOff x="2244455" y="772894"/>
                <a:chExt cx="94658" cy="485003"/>
              </a:xfrm>
            </p:grpSpPr>
            <p:sp>
              <p:nvSpPr>
                <p:cNvPr id="145" name="圆角矩形 103">
                  <a:extLst>
                    <a:ext uri="{FF2B5EF4-FFF2-40B4-BE49-F238E27FC236}">
                      <a16:creationId xmlns:a16="http://schemas.microsoft.com/office/drawing/2014/main" id="{3DEC4D1F-97C1-4783-8979-3D538DE99BF7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46" name="圆角矩形 104">
                  <a:extLst>
                    <a:ext uri="{FF2B5EF4-FFF2-40B4-BE49-F238E27FC236}">
                      <a16:creationId xmlns:a16="http://schemas.microsoft.com/office/drawing/2014/main" id="{E7C21F93-528F-4509-B417-B4952BAA4026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30" name="组合 88">
                <a:extLst>
                  <a:ext uri="{FF2B5EF4-FFF2-40B4-BE49-F238E27FC236}">
                    <a16:creationId xmlns:a16="http://schemas.microsoft.com/office/drawing/2014/main" id="{1C06B56F-0516-4647-91F0-D516EBB195AD}"/>
                  </a:ext>
                </a:extLst>
              </p:cNvPr>
              <p:cNvGrpSpPr/>
              <p:nvPr/>
            </p:nvGrpSpPr>
            <p:grpSpPr>
              <a:xfrm rot="16200000">
                <a:off x="1229146" y="3267031"/>
                <a:ext cx="119576" cy="612586"/>
                <a:chOff x="2244455" y="772894"/>
                <a:chExt cx="94658" cy="485003"/>
              </a:xfrm>
            </p:grpSpPr>
            <p:sp>
              <p:nvSpPr>
                <p:cNvPr id="143" name="圆角矩形 101">
                  <a:extLst>
                    <a:ext uri="{FF2B5EF4-FFF2-40B4-BE49-F238E27FC236}">
                      <a16:creationId xmlns:a16="http://schemas.microsoft.com/office/drawing/2014/main" id="{FD9B0427-A9CC-4F10-AF55-979C79C4CA0A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44" name="圆角矩形 102">
                  <a:extLst>
                    <a:ext uri="{FF2B5EF4-FFF2-40B4-BE49-F238E27FC236}">
                      <a16:creationId xmlns:a16="http://schemas.microsoft.com/office/drawing/2014/main" id="{202A78CD-A798-4193-A876-9AE61B4BD10D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31" name="组合 89">
                <a:extLst>
                  <a:ext uri="{FF2B5EF4-FFF2-40B4-BE49-F238E27FC236}">
                    <a16:creationId xmlns:a16="http://schemas.microsoft.com/office/drawing/2014/main" id="{033EBA42-7B8B-4A77-8524-000A93F07D75}"/>
                  </a:ext>
                </a:extLst>
              </p:cNvPr>
              <p:cNvGrpSpPr/>
              <p:nvPr/>
            </p:nvGrpSpPr>
            <p:grpSpPr>
              <a:xfrm rot="16200000">
                <a:off x="1229145" y="2808975"/>
                <a:ext cx="119576" cy="612586"/>
                <a:chOff x="2244455" y="772894"/>
                <a:chExt cx="94658" cy="485003"/>
              </a:xfrm>
            </p:grpSpPr>
            <p:sp>
              <p:nvSpPr>
                <p:cNvPr id="141" name="圆角矩形 99">
                  <a:extLst>
                    <a:ext uri="{FF2B5EF4-FFF2-40B4-BE49-F238E27FC236}">
                      <a16:creationId xmlns:a16="http://schemas.microsoft.com/office/drawing/2014/main" id="{5694A980-90CF-4D22-99EA-4175F7E1FAFD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42" name="圆角矩形 100">
                  <a:extLst>
                    <a:ext uri="{FF2B5EF4-FFF2-40B4-BE49-F238E27FC236}">
                      <a16:creationId xmlns:a16="http://schemas.microsoft.com/office/drawing/2014/main" id="{8CDC6137-ECFB-426B-94D6-8FC98D158983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32" name="组合 90">
                <a:extLst>
                  <a:ext uri="{FF2B5EF4-FFF2-40B4-BE49-F238E27FC236}">
                    <a16:creationId xmlns:a16="http://schemas.microsoft.com/office/drawing/2014/main" id="{21136656-F313-415F-ABBB-701773D4102F}"/>
                  </a:ext>
                </a:extLst>
              </p:cNvPr>
              <p:cNvGrpSpPr/>
              <p:nvPr/>
            </p:nvGrpSpPr>
            <p:grpSpPr>
              <a:xfrm rot="16200000">
                <a:off x="1229146" y="2350922"/>
                <a:ext cx="119576" cy="612586"/>
                <a:chOff x="2244455" y="772894"/>
                <a:chExt cx="94658" cy="485003"/>
              </a:xfrm>
            </p:grpSpPr>
            <p:sp>
              <p:nvSpPr>
                <p:cNvPr id="139" name="圆角矩形 97">
                  <a:extLst>
                    <a:ext uri="{FF2B5EF4-FFF2-40B4-BE49-F238E27FC236}">
                      <a16:creationId xmlns:a16="http://schemas.microsoft.com/office/drawing/2014/main" id="{03A147B6-518B-4848-8D63-3A04DCAB2D27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40" name="圆角矩形 98">
                  <a:extLst>
                    <a:ext uri="{FF2B5EF4-FFF2-40B4-BE49-F238E27FC236}">
                      <a16:creationId xmlns:a16="http://schemas.microsoft.com/office/drawing/2014/main" id="{6549D67E-BFCD-49FB-A3FE-6AAA40C8BC63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33" name="组合 91">
                <a:extLst>
                  <a:ext uri="{FF2B5EF4-FFF2-40B4-BE49-F238E27FC236}">
                    <a16:creationId xmlns:a16="http://schemas.microsoft.com/office/drawing/2014/main" id="{725F1910-2FBC-40B5-BF3D-F689C2A0F7F2}"/>
                  </a:ext>
                </a:extLst>
              </p:cNvPr>
              <p:cNvGrpSpPr/>
              <p:nvPr/>
            </p:nvGrpSpPr>
            <p:grpSpPr>
              <a:xfrm rot="16200000">
                <a:off x="1229146" y="1892869"/>
                <a:ext cx="119576" cy="612586"/>
                <a:chOff x="2244455" y="772894"/>
                <a:chExt cx="94658" cy="485003"/>
              </a:xfrm>
            </p:grpSpPr>
            <p:sp>
              <p:nvSpPr>
                <p:cNvPr id="137" name="圆角矩形 95">
                  <a:extLst>
                    <a:ext uri="{FF2B5EF4-FFF2-40B4-BE49-F238E27FC236}">
                      <a16:creationId xmlns:a16="http://schemas.microsoft.com/office/drawing/2014/main" id="{F7C76EA1-1B65-4E39-A959-2FA1BF53A1B5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38" name="圆角矩形 96">
                  <a:extLst>
                    <a:ext uri="{FF2B5EF4-FFF2-40B4-BE49-F238E27FC236}">
                      <a16:creationId xmlns:a16="http://schemas.microsoft.com/office/drawing/2014/main" id="{F8F8DDC3-608D-4C15-83A0-4C5A81050EB0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34" name="组合 92">
                <a:extLst>
                  <a:ext uri="{FF2B5EF4-FFF2-40B4-BE49-F238E27FC236}">
                    <a16:creationId xmlns:a16="http://schemas.microsoft.com/office/drawing/2014/main" id="{DE8687A6-A42A-49A6-AA85-DAB2BBC0C999}"/>
                  </a:ext>
                </a:extLst>
              </p:cNvPr>
              <p:cNvGrpSpPr/>
              <p:nvPr/>
            </p:nvGrpSpPr>
            <p:grpSpPr>
              <a:xfrm rot="16200000">
                <a:off x="1229146" y="1434816"/>
                <a:ext cx="119576" cy="612586"/>
                <a:chOff x="2244455" y="772894"/>
                <a:chExt cx="94658" cy="485003"/>
              </a:xfrm>
            </p:grpSpPr>
            <p:sp>
              <p:nvSpPr>
                <p:cNvPr id="135" name="圆角矩形 93">
                  <a:extLst>
                    <a:ext uri="{FF2B5EF4-FFF2-40B4-BE49-F238E27FC236}">
                      <a16:creationId xmlns:a16="http://schemas.microsoft.com/office/drawing/2014/main" id="{E8C14764-F428-4ADE-87EC-A90949458660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136" name="圆角矩形 94">
                  <a:extLst>
                    <a:ext uri="{FF2B5EF4-FFF2-40B4-BE49-F238E27FC236}">
                      <a16:creationId xmlns:a16="http://schemas.microsoft.com/office/drawing/2014/main" id="{406845A1-185A-4E9D-B75A-6FB14F648CBC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</p:grpSp>
      </p:grp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4ABA5C08-C598-4CC8-94E1-CE64CE67E430}"/>
              </a:ext>
            </a:extLst>
          </p:cNvPr>
          <p:cNvSpPr/>
          <p:nvPr/>
        </p:nvSpPr>
        <p:spPr bwMode="auto">
          <a:xfrm>
            <a:off x="4898729" y="3426254"/>
            <a:ext cx="2383225" cy="552137"/>
          </a:xfrm>
          <a:prstGeom prst="roundRect">
            <a:avLst/>
          </a:prstGeom>
          <a:solidFill>
            <a:srgbClr val="BEBFEE"/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Q2.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「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變造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」？</a:t>
            </a:r>
            <a:endParaRPr kumimoji="0" lang="en-US" altLang="zh-TW" sz="2400" b="0" i="0" u="none" strike="noStrike" kern="1200" cap="none" spc="0" normalizeH="0" baseline="0" noProof="0" dirty="0">
              <a:ln/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85" name="组合 78">
            <a:extLst>
              <a:ext uri="{FF2B5EF4-FFF2-40B4-BE49-F238E27FC236}">
                <a16:creationId xmlns:a16="http://schemas.microsoft.com/office/drawing/2014/main" id="{ABF5FA23-25B2-4036-973C-5E56F7B37703}"/>
              </a:ext>
            </a:extLst>
          </p:cNvPr>
          <p:cNvGrpSpPr/>
          <p:nvPr/>
        </p:nvGrpSpPr>
        <p:grpSpPr>
          <a:xfrm>
            <a:off x="8098358" y="3536744"/>
            <a:ext cx="3452421" cy="2910168"/>
            <a:chOff x="982640" y="1365224"/>
            <a:chExt cx="10084084" cy="4944892"/>
          </a:xfrm>
        </p:grpSpPr>
        <p:sp>
          <p:nvSpPr>
            <p:cNvPr id="186" name="圆角矩形 79">
              <a:extLst>
                <a:ext uri="{FF2B5EF4-FFF2-40B4-BE49-F238E27FC236}">
                  <a16:creationId xmlns:a16="http://schemas.microsoft.com/office/drawing/2014/main" id="{0F9E9D98-6C69-4F5F-92B8-2A6BF51F7064}"/>
                </a:ext>
              </a:extLst>
            </p:cNvPr>
            <p:cNvSpPr/>
            <p:nvPr/>
          </p:nvSpPr>
          <p:spPr>
            <a:xfrm rot="16200000">
              <a:off x="3605809" y="-1150800"/>
              <a:ext cx="4944892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8100000" scaled="0"/>
              <a:tileRect/>
            </a:gradFill>
            <a:ln w="22225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8100000" scaled="0"/>
                <a:tileRect/>
              </a:gradFill>
              <a:prstDash val="solid"/>
              <a:miter lim="800000"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sp>
          <p:nvSpPr>
            <p:cNvPr id="187" name="圆角矩形 80">
              <a:extLst>
                <a:ext uri="{FF2B5EF4-FFF2-40B4-BE49-F238E27FC236}">
                  <a16:creationId xmlns:a16="http://schemas.microsoft.com/office/drawing/2014/main" id="{50A2259F-4B60-4B4B-8E4E-C141AE4FDBDF}"/>
                </a:ext>
              </a:extLst>
            </p:cNvPr>
            <p:cNvSpPr/>
            <p:nvPr/>
          </p:nvSpPr>
          <p:spPr>
            <a:xfrm rot="16200000">
              <a:off x="3769655" y="-907874"/>
              <a:ext cx="4675293" cy="9459586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  <a:miter lim="800000"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grpSp>
          <p:nvGrpSpPr>
            <p:cNvPr id="188" name="组合 81">
              <a:extLst>
                <a:ext uri="{FF2B5EF4-FFF2-40B4-BE49-F238E27FC236}">
                  <a16:creationId xmlns:a16="http://schemas.microsoft.com/office/drawing/2014/main" id="{CFD1DE09-FC1C-48A3-B2C7-B0ACCC70C1D2}"/>
                </a:ext>
              </a:extLst>
            </p:cNvPr>
            <p:cNvGrpSpPr/>
            <p:nvPr/>
          </p:nvGrpSpPr>
          <p:grpSpPr>
            <a:xfrm>
              <a:off x="982640" y="1596960"/>
              <a:ext cx="751225" cy="4402812"/>
              <a:chOff x="982640" y="1596960"/>
              <a:chExt cx="751225" cy="4402812"/>
            </a:xfrm>
          </p:grpSpPr>
          <p:grpSp>
            <p:nvGrpSpPr>
              <p:cNvPr id="189" name="组合 82">
                <a:extLst>
                  <a:ext uri="{FF2B5EF4-FFF2-40B4-BE49-F238E27FC236}">
                    <a16:creationId xmlns:a16="http://schemas.microsoft.com/office/drawing/2014/main" id="{F2013EA3-B78C-47A3-BE9A-A900E71EDC22}"/>
                  </a:ext>
                </a:extLst>
              </p:cNvPr>
              <p:cNvGrpSpPr/>
              <p:nvPr/>
            </p:nvGrpSpPr>
            <p:grpSpPr>
              <a:xfrm rot="16200000">
                <a:off x="-615718" y="3650189"/>
                <a:ext cx="4402812" cy="296354"/>
                <a:chOff x="2149635" y="1165383"/>
                <a:chExt cx="3485831" cy="234634"/>
              </a:xfrm>
            </p:grpSpPr>
            <p:grpSp>
              <p:nvGrpSpPr>
                <p:cNvPr id="220" name="组合 113">
                  <a:extLst>
                    <a:ext uri="{FF2B5EF4-FFF2-40B4-BE49-F238E27FC236}">
                      <a16:creationId xmlns:a16="http://schemas.microsoft.com/office/drawing/2014/main" id="{F4DF7CDE-51C7-4E8C-B580-D009B940D97C}"/>
                    </a:ext>
                  </a:extLst>
                </p:cNvPr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48" name="椭圆 141">
                    <a:extLst>
                      <a:ext uri="{FF2B5EF4-FFF2-40B4-BE49-F238E27FC236}">
                        <a16:creationId xmlns:a16="http://schemas.microsoft.com/office/drawing/2014/main" id="{C6ABF4AD-B262-47AF-A5D7-FC040E6CA220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49" name="椭圆 142">
                    <a:extLst>
                      <a:ext uri="{FF2B5EF4-FFF2-40B4-BE49-F238E27FC236}">
                        <a16:creationId xmlns:a16="http://schemas.microsoft.com/office/drawing/2014/main" id="{46E32E5C-9D40-48F6-9FA3-BF9442E67F92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1" name="组合 114">
                  <a:extLst>
                    <a:ext uri="{FF2B5EF4-FFF2-40B4-BE49-F238E27FC236}">
                      <a16:creationId xmlns:a16="http://schemas.microsoft.com/office/drawing/2014/main" id="{D9DF4F04-EEA4-466F-8E5D-12209FF60762}"/>
                    </a:ext>
                  </a:extLst>
                </p:cNvPr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46" name="椭圆 139">
                    <a:extLst>
                      <a:ext uri="{FF2B5EF4-FFF2-40B4-BE49-F238E27FC236}">
                        <a16:creationId xmlns:a16="http://schemas.microsoft.com/office/drawing/2014/main" id="{72E86358-1C9A-4892-BEEB-C0AE881E079B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47" name="椭圆 140">
                    <a:extLst>
                      <a:ext uri="{FF2B5EF4-FFF2-40B4-BE49-F238E27FC236}">
                        <a16:creationId xmlns:a16="http://schemas.microsoft.com/office/drawing/2014/main" id="{24D8A857-6509-4198-B44D-42ECF8F65F19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2" name="组合 115">
                  <a:extLst>
                    <a:ext uri="{FF2B5EF4-FFF2-40B4-BE49-F238E27FC236}">
                      <a16:creationId xmlns:a16="http://schemas.microsoft.com/office/drawing/2014/main" id="{EE1C6FCC-4245-4FBE-81A9-40146EE7CF4A}"/>
                    </a:ext>
                  </a:extLst>
                </p:cNvPr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44" name="椭圆 137">
                    <a:extLst>
                      <a:ext uri="{FF2B5EF4-FFF2-40B4-BE49-F238E27FC236}">
                        <a16:creationId xmlns:a16="http://schemas.microsoft.com/office/drawing/2014/main" id="{1F6B73AD-D9D4-4DBA-9463-0A5843B7D7B1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45" name="椭圆 138">
                    <a:extLst>
                      <a:ext uri="{FF2B5EF4-FFF2-40B4-BE49-F238E27FC236}">
                        <a16:creationId xmlns:a16="http://schemas.microsoft.com/office/drawing/2014/main" id="{EB180F64-5EAB-4492-AE4C-FB03EA8E4013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3" name="组合 116">
                  <a:extLst>
                    <a:ext uri="{FF2B5EF4-FFF2-40B4-BE49-F238E27FC236}">
                      <a16:creationId xmlns:a16="http://schemas.microsoft.com/office/drawing/2014/main" id="{BA3984C4-9CBC-4E1E-A126-7D0FD9475588}"/>
                    </a:ext>
                  </a:extLst>
                </p:cNvPr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42" name="椭圆 135">
                    <a:extLst>
                      <a:ext uri="{FF2B5EF4-FFF2-40B4-BE49-F238E27FC236}">
                        <a16:creationId xmlns:a16="http://schemas.microsoft.com/office/drawing/2014/main" id="{20EC851D-BEC2-4288-B765-840C53885AD0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43" name="椭圆 136">
                    <a:extLst>
                      <a:ext uri="{FF2B5EF4-FFF2-40B4-BE49-F238E27FC236}">
                        <a16:creationId xmlns:a16="http://schemas.microsoft.com/office/drawing/2014/main" id="{9CC15C8E-DA18-4AA5-B05B-0C01E9EBF8FD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4" name="组合 117">
                  <a:extLst>
                    <a:ext uri="{FF2B5EF4-FFF2-40B4-BE49-F238E27FC236}">
                      <a16:creationId xmlns:a16="http://schemas.microsoft.com/office/drawing/2014/main" id="{F84A6F47-30B9-4FAE-B81E-CEC05F1470A1}"/>
                    </a:ext>
                  </a:extLst>
                </p:cNvPr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40" name="椭圆 133">
                    <a:extLst>
                      <a:ext uri="{FF2B5EF4-FFF2-40B4-BE49-F238E27FC236}">
                        <a16:creationId xmlns:a16="http://schemas.microsoft.com/office/drawing/2014/main" id="{32C11C97-C488-46DF-BAB6-D6618CBCE2D6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41" name="椭圆 134">
                    <a:extLst>
                      <a:ext uri="{FF2B5EF4-FFF2-40B4-BE49-F238E27FC236}">
                        <a16:creationId xmlns:a16="http://schemas.microsoft.com/office/drawing/2014/main" id="{F369E19A-2AD3-42A3-9CE3-D7761268A83C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5" name="组合 118">
                  <a:extLst>
                    <a:ext uri="{FF2B5EF4-FFF2-40B4-BE49-F238E27FC236}">
                      <a16:creationId xmlns:a16="http://schemas.microsoft.com/office/drawing/2014/main" id="{73C5A54A-5C41-4C47-9CEF-3D4719B495A8}"/>
                    </a:ext>
                  </a:extLst>
                </p:cNvPr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38" name="椭圆 131">
                    <a:extLst>
                      <a:ext uri="{FF2B5EF4-FFF2-40B4-BE49-F238E27FC236}">
                        <a16:creationId xmlns:a16="http://schemas.microsoft.com/office/drawing/2014/main" id="{2CA37831-558A-4CEA-8DD3-DD5FA0366D19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39" name="椭圆 132">
                    <a:extLst>
                      <a:ext uri="{FF2B5EF4-FFF2-40B4-BE49-F238E27FC236}">
                        <a16:creationId xmlns:a16="http://schemas.microsoft.com/office/drawing/2014/main" id="{4006818E-DD03-49D7-9A9C-5DDE8EE79CB4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6" name="组合 119">
                  <a:extLst>
                    <a:ext uri="{FF2B5EF4-FFF2-40B4-BE49-F238E27FC236}">
                      <a16:creationId xmlns:a16="http://schemas.microsoft.com/office/drawing/2014/main" id="{A01E0CC8-8084-44C1-BE79-DD96043E54C9}"/>
                    </a:ext>
                  </a:extLst>
                </p:cNvPr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36" name="椭圆 129">
                    <a:extLst>
                      <a:ext uri="{FF2B5EF4-FFF2-40B4-BE49-F238E27FC236}">
                        <a16:creationId xmlns:a16="http://schemas.microsoft.com/office/drawing/2014/main" id="{3676D2CD-0552-4BC8-94E3-E2183494F3FD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37" name="椭圆 130">
                    <a:extLst>
                      <a:ext uri="{FF2B5EF4-FFF2-40B4-BE49-F238E27FC236}">
                        <a16:creationId xmlns:a16="http://schemas.microsoft.com/office/drawing/2014/main" id="{403C800E-8FFF-44BC-8186-128616671952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7" name="组合 120">
                  <a:extLst>
                    <a:ext uri="{FF2B5EF4-FFF2-40B4-BE49-F238E27FC236}">
                      <a16:creationId xmlns:a16="http://schemas.microsoft.com/office/drawing/2014/main" id="{08B09C0D-AF98-4536-9645-D3FDC22687B2}"/>
                    </a:ext>
                  </a:extLst>
                </p:cNvPr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34" name="椭圆 127">
                    <a:extLst>
                      <a:ext uri="{FF2B5EF4-FFF2-40B4-BE49-F238E27FC236}">
                        <a16:creationId xmlns:a16="http://schemas.microsoft.com/office/drawing/2014/main" id="{FF87C90A-1F1C-43A0-B2FF-FF1607F15E3E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35" name="椭圆 128">
                    <a:extLst>
                      <a:ext uri="{FF2B5EF4-FFF2-40B4-BE49-F238E27FC236}">
                        <a16:creationId xmlns:a16="http://schemas.microsoft.com/office/drawing/2014/main" id="{C679B027-69FC-4B5B-8245-3B5CB5D03E6E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8" name="组合 121">
                  <a:extLst>
                    <a:ext uri="{FF2B5EF4-FFF2-40B4-BE49-F238E27FC236}">
                      <a16:creationId xmlns:a16="http://schemas.microsoft.com/office/drawing/2014/main" id="{907E76B7-8C5D-48BF-8B7D-B34067726C80}"/>
                    </a:ext>
                  </a:extLst>
                </p:cNvPr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32" name="椭圆 125">
                    <a:extLst>
                      <a:ext uri="{FF2B5EF4-FFF2-40B4-BE49-F238E27FC236}">
                        <a16:creationId xmlns:a16="http://schemas.microsoft.com/office/drawing/2014/main" id="{DE140AF8-30AF-40C0-ABB1-369DCD090E55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33" name="椭圆 126">
                    <a:extLst>
                      <a:ext uri="{FF2B5EF4-FFF2-40B4-BE49-F238E27FC236}">
                        <a16:creationId xmlns:a16="http://schemas.microsoft.com/office/drawing/2014/main" id="{1AA1EF67-243D-493E-9480-2C8B083CC4FA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229" name="组合 122">
                  <a:extLst>
                    <a:ext uri="{FF2B5EF4-FFF2-40B4-BE49-F238E27FC236}">
                      <a16:creationId xmlns:a16="http://schemas.microsoft.com/office/drawing/2014/main" id="{3F09EDB0-FA9D-4BFE-AE50-4711304B5B56}"/>
                    </a:ext>
                  </a:extLst>
                </p:cNvPr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230" name="椭圆 123">
                    <a:extLst>
                      <a:ext uri="{FF2B5EF4-FFF2-40B4-BE49-F238E27FC236}">
                        <a16:creationId xmlns:a16="http://schemas.microsoft.com/office/drawing/2014/main" id="{1870293F-BC93-4F18-9B2C-F69327FC2BCF}"/>
                      </a:ext>
                    </a:extLst>
                  </p:cNvPr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31" name="椭圆 124">
                    <a:extLst>
                      <a:ext uri="{FF2B5EF4-FFF2-40B4-BE49-F238E27FC236}">
                        <a16:creationId xmlns:a16="http://schemas.microsoft.com/office/drawing/2014/main" id="{649E78CD-CCAC-4041-A91E-8DA56CE46558}"/>
                      </a:ext>
                    </a:extLst>
                  </p:cNvPr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13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0" name="组合 83">
                <a:extLst>
                  <a:ext uri="{FF2B5EF4-FFF2-40B4-BE49-F238E27FC236}">
                    <a16:creationId xmlns:a16="http://schemas.microsoft.com/office/drawing/2014/main" id="{CFC85852-65CD-4E58-8C1A-CCE4437AF126}"/>
                  </a:ext>
                </a:extLst>
              </p:cNvPr>
              <p:cNvGrpSpPr/>
              <p:nvPr/>
            </p:nvGrpSpPr>
            <p:grpSpPr>
              <a:xfrm rot="16200000">
                <a:off x="1229146" y="5557309"/>
                <a:ext cx="119576" cy="612586"/>
                <a:chOff x="2244455" y="772894"/>
                <a:chExt cx="94658" cy="485003"/>
              </a:xfrm>
            </p:grpSpPr>
            <p:sp>
              <p:nvSpPr>
                <p:cNvPr id="218" name="圆角矩形 111">
                  <a:extLst>
                    <a:ext uri="{FF2B5EF4-FFF2-40B4-BE49-F238E27FC236}">
                      <a16:creationId xmlns:a16="http://schemas.microsoft.com/office/drawing/2014/main" id="{871496DF-4106-4DF8-B2B6-B38339445E4D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19" name="圆角矩形 112">
                  <a:extLst>
                    <a:ext uri="{FF2B5EF4-FFF2-40B4-BE49-F238E27FC236}">
                      <a16:creationId xmlns:a16="http://schemas.microsoft.com/office/drawing/2014/main" id="{3C392789-E85E-4891-8CCC-039113B96C64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1" name="组合 84">
                <a:extLst>
                  <a:ext uri="{FF2B5EF4-FFF2-40B4-BE49-F238E27FC236}">
                    <a16:creationId xmlns:a16="http://schemas.microsoft.com/office/drawing/2014/main" id="{B5E11538-1D0C-4A54-A810-DB7F33214A44}"/>
                  </a:ext>
                </a:extLst>
              </p:cNvPr>
              <p:cNvGrpSpPr/>
              <p:nvPr/>
            </p:nvGrpSpPr>
            <p:grpSpPr>
              <a:xfrm rot="16200000">
                <a:off x="1229146" y="5099253"/>
                <a:ext cx="119576" cy="612586"/>
                <a:chOff x="2244455" y="772894"/>
                <a:chExt cx="94658" cy="485003"/>
              </a:xfrm>
            </p:grpSpPr>
            <p:sp>
              <p:nvSpPr>
                <p:cNvPr id="216" name="圆角矩形 109">
                  <a:extLst>
                    <a:ext uri="{FF2B5EF4-FFF2-40B4-BE49-F238E27FC236}">
                      <a16:creationId xmlns:a16="http://schemas.microsoft.com/office/drawing/2014/main" id="{717B6AED-D103-4B89-A18B-37008DA6D66A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17" name="圆角矩形 110">
                  <a:extLst>
                    <a:ext uri="{FF2B5EF4-FFF2-40B4-BE49-F238E27FC236}">
                      <a16:creationId xmlns:a16="http://schemas.microsoft.com/office/drawing/2014/main" id="{68AA1914-2362-4D30-AF62-640C8411CBF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2" name="组合 85">
                <a:extLst>
                  <a:ext uri="{FF2B5EF4-FFF2-40B4-BE49-F238E27FC236}">
                    <a16:creationId xmlns:a16="http://schemas.microsoft.com/office/drawing/2014/main" id="{70A53905-380F-43F3-85A4-04F5F4161FB5}"/>
                  </a:ext>
                </a:extLst>
              </p:cNvPr>
              <p:cNvGrpSpPr/>
              <p:nvPr/>
            </p:nvGrpSpPr>
            <p:grpSpPr>
              <a:xfrm rot="16200000">
                <a:off x="1229146" y="4641198"/>
                <a:ext cx="119576" cy="612586"/>
                <a:chOff x="2244455" y="772894"/>
                <a:chExt cx="94658" cy="485003"/>
              </a:xfrm>
            </p:grpSpPr>
            <p:sp>
              <p:nvSpPr>
                <p:cNvPr id="214" name="圆角矩形 107">
                  <a:extLst>
                    <a:ext uri="{FF2B5EF4-FFF2-40B4-BE49-F238E27FC236}">
                      <a16:creationId xmlns:a16="http://schemas.microsoft.com/office/drawing/2014/main" id="{120E29FC-EAB5-4846-A30C-C1F02A4E1ED3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15" name="圆角矩形 108">
                  <a:extLst>
                    <a:ext uri="{FF2B5EF4-FFF2-40B4-BE49-F238E27FC236}">
                      <a16:creationId xmlns:a16="http://schemas.microsoft.com/office/drawing/2014/main" id="{1A623F0A-1168-4E20-A1D5-EE1653AED4B7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3" name="组合 86">
                <a:extLst>
                  <a:ext uri="{FF2B5EF4-FFF2-40B4-BE49-F238E27FC236}">
                    <a16:creationId xmlns:a16="http://schemas.microsoft.com/office/drawing/2014/main" id="{E7A75AFF-9266-48AB-8FE4-44C917F2BF74}"/>
                  </a:ext>
                </a:extLst>
              </p:cNvPr>
              <p:cNvGrpSpPr/>
              <p:nvPr/>
            </p:nvGrpSpPr>
            <p:grpSpPr>
              <a:xfrm rot="16200000">
                <a:off x="1229146" y="4183143"/>
                <a:ext cx="119576" cy="612586"/>
                <a:chOff x="2244455" y="772894"/>
                <a:chExt cx="94658" cy="485003"/>
              </a:xfrm>
            </p:grpSpPr>
            <p:sp>
              <p:nvSpPr>
                <p:cNvPr id="212" name="圆角矩形 105">
                  <a:extLst>
                    <a:ext uri="{FF2B5EF4-FFF2-40B4-BE49-F238E27FC236}">
                      <a16:creationId xmlns:a16="http://schemas.microsoft.com/office/drawing/2014/main" id="{BCE13EA0-5138-4D20-AC60-06DB70F53F8C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13" name="圆角矩形 106">
                  <a:extLst>
                    <a:ext uri="{FF2B5EF4-FFF2-40B4-BE49-F238E27FC236}">
                      <a16:creationId xmlns:a16="http://schemas.microsoft.com/office/drawing/2014/main" id="{812A96D1-99C5-4429-879C-3660BD25CDB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4" name="组合 87">
                <a:extLst>
                  <a:ext uri="{FF2B5EF4-FFF2-40B4-BE49-F238E27FC236}">
                    <a16:creationId xmlns:a16="http://schemas.microsoft.com/office/drawing/2014/main" id="{5F1107FD-1775-4BBB-B76C-1C0E87570B26}"/>
                  </a:ext>
                </a:extLst>
              </p:cNvPr>
              <p:cNvGrpSpPr/>
              <p:nvPr/>
            </p:nvGrpSpPr>
            <p:grpSpPr>
              <a:xfrm rot="16200000">
                <a:off x="1229146" y="3725089"/>
                <a:ext cx="119576" cy="612586"/>
                <a:chOff x="2244455" y="772894"/>
                <a:chExt cx="94658" cy="485003"/>
              </a:xfrm>
            </p:grpSpPr>
            <p:sp>
              <p:nvSpPr>
                <p:cNvPr id="210" name="圆角矩形 103">
                  <a:extLst>
                    <a:ext uri="{FF2B5EF4-FFF2-40B4-BE49-F238E27FC236}">
                      <a16:creationId xmlns:a16="http://schemas.microsoft.com/office/drawing/2014/main" id="{B8CB9B74-46CC-4B1E-89E2-059D4F88B6A2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11" name="圆角矩形 104">
                  <a:extLst>
                    <a:ext uri="{FF2B5EF4-FFF2-40B4-BE49-F238E27FC236}">
                      <a16:creationId xmlns:a16="http://schemas.microsoft.com/office/drawing/2014/main" id="{CCFD3528-ABF2-400B-860C-8D97D4D107BE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5" name="组合 88">
                <a:extLst>
                  <a:ext uri="{FF2B5EF4-FFF2-40B4-BE49-F238E27FC236}">
                    <a16:creationId xmlns:a16="http://schemas.microsoft.com/office/drawing/2014/main" id="{DB6925CD-30D2-4CF0-B926-E3DED1B6002E}"/>
                  </a:ext>
                </a:extLst>
              </p:cNvPr>
              <p:cNvGrpSpPr/>
              <p:nvPr/>
            </p:nvGrpSpPr>
            <p:grpSpPr>
              <a:xfrm rot="16200000">
                <a:off x="1229146" y="3267031"/>
                <a:ext cx="119576" cy="612586"/>
                <a:chOff x="2244455" y="772894"/>
                <a:chExt cx="94658" cy="485003"/>
              </a:xfrm>
            </p:grpSpPr>
            <p:sp>
              <p:nvSpPr>
                <p:cNvPr id="208" name="圆角矩形 101">
                  <a:extLst>
                    <a:ext uri="{FF2B5EF4-FFF2-40B4-BE49-F238E27FC236}">
                      <a16:creationId xmlns:a16="http://schemas.microsoft.com/office/drawing/2014/main" id="{2E16E8BA-6299-4C3C-90FE-2353775F26F0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09" name="圆角矩形 102">
                  <a:extLst>
                    <a:ext uri="{FF2B5EF4-FFF2-40B4-BE49-F238E27FC236}">
                      <a16:creationId xmlns:a16="http://schemas.microsoft.com/office/drawing/2014/main" id="{BFC3BEA9-3F47-472B-840E-89969F4E6F26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6" name="组合 89">
                <a:extLst>
                  <a:ext uri="{FF2B5EF4-FFF2-40B4-BE49-F238E27FC236}">
                    <a16:creationId xmlns:a16="http://schemas.microsoft.com/office/drawing/2014/main" id="{4E5FE5EA-2EDF-4EA3-BDCA-7C85C494B4C1}"/>
                  </a:ext>
                </a:extLst>
              </p:cNvPr>
              <p:cNvGrpSpPr/>
              <p:nvPr/>
            </p:nvGrpSpPr>
            <p:grpSpPr>
              <a:xfrm rot="16200000">
                <a:off x="1229145" y="2808975"/>
                <a:ext cx="119576" cy="612586"/>
                <a:chOff x="2244455" y="772894"/>
                <a:chExt cx="94658" cy="485003"/>
              </a:xfrm>
            </p:grpSpPr>
            <p:sp>
              <p:nvSpPr>
                <p:cNvPr id="206" name="圆角矩形 99">
                  <a:extLst>
                    <a:ext uri="{FF2B5EF4-FFF2-40B4-BE49-F238E27FC236}">
                      <a16:creationId xmlns:a16="http://schemas.microsoft.com/office/drawing/2014/main" id="{047BD9F3-B5F8-4733-83CD-C41C52E006EF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07" name="圆角矩形 100">
                  <a:extLst>
                    <a:ext uri="{FF2B5EF4-FFF2-40B4-BE49-F238E27FC236}">
                      <a16:creationId xmlns:a16="http://schemas.microsoft.com/office/drawing/2014/main" id="{1F5E4E93-2885-40E2-A9FF-38BDEA3BDD5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7" name="组合 90">
                <a:extLst>
                  <a:ext uri="{FF2B5EF4-FFF2-40B4-BE49-F238E27FC236}">
                    <a16:creationId xmlns:a16="http://schemas.microsoft.com/office/drawing/2014/main" id="{E85F2207-3C1A-4514-A426-76F25929ABAE}"/>
                  </a:ext>
                </a:extLst>
              </p:cNvPr>
              <p:cNvGrpSpPr/>
              <p:nvPr/>
            </p:nvGrpSpPr>
            <p:grpSpPr>
              <a:xfrm rot="16200000">
                <a:off x="1229146" y="2350922"/>
                <a:ext cx="119576" cy="612586"/>
                <a:chOff x="2244455" y="772894"/>
                <a:chExt cx="94658" cy="485003"/>
              </a:xfrm>
            </p:grpSpPr>
            <p:sp>
              <p:nvSpPr>
                <p:cNvPr id="204" name="圆角矩形 97">
                  <a:extLst>
                    <a:ext uri="{FF2B5EF4-FFF2-40B4-BE49-F238E27FC236}">
                      <a16:creationId xmlns:a16="http://schemas.microsoft.com/office/drawing/2014/main" id="{E5943C71-5130-4247-B3D9-2864C67DF15E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05" name="圆角矩形 98">
                  <a:extLst>
                    <a:ext uri="{FF2B5EF4-FFF2-40B4-BE49-F238E27FC236}">
                      <a16:creationId xmlns:a16="http://schemas.microsoft.com/office/drawing/2014/main" id="{51F20BF9-A569-4C15-AB2D-0264315E4786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8" name="组合 91">
                <a:extLst>
                  <a:ext uri="{FF2B5EF4-FFF2-40B4-BE49-F238E27FC236}">
                    <a16:creationId xmlns:a16="http://schemas.microsoft.com/office/drawing/2014/main" id="{177F8A82-1BF1-4B01-8D2C-1C24D2420EAA}"/>
                  </a:ext>
                </a:extLst>
              </p:cNvPr>
              <p:cNvGrpSpPr/>
              <p:nvPr/>
            </p:nvGrpSpPr>
            <p:grpSpPr>
              <a:xfrm rot="16200000">
                <a:off x="1229146" y="1892869"/>
                <a:ext cx="119576" cy="612586"/>
                <a:chOff x="2244455" y="772894"/>
                <a:chExt cx="94658" cy="485003"/>
              </a:xfrm>
            </p:grpSpPr>
            <p:sp>
              <p:nvSpPr>
                <p:cNvPr id="202" name="圆角矩形 95">
                  <a:extLst>
                    <a:ext uri="{FF2B5EF4-FFF2-40B4-BE49-F238E27FC236}">
                      <a16:creationId xmlns:a16="http://schemas.microsoft.com/office/drawing/2014/main" id="{1A513B30-6B24-4745-83A9-DC2BED3C0DB4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03" name="圆角矩形 96">
                  <a:extLst>
                    <a:ext uri="{FF2B5EF4-FFF2-40B4-BE49-F238E27FC236}">
                      <a16:creationId xmlns:a16="http://schemas.microsoft.com/office/drawing/2014/main" id="{28C06F2F-4E88-47D0-BC06-31D6B889ADE2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  <p:grpSp>
            <p:nvGrpSpPr>
              <p:cNvPr id="199" name="组合 92">
                <a:extLst>
                  <a:ext uri="{FF2B5EF4-FFF2-40B4-BE49-F238E27FC236}">
                    <a16:creationId xmlns:a16="http://schemas.microsoft.com/office/drawing/2014/main" id="{D95C392C-CD08-4C99-99D7-129899DBD7A5}"/>
                  </a:ext>
                </a:extLst>
              </p:cNvPr>
              <p:cNvGrpSpPr/>
              <p:nvPr/>
            </p:nvGrpSpPr>
            <p:grpSpPr>
              <a:xfrm rot="16200000">
                <a:off x="1229146" y="1434816"/>
                <a:ext cx="119576" cy="612586"/>
                <a:chOff x="2244455" y="772894"/>
                <a:chExt cx="94658" cy="485003"/>
              </a:xfrm>
            </p:grpSpPr>
            <p:sp>
              <p:nvSpPr>
                <p:cNvPr id="200" name="圆角矩形 93">
                  <a:extLst>
                    <a:ext uri="{FF2B5EF4-FFF2-40B4-BE49-F238E27FC236}">
                      <a16:creationId xmlns:a16="http://schemas.microsoft.com/office/drawing/2014/main" id="{B4CD3D7F-E3E5-42FC-BC58-38927B21245E}"/>
                    </a:ext>
                  </a:extLst>
                </p:cNvPr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  <p:sp>
              <p:nvSpPr>
                <p:cNvPr id="201" name="圆角矩形 94">
                  <a:extLst>
                    <a:ext uri="{FF2B5EF4-FFF2-40B4-BE49-F238E27FC236}">
                      <a16:creationId xmlns:a16="http://schemas.microsoft.com/office/drawing/2014/main" id="{F75FF073-AE48-42C7-BBA8-6CBA0B5AE1A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  <a:tileRect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  <a:cs typeface="+mn-cs"/>
                  </a:endParaRPr>
                </a:p>
              </p:txBody>
            </p:sp>
          </p:grpSp>
        </p:grpSp>
      </p:grpSp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34076BA5-0E3B-46AE-9C70-1086CDB7AC35}"/>
              </a:ext>
            </a:extLst>
          </p:cNvPr>
          <p:cNvSpPr txBox="1"/>
          <p:nvPr/>
        </p:nvSpPr>
        <p:spPr>
          <a:xfrm>
            <a:off x="4828041" y="4211755"/>
            <a:ext cx="2791458" cy="183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____________________________________________________________</a:t>
            </a:r>
            <a:r>
              <a:rPr kumimoji="0" lang="en-US" altLang="zh-TW" sz="18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</a:t>
            </a:r>
            <a:endParaRPr kumimoji="0" lang="zh-TW" altLang="zh-TW" sz="1800" b="0" i="0" u="sng" strike="noStrike" kern="1200" cap="none" spc="2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微软雅黑"/>
              <a:cs typeface="+mn-cs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60FE835B-C772-49A8-B195-F51B9F463B87}"/>
              </a:ext>
            </a:extLst>
          </p:cNvPr>
          <p:cNvSpPr/>
          <p:nvPr/>
        </p:nvSpPr>
        <p:spPr bwMode="auto">
          <a:xfrm>
            <a:off x="8691916" y="3392865"/>
            <a:ext cx="2383225" cy="549223"/>
          </a:xfrm>
          <a:prstGeom prst="round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Q3</a:t>
            </a:r>
            <a:r>
              <a:rPr kumimoji="0" lang="en-US" altLang="zh-TW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行使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」？</a:t>
            </a:r>
            <a:endParaRPr kumimoji="0" lang="en-US" altLang="zh-TW" sz="2400" b="0" i="0" u="none" strike="noStrike" kern="1200" cap="none" spc="0" normalizeH="0" baseline="0" noProof="0" dirty="0">
              <a:ln/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F871A638-D966-4BB8-A3B2-8A57846D9C7D}"/>
              </a:ext>
            </a:extLst>
          </p:cNvPr>
          <p:cNvSpPr txBox="1"/>
          <p:nvPr/>
        </p:nvSpPr>
        <p:spPr>
          <a:xfrm>
            <a:off x="8434369" y="4120422"/>
            <a:ext cx="2804898" cy="190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充作真正文書而加以提出、使用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，就所偽造文書之內容向他方主張。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7" name="文字方塊 316">
            <a:extLst>
              <a:ext uri="{FF2B5EF4-FFF2-40B4-BE49-F238E27FC236}">
                <a16:creationId xmlns:a16="http://schemas.microsoft.com/office/drawing/2014/main" id="{0CEEB77F-2A90-45EC-97BD-0EB491D874AF}"/>
              </a:ext>
            </a:extLst>
          </p:cNvPr>
          <p:cNvSpPr txBox="1"/>
          <p:nvPr/>
        </p:nvSpPr>
        <p:spPr>
          <a:xfrm>
            <a:off x="4726210" y="4133637"/>
            <a:ext cx="2937450" cy="190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無變更權限之人，就他人所製作之既有文書，不法變更。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9" name="文字方塊 318">
            <a:extLst>
              <a:ext uri="{FF2B5EF4-FFF2-40B4-BE49-F238E27FC236}">
                <a16:creationId xmlns:a16="http://schemas.microsoft.com/office/drawing/2014/main" id="{B071430A-4931-4D3E-9891-50FC78B0CAF9}"/>
              </a:ext>
            </a:extLst>
          </p:cNvPr>
          <p:cNvSpPr txBox="1"/>
          <p:nvPr/>
        </p:nvSpPr>
        <p:spPr>
          <a:xfrm>
            <a:off x="8597712" y="4188626"/>
            <a:ext cx="2791458" cy="183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微軟正黑體" panose="020B0604030504040204" pitchFamily="34" charset="-120"/>
                <a:cs typeface="+mn-cs"/>
              </a:rPr>
              <a:t>____________________________________________________________</a:t>
            </a:r>
            <a:r>
              <a:rPr lang="en-US" altLang="zh-TW" spc="200" dirty="0">
                <a:solidFill>
                  <a:prstClr val="white">
                    <a:lumMod val="65000"/>
                  </a:prstClr>
                </a:solidFill>
                <a:latin typeface="Book Antiqua" panose="02040602050305030304" pitchFamily="18" charset="0"/>
                <a:ea typeface="微軟正黑體" panose="020B0604030504040204" pitchFamily="34" charset="-120"/>
              </a:rPr>
              <a:t>__________________</a:t>
            </a:r>
            <a:endParaRPr kumimoji="0" lang="zh-TW" altLang="zh-TW" sz="1800" b="0" i="0" u="sng" strike="noStrike" kern="1200" cap="none" spc="2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微软雅黑"/>
              <a:cs typeface="+mn-cs"/>
            </a:endParaRPr>
          </a:p>
        </p:txBody>
      </p:sp>
      <p:sp>
        <p:nvSpPr>
          <p:cNvPr id="321" name="Freeform 5">
            <a:extLst>
              <a:ext uri="{FF2B5EF4-FFF2-40B4-BE49-F238E27FC236}">
                <a16:creationId xmlns:a16="http://schemas.microsoft.com/office/drawing/2014/main" id="{A06B2787-FEC8-406A-8C9D-AFCE8797EB7A}"/>
              </a:ext>
            </a:extLst>
          </p:cNvPr>
          <p:cNvSpPr>
            <a:spLocks noEditPoints="1" noChangeArrowheads="1"/>
          </p:cNvSpPr>
          <p:nvPr/>
        </p:nvSpPr>
        <p:spPr bwMode="auto">
          <a:xfrm rot="12284109">
            <a:off x="7508269" y="906111"/>
            <a:ext cx="611630" cy="462728"/>
          </a:xfrm>
          <a:custGeom>
            <a:avLst/>
            <a:gdLst>
              <a:gd name="T0" fmla="*/ 3829114 w 200"/>
              <a:gd name="T1" fmla="*/ 3168650 h 144"/>
              <a:gd name="T2" fmla="*/ 3584702 w 200"/>
              <a:gd name="T3" fmla="*/ 2948605 h 144"/>
              <a:gd name="T4" fmla="*/ 3584702 w 200"/>
              <a:gd name="T5" fmla="*/ 220045 h 144"/>
              <a:gd name="T6" fmla="*/ 3829114 w 200"/>
              <a:gd name="T7" fmla="*/ 0 h 144"/>
              <a:gd name="T8" fmla="*/ 4073525 w 200"/>
              <a:gd name="T9" fmla="*/ 220045 h 144"/>
              <a:gd name="T10" fmla="*/ 4073525 w 200"/>
              <a:gd name="T11" fmla="*/ 2948605 h 144"/>
              <a:gd name="T12" fmla="*/ 3829114 w 200"/>
              <a:gd name="T13" fmla="*/ 3168650 h 144"/>
              <a:gd name="T14" fmla="*/ 2790365 w 200"/>
              <a:gd name="T15" fmla="*/ 2860587 h 144"/>
              <a:gd name="T16" fmla="*/ 2505218 w 200"/>
              <a:gd name="T17" fmla="*/ 3168650 h 144"/>
              <a:gd name="T18" fmla="*/ 1242425 w 200"/>
              <a:gd name="T19" fmla="*/ 3168650 h 144"/>
              <a:gd name="T20" fmla="*/ 977646 w 200"/>
              <a:gd name="T21" fmla="*/ 2860587 h 144"/>
              <a:gd name="T22" fmla="*/ 977646 w 200"/>
              <a:gd name="T23" fmla="*/ 2266465 h 144"/>
              <a:gd name="T24" fmla="*/ 407353 w 200"/>
              <a:gd name="T25" fmla="*/ 2134438 h 144"/>
              <a:gd name="T26" fmla="*/ 407353 w 200"/>
              <a:gd name="T27" fmla="*/ 1034212 h 144"/>
              <a:gd name="T28" fmla="*/ 3503232 w 200"/>
              <a:gd name="T29" fmla="*/ 308063 h 144"/>
              <a:gd name="T30" fmla="*/ 3503232 w 200"/>
              <a:gd name="T31" fmla="*/ 2882591 h 144"/>
              <a:gd name="T32" fmla="*/ 2790365 w 200"/>
              <a:gd name="T33" fmla="*/ 2706555 h 144"/>
              <a:gd name="T34" fmla="*/ 2790365 w 200"/>
              <a:gd name="T35" fmla="*/ 2860587 h 144"/>
              <a:gd name="T36" fmla="*/ 2607056 w 200"/>
              <a:gd name="T37" fmla="*/ 2662546 h 144"/>
              <a:gd name="T38" fmla="*/ 1140587 w 200"/>
              <a:gd name="T39" fmla="*/ 2310474 h 144"/>
              <a:gd name="T40" fmla="*/ 1140587 w 200"/>
              <a:gd name="T41" fmla="*/ 2838582 h 144"/>
              <a:gd name="T42" fmla="*/ 1303528 w 200"/>
              <a:gd name="T43" fmla="*/ 2992614 h 144"/>
              <a:gd name="T44" fmla="*/ 2464483 w 200"/>
              <a:gd name="T45" fmla="*/ 2992614 h 144"/>
              <a:gd name="T46" fmla="*/ 2607056 w 200"/>
              <a:gd name="T47" fmla="*/ 2838582 h 144"/>
              <a:gd name="T48" fmla="*/ 2607056 w 200"/>
              <a:gd name="T49" fmla="*/ 2662546 h 144"/>
              <a:gd name="T50" fmla="*/ 142573 w 200"/>
              <a:gd name="T51" fmla="*/ 2266465 h 144"/>
              <a:gd name="T52" fmla="*/ 0 w 200"/>
              <a:gd name="T53" fmla="*/ 2112433 h 144"/>
              <a:gd name="T54" fmla="*/ 0 w 200"/>
              <a:gd name="T55" fmla="*/ 1056217 h 144"/>
              <a:gd name="T56" fmla="*/ 142573 w 200"/>
              <a:gd name="T57" fmla="*/ 902185 h 144"/>
              <a:gd name="T58" fmla="*/ 305514 w 200"/>
              <a:gd name="T59" fmla="*/ 1056217 h 144"/>
              <a:gd name="T60" fmla="*/ 305514 w 200"/>
              <a:gd name="T61" fmla="*/ 2112433 h 144"/>
              <a:gd name="T62" fmla="*/ 142573 w 200"/>
              <a:gd name="T63" fmla="*/ 2266465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"/>
              <a:gd name="T97" fmla="*/ 0 h 144"/>
              <a:gd name="T98" fmla="*/ 200 w 200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" h="144">
                <a:moveTo>
                  <a:pt x="188" y="144"/>
                </a:moveTo>
                <a:cubicBezTo>
                  <a:pt x="182" y="144"/>
                  <a:pt x="176" y="139"/>
                  <a:pt x="176" y="134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5"/>
                  <a:pt x="182" y="0"/>
                  <a:pt x="188" y="0"/>
                </a:cubicBezTo>
                <a:cubicBezTo>
                  <a:pt x="194" y="0"/>
                  <a:pt x="200" y="5"/>
                  <a:pt x="200" y="10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200" y="139"/>
                  <a:pt x="194" y="144"/>
                  <a:pt x="188" y="144"/>
                </a:cubicBezTo>
                <a:close/>
                <a:moveTo>
                  <a:pt x="137" y="130"/>
                </a:moveTo>
                <a:cubicBezTo>
                  <a:pt x="137" y="138"/>
                  <a:pt x="131" y="144"/>
                  <a:pt x="123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4" y="144"/>
                  <a:pt x="48" y="138"/>
                  <a:pt x="48" y="130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47"/>
                  <a:pt x="20" y="47"/>
                  <a:pt x="20" y="4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37" y="123"/>
                  <a:pt x="137" y="123"/>
                  <a:pt x="137" y="123"/>
                </a:cubicBezTo>
                <a:lnTo>
                  <a:pt x="137" y="130"/>
                </a:lnTo>
                <a:close/>
                <a:moveTo>
                  <a:pt x="128" y="121"/>
                </a:moveTo>
                <a:cubicBezTo>
                  <a:pt x="56" y="105"/>
                  <a:pt x="56" y="105"/>
                  <a:pt x="56" y="105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3"/>
                  <a:pt x="61" y="136"/>
                  <a:pt x="6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8" y="133"/>
                  <a:pt x="128" y="129"/>
                </a:cubicBezTo>
                <a:lnTo>
                  <a:pt x="128" y="121"/>
                </a:lnTo>
                <a:close/>
                <a:moveTo>
                  <a:pt x="7" y="103"/>
                </a:moveTo>
                <a:cubicBezTo>
                  <a:pt x="3" y="103"/>
                  <a:pt x="0" y="100"/>
                  <a:pt x="0" y="9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0" y="41"/>
                  <a:pt x="15" y="44"/>
                  <a:pt x="15" y="48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00"/>
                  <a:pt x="10" y="103"/>
                  <a:pt x="7" y="103"/>
                </a:cubicBezTo>
                <a:close/>
              </a:path>
            </a:pathLst>
          </a:custGeom>
          <a:solidFill>
            <a:srgbClr val="FF0000"/>
          </a:solidFill>
          <a:ln w="12700" cmpd="sng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8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4"/>
          <p:cNvSpPr>
            <a:spLocks noChangeArrowheads="1"/>
          </p:cNvSpPr>
          <p:nvPr/>
        </p:nvSpPr>
        <p:spPr bwMode="auto">
          <a:xfrm>
            <a:off x="1723496" y="1024682"/>
            <a:ext cx="8041461" cy="2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22F2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謝謝聆聽！</a:t>
            </a:r>
            <a:endParaRPr lang="en-US" altLang="zh-TW" sz="5400" b="1" dirty="0">
              <a:solidFill>
                <a:srgbClr val="22F2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ontserrat"/>
            </a:endParaRP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如有任何問題，</a:t>
            </a: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歡迎洽貴單位政風同仁。</a:t>
            </a:r>
            <a:endParaRPr lang="en-US" altLang="zh-TW" sz="54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ontserrat"/>
            </a:endParaRPr>
          </a:p>
        </p:txBody>
      </p:sp>
      <p:sp>
        <p:nvSpPr>
          <p:cNvPr id="29702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3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4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682A67-C5DB-413D-9A5B-F4E373CA2C12}"/>
              </a:ext>
            </a:extLst>
          </p:cNvPr>
          <p:cNvSpPr/>
          <p:nvPr/>
        </p:nvSpPr>
        <p:spPr>
          <a:xfrm>
            <a:off x="11411340" y="6187514"/>
            <a:ext cx="547482" cy="3624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15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1"/>
          <p:cNvSpPr>
            <a:spLocks noChangeArrowheads="1"/>
          </p:cNvSpPr>
          <p:nvPr/>
        </p:nvSpPr>
        <p:spPr bwMode="auto">
          <a:xfrm>
            <a:off x="972773" y="559495"/>
            <a:ext cx="1777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前言</a:t>
            </a:r>
            <a:endParaRPr lang="zh-CN" altLang="en-US" sz="6000" b="1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roadway" panose="02020500000000000000" pitchFamily="18" charset="0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8A26E88-DC15-4EEC-9BAF-1D6A7E9FF140}"/>
              </a:ext>
            </a:extLst>
          </p:cNvPr>
          <p:cNvSpPr/>
          <p:nvPr/>
        </p:nvSpPr>
        <p:spPr>
          <a:xfrm>
            <a:off x="11641327" y="625319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2</a:t>
            </a:r>
            <a:endParaRPr lang="zh-TW" altLang="en-US" sz="2400" b="1" dirty="0"/>
          </a:p>
        </p:txBody>
      </p:sp>
      <p:grpSp>
        <p:nvGrpSpPr>
          <p:cNvPr id="78" name="Group 20">
            <a:extLst>
              <a:ext uri="{FF2B5EF4-FFF2-40B4-BE49-F238E27FC236}">
                <a16:creationId xmlns:a16="http://schemas.microsoft.com/office/drawing/2014/main" id="{C545D583-1C21-4477-97B5-D06B7D5A4F72}"/>
              </a:ext>
            </a:extLst>
          </p:cNvPr>
          <p:cNvGrpSpPr/>
          <p:nvPr/>
        </p:nvGrpSpPr>
        <p:grpSpPr>
          <a:xfrm>
            <a:off x="1356881" y="559495"/>
            <a:ext cx="9675310" cy="5873255"/>
            <a:chOff x="686838" y="2184398"/>
            <a:chExt cx="1192213" cy="749301"/>
          </a:xfrm>
          <a:solidFill>
            <a:schemeClr val="accent3">
              <a:lumMod val="95000"/>
            </a:schemeClr>
          </a:solidFill>
        </p:grpSpPr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77252219-BD7E-479D-B9F6-A1D4F83A8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B182315D-329D-4267-868F-82DEAEB2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D3598E60-1216-46EB-AB6B-BBABC4DC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9" b="35471" l="59400" r="78566">
                        <a14:foregroundMark x1="64425" y1="21226" x2="64425" y2="21226"/>
                        <a14:foregroundMark x1="69611" y1="19399" x2="69611" y2="19399"/>
                        <a14:foregroundMark x1="74919" y1="20089" x2="74919" y2="20089"/>
                        <a14:foregroundMark x1="70219" y1="20049" x2="70219" y2="20049"/>
                        <a14:foregroundMark x1="76459" y1="24310" x2="76459" y2="24310"/>
                        <a14:foregroundMark x1="77998" y1="27476" x2="77998" y2="27476"/>
                        <a14:foregroundMark x1="76175" y1="33644" x2="76175" y2="33644"/>
                        <a14:foregroundMark x1="73298" y1="35106" x2="73298" y2="35106"/>
                        <a14:foregroundMark x1="68679" y1="35511" x2="68679" y2="35511"/>
                        <a14:foregroundMark x1="64587" y1="34050" x2="64587" y2="34050"/>
                        <a14:foregroundMark x1="62156" y1="30519" x2="62156" y2="30519"/>
                        <a14:foregroundMark x1="61426" y1="26583" x2="61426" y2="26583"/>
                        <a14:foregroundMark x1="70138" y1="18669" x2="70138" y2="18669"/>
                        <a14:foregroundMark x1="59400" y1="27151" x2="59400" y2="27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17496" r="19164" b="63105"/>
          <a:stretch/>
        </p:blipFill>
        <p:spPr>
          <a:xfrm rot="636958">
            <a:off x="9149989" y="3801123"/>
            <a:ext cx="2320864" cy="1988133"/>
          </a:xfrm>
          <a:prstGeom prst="rect">
            <a:avLst/>
          </a:prstGeom>
        </p:spPr>
      </p:pic>
      <p:grpSp>
        <p:nvGrpSpPr>
          <p:cNvPr id="76" name="Group 20">
            <a:extLst>
              <a:ext uri="{FF2B5EF4-FFF2-40B4-BE49-F238E27FC236}">
                <a16:creationId xmlns:a16="http://schemas.microsoft.com/office/drawing/2014/main" id="{5C8DD6F7-B294-42C8-870B-358BBF6A9AAD}"/>
              </a:ext>
            </a:extLst>
          </p:cNvPr>
          <p:cNvGrpSpPr/>
          <p:nvPr/>
        </p:nvGrpSpPr>
        <p:grpSpPr>
          <a:xfrm>
            <a:off x="1039381" y="5308110"/>
            <a:ext cx="1390285" cy="843952"/>
            <a:chOff x="686838" y="2184398"/>
            <a:chExt cx="1192213" cy="749301"/>
          </a:xfrm>
          <a:solidFill>
            <a:srgbClr val="00B0F0"/>
          </a:solidFill>
        </p:grpSpPr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94E9B45-5E46-44B5-8779-F3AD34071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96FAAEC5-6882-41CA-ABB0-536BC622E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00FC4FD-1559-49F4-A46A-5A2BBDA3B5C5}"/>
              </a:ext>
            </a:extLst>
          </p:cNvPr>
          <p:cNvSpPr txBox="1"/>
          <p:nvPr/>
        </p:nvSpPr>
        <p:spPr>
          <a:xfrm>
            <a:off x="2700077" y="1764147"/>
            <a:ext cx="6444050" cy="424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lnSpc>
                <a:spcPts val="4600"/>
              </a:lnSpc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本公司同仁執行採購等業務時，所經辦之文件等資料，應力求合乎真實，以維護「文書之公共信用性」及「正確性」。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540000">
              <a:lnSpc>
                <a:spcPts val="4600"/>
              </a:lnSpc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倘故意造成不實，除造成公司財物損失及影響廉潔形象外，個人恐負擔相關刑事責任，不可不慎。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2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34" y="433736"/>
            <a:ext cx="9575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刑法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AC838D3A-EC44-4857-99CA-B2FB123D7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77" y="282575"/>
            <a:ext cx="1698523" cy="1213230"/>
          </a:xfrm>
          <a:prstGeom prst="rect">
            <a:avLst/>
          </a:prstGeom>
        </p:spPr>
      </p:pic>
      <p:sp>
        <p:nvSpPr>
          <p:cNvPr id="22" name="文本框 12">
            <a:extLst>
              <a:ext uri="{FF2B5EF4-FFF2-40B4-BE49-F238E27FC236}">
                <a16:creationId xmlns:a16="http://schemas.microsoft.com/office/drawing/2014/main" id="{6E25460E-1E06-4863-AA20-852DF2AB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02" y="1986029"/>
            <a:ext cx="5132198" cy="5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08000" algn="just" eaLnBrk="1" hangingPunct="1">
              <a:lnSpc>
                <a:spcPts val="3600"/>
              </a:lnSpc>
              <a:defRPr/>
            </a:pPr>
            <a:endParaRPr lang="en-US" altLang="zh-TW" sz="2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CBC67C2-EB59-4B63-9AA4-AD80AE2C9215}"/>
              </a:ext>
            </a:extLst>
          </p:cNvPr>
          <p:cNvSpPr/>
          <p:nvPr/>
        </p:nvSpPr>
        <p:spPr>
          <a:xfrm>
            <a:off x="1035124" y="4915996"/>
            <a:ext cx="8939300" cy="654423"/>
          </a:xfrm>
          <a:prstGeom prst="roundRect">
            <a:avLst/>
          </a:prstGeom>
          <a:solidFill>
            <a:srgbClr val="FF4664"/>
          </a:solidFill>
          <a:ln w="285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216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 「行使」：</a:t>
            </a: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充作真正文書而加以提出、使用。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06992C88-1C18-4774-829F-22C024931C88}"/>
              </a:ext>
            </a:extLst>
          </p:cNvPr>
          <p:cNvSpPr/>
          <p:nvPr/>
        </p:nvSpPr>
        <p:spPr>
          <a:xfrm>
            <a:off x="1172623" y="5510378"/>
            <a:ext cx="10080744" cy="88683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  <a:defRPr/>
            </a:pP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行使第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210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條至第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條之文書者，依偽造、變造文書或登載不實事項或使登載不實事項之規定處斷。</a:t>
            </a:r>
            <a:endParaRPr lang="en-US" altLang="zh-TW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07CFCE5-B551-45E8-A412-7E04E19E0BEE}"/>
              </a:ext>
            </a:extLst>
          </p:cNvPr>
          <p:cNvSpPr/>
          <p:nvPr/>
        </p:nvSpPr>
        <p:spPr>
          <a:xfrm>
            <a:off x="4253109" y="3177838"/>
            <a:ext cx="3919773" cy="549461"/>
          </a:xfrm>
          <a:prstGeom prst="round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 業務登載不實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31599F0D-AC2B-4F60-977C-29F96FE4B71F}"/>
              </a:ext>
            </a:extLst>
          </p:cNvPr>
          <p:cNvSpPr/>
          <p:nvPr/>
        </p:nvSpPr>
        <p:spPr>
          <a:xfrm>
            <a:off x="4079408" y="1321493"/>
            <a:ext cx="4267176" cy="573910"/>
          </a:xfrm>
          <a:prstGeom prst="round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公務員登載不實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8C162067-B272-4620-8BA4-38B1C38515F7}"/>
              </a:ext>
            </a:extLst>
          </p:cNvPr>
          <p:cNvSpPr/>
          <p:nvPr/>
        </p:nvSpPr>
        <p:spPr>
          <a:xfrm>
            <a:off x="963802" y="3703741"/>
            <a:ext cx="10344618" cy="1013564"/>
          </a:xfrm>
          <a:prstGeom prst="round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just" eaLnBrk="1" hangingPunct="1">
              <a:lnSpc>
                <a:spcPts val="3600"/>
              </a:lnSpc>
              <a:defRPr/>
            </a:pP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從事業務之人，明知為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不實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之事項，而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登載於其業務上作成之文書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，足以生損害於公眾或他人者，處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年以下有期徒刑、拘役或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15000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元以下罰金。</a:t>
            </a:r>
            <a:endParaRPr lang="en-US" altLang="zh-TW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0F562C67-E870-4BD0-B4A9-3FA0C0AAB048}"/>
              </a:ext>
            </a:extLst>
          </p:cNvPr>
          <p:cNvSpPr/>
          <p:nvPr/>
        </p:nvSpPr>
        <p:spPr>
          <a:xfrm>
            <a:off x="1069934" y="1899242"/>
            <a:ext cx="9881745" cy="1043065"/>
          </a:xfrm>
          <a:prstGeom prst="round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just" eaLnBrk="1" hangingPunct="1">
              <a:lnSpc>
                <a:spcPts val="3600"/>
              </a:lnSpc>
              <a:defRPr/>
            </a:pP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明知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不實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之事項，而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登載於職務上所掌之公文書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，足以生損害於公眾或他人者，處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r>
              <a:rPr lang="en-US" altLang="zh-TW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年以下有期徒刑。</a:t>
            </a:r>
            <a:endParaRPr lang="en-US" altLang="zh-TW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45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矩形 5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4" name="文本框 4"/>
          <p:cNvSpPr>
            <a:spLocks noChangeArrowheads="1"/>
          </p:cNvSpPr>
          <p:nvPr/>
        </p:nvSpPr>
        <p:spPr bwMode="auto">
          <a:xfrm>
            <a:off x="-13152" y="2309613"/>
            <a:ext cx="1152491" cy="14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893912" y="2915410"/>
            <a:ext cx="10572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宋体" panose="02010600030101010101" pitchFamily="2" charset="-122"/>
              </a:rPr>
              <a:t>案例</a:t>
            </a:r>
            <a:r>
              <a:rPr kumimoji="0" lang="en-US" altLang="zh-TW" sz="6000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宋体" panose="02010600030101010101" pitchFamily="2" charset="-122"/>
              </a:rPr>
              <a:t> 浮報價格、不實發票案 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AACD4E0-A20E-4D38-8B18-DBB3542E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508" y="2915410"/>
            <a:ext cx="1152491" cy="12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6FA31F4-CCEE-4566-8578-A3CC9E332600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4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88" y="22976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854134" y="1765040"/>
            <a:ext cx="64138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957414" y="2064028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77BFCDEA-05CA-4FAC-934A-FA0D9B6246DA}"/>
              </a:ext>
            </a:extLst>
          </p:cNvPr>
          <p:cNvSpPr/>
          <p:nvPr/>
        </p:nvSpPr>
        <p:spPr>
          <a:xfrm>
            <a:off x="3614992" y="1757205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流程圖: 延遲 28">
            <a:extLst>
              <a:ext uri="{FF2B5EF4-FFF2-40B4-BE49-F238E27FC236}">
                <a16:creationId xmlns:a16="http://schemas.microsoft.com/office/drawing/2014/main" id="{7EA5B981-5AD7-4865-93BF-DF9714CFB48C}"/>
              </a:ext>
            </a:extLst>
          </p:cNvPr>
          <p:cNvSpPr/>
          <p:nvPr/>
        </p:nvSpPr>
        <p:spPr>
          <a:xfrm rot="16200000">
            <a:off x="3694162" y="2047241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F292C7E-07F9-423C-ACAF-59DD3C69459D}"/>
              </a:ext>
            </a:extLst>
          </p:cNvPr>
          <p:cNvSpPr txBox="1"/>
          <p:nvPr/>
        </p:nvSpPr>
        <p:spPr>
          <a:xfrm>
            <a:off x="607827" y="2471621"/>
            <a:ext cx="111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課長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AEB02F5-84EE-4078-8A55-F910B97547E6}"/>
              </a:ext>
            </a:extLst>
          </p:cNvPr>
          <p:cNvCxnSpPr>
            <a:cxnSpLocks/>
          </p:cNvCxnSpPr>
          <p:nvPr/>
        </p:nvCxnSpPr>
        <p:spPr>
          <a:xfrm>
            <a:off x="1720874" y="2440990"/>
            <a:ext cx="1644655" cy="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>
            <a:extLst>
              <a:ext uri="{FF2B5EF4-FFF2-40B4-BE49-F238E27FC236}">
                <a16:creationId xmlns:a16="http://schemas.microsoft.com/office/drawing/2014/main" id="{42564B68-830F-40FB-A8E5-A86FBCA93FDE}"/>
              </a:ext>
            </a:extLst>
          </p:cNvPr>
          <p:cNvSpPr/>
          <p:nvPr/>
        </p:nvSpPr>
        <p:spPr>
          <a:xfrm>
            <a:off x="6267683" y="1676143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流程圖: 延遲 36">
            <a:extLst>
              <a:ext uri="{FF2B5EF4-FFF2-40B4-BE49-F238E27FC236}">
                <a16:creationId xmlns:a16="http://schemas.microsoft.com/office/drawing/2014/main" id="{875E5A48-B1DF-49DC-9B89-065A4A57EB63}"/>
              </a:ext>
            </a:extLst>
          </p:cNvPr>
          <p:cNvSpPr/>
          <p:nvPr/>
        </p:nvSpPr>
        <p:spPr>
          <a:xfrm rot="16200000">
            <a:off x="6352258" y="1957113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F9EA4FA-6073-44A9-95B3-3485297DDA41}"/>
              </a:ext>
            </a:extLst>
          </p:cNvPr>
          <p:cNvSpPr txBox="1"/>
          <p:nvPr/>
        </p:nvSpPr>
        <p:spPr>
          <a:xfrm>
            <a:off x="4437522" y="1730237"/>
            <a:ext cx="994908" cy="10156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已支出開模費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5D96E73-ACF5-4402-B595-B0F7AAACAA8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5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E0D9CDC1-B3DC-485B-975E-7D14D2C2DE06}"/>
              </a:ext>
            </a:extLst>
          </p:cNvPr>
          <p:cNvSpPr txBox="1">
            <a:spLocks/>
          </p:cNvSpPr>
          <p:nvPr/>
        </p:nvSpPr>
        <p:spPr>
          <a:xfrm>
            <a:off x="2414509" y="343457"/>
            <a:ext cx="8034896" cy="12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浮報價格案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摘錄自高雄地檢署檢察官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11446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11447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454ACD5C-36BB-408D-8992-34BC208FBF05}"/>
              </a:ext>
            </a:extLst>
          </p:cNvPr>
          <p:cNvCxnSpPr>
            <a:cxnSpLocks/>
          </p:cNvCxnSpPr>
          <p:nvPr/>
        </p:nvCxnSpPr>
        <p:spPr>
          <a:xfrm>
            <a:off x="6959479" y="2033519"/>
            <a:ext cx="2735402" cy="10523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98CC48C-6FD6-424D-84AA-99518207742D}"/>
              </a:ext>
            </a:extLst>
          </p:cNvPr>
          <p:cNvSpPr txBox="1"/>
          <p:nvPr/>
        </p:nvSpPr>
        <p:spPr>
          <a:xfrm>
            <a:off x="7471294" y="1534207"/>
            <a:ext cx="150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價格灌水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14C36471-D611-439E-936D-CFA0975A9D95}"/>
              </a:ext>
            </a:extLst>
          </p:cNvPr>
          <p:cNvSpPr/>
          <p:nvPr/>
        </p:nvSpPr>
        <p:spPr>
          <a:xfrm>
            <a:off x="9790958" y="1633479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0" name="流程圖: 延遲 79">
            <a:extLst>
              <a:ext uri="{FF2B5EF4-FFF2-40B4-BE49-F238E27FC236}">
                <a16:creationId xmlns:a16="http://schemas.microsoft.com/office/drawing/2014/main" id="{C4A3CB82-E790-42D0-B1C0-4883B02F8B3B}"/>
              </a:ext>
            </a:extLst>
          </p:cNvPr>
          <p:cNvSpPr/>
          <p:nvPr/>
        </p:nvSpPr>
        <p:spPr>
          <a:xfrm rot="16200000">
            <a:off x="9885269" y="1920017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F2C56E8E-5F68-4EC9-92BD-CB35A474F81D}"/>
              </a:ext>
            </a:extLst>
          </p:cNvPr>
          <p:cNvSpPr txBox="1"/>
          <p:nvPr/>
        </p:nvSpPr>
        <p:spPr>
          <a:xfrm>
            <a:off x="953141" y="3018680"/>
            <a:ext cx="3777479" cy="3183051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大林廠黃姓課長向廠商採購一批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吋消防栓蓋，發現效果不錯。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ts val="34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於是再請廠商提供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5.5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吋蓋子供測試，惟效果不佳，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事後並未簽辦採購</a:t>
            </a:r>
            <a:r>
              <a:rPr lang="en-US" altLang="zh-TW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5.5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吋消防栓蓋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3" name="圖形 72" descr="建築物">
            <a:extLst>
              <a:ext uri="{FF2B5EF4-FFF2-40B4-BE49-F238E27FC236}">
                <a16:creationId xmlns:a16="http://schemas.microsoft.com/office/drawing/2014/main" id="{646859F1-4EEB-4581-8272-F03DEE43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4019" y="358001"/>
            <a:ext cx="673619" cy="614034"/>
          </a:xfrm>
          <a:prstGeom prst="rect">
            <a:avLst/>
          </a:prstGeom>
        </p:spPr>
      </p:pic>
      <p:sp>
        <p:nvSpPr>
          <p:cNvPr id="76" name="文字方塊 75">
            <a:extLst>
              <a:ext uri="{FF2B5EF4-FFF2-40B4-BE49-F238E27FC236}">
                <a16:creationId xmlns:a16="http://schemas.microsoft.com/office/drawing/2014/main" id="{453BA464-4FE1-4DFC-928E-2CCE4F37FC5B}"/>
              </a:ext>
            </a:extLst>
          </p:cNvPr>
          <p:cNvSpPr txBox="1"/>
          <p:nvPr/>
        </p:nvSpPr>
        <p:spPr>
          <a:xfrm>
            <a:off x="6203485" y="2964076"/>
            <a:ext cx="4545908" cy="335617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8000" indent="-288000" algn="just">
              <a:lnSpc>
                <a:spcPts val="3600"/>
              </a:lnSpc>
              <a:spcAft>
                <a:spcPts val="600"/>
              </a:spcAft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惟廠商已支出</a:t>
            </a:r>
            <a:r>
              <a:rPr lang="en-US" altLang="zh-TW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萬元開模費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，並向黃反映。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ts val="3600"/>
              </a:lnSpc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黃利用擔任課長具有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核准小額採購之權限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，於日後向該廠商採購時，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分次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浮報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布條及風向旗等物之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單價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，價差合計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6,700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元，以補償開模費用。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F9AF3E1E-AD08-45A8-A996-6AB8C29D0E09}"/>
              </a:ext>
            </a:extLst>
          </p:cNvPr>
          <p:cNvSpPr txBox="1"/>
          <p:nvPr/>
        </p:nvSpPr>
        <p:spPr>
          <a:xfrm>
            <a:off x="1869205" y="1705346"/>
            <a:ext cx="127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E9B2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吋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消防栓蓋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09DD77D-0993-4087-988C-224EE7BA1231}"/>
              </a:ext>
            </a:extLst>
          </p:cNvPr>
          <p:cNvSpPr txBox="1"/>
          <p:nvPr/>
        </p:nvSpPr>
        <p:spPr>
          <a:xfrm>
            <a:off x="3262067" y="2439904"/>
            <a:ext cx="1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61DA5F7-9D56-4B33-8779-C520EF4731FE}"/>
              </a:ext>
            </a:extLst>
          </p:cNvPr>
          <p:cNvSpPr txBox="1"/>
          <p:nvPr/>
        </p:nvSpPr>
        <p:spPr>
          <a:xfrm>
            <a:off x="5961437" y="2368913"/>
            <a:ext cx="1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課長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BCEB59D-829E-49E4-8A45-6495ADB45707}"/>
              </a:ext>
            </a:extLst>
          </p:cNvPr>
          <p:cNvSpPr txBox="1"/>
          <p:nvPr/>
        </p:nvSpPr>
        <p:spPr>
          <a:xfrm>
            <a:off x="10601379" y="1535818"/>
            <a:ext cx="1403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algn="l">
              <a:lnSpc>
                <a:spcPts val="2400"/>
              </a:lnSpc>
              <a:spcAft>
                <a:spcPts val="600"/>
              </a:spcAft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以價差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6,700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元，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補償廠商損失。</a:t>
            </a:r>
            <a:endParaRPr lang="en-US" altLang="zh-TW" sz="2000" dirty="0">
              <a:solidFill>
                <a:srgbClr val="FE9B2B">
                  <a:lumMod val="50000"/>
                </a:srgbClr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13B31A2-FFC4-4786-B366-4F7DCB430E0F}"/>
              </a:ext>
            </a:extLst>
          </p:cNvPr>
          <p:cNvSpPr txBox="1"/>
          <p:nvPr/>
        </p:nvSpPr>
        <p:spPr>
          <a:xfrm>
            <a:off x="963454" y="1908018"/>
            <a:ext cx="46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黃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Freeform 104">
            <a:extLst>
              <a:ext uri="{FF2B5EF4-FFF2-40B4-BE49-F238E27FC236}">
                <a16:creationId xmlns:a16="http://schemas.microsoft.com/office/drawing/2014/main" id="{D829D0F4-4262-45D9-908E-90EFDC578866}"/>
              </a:ext>
            </a:extLst>
          </p:cNvPr>
          <p:cNvSpPr>
            <a:spLocks noEditPoints="1"/>
          </p:cNvSpPr>
          <p:nvPr/>
        </p:nvSpPr>
        <p:spPr bwMode="auto">
          <a:xfrm>
            <a:off x="10973101" y="2779165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C587985-CE5A-4114-8BA8-C06AB5134BAF}"/>
              </a:ext>
            </a:extLst>
          </p:cNvPr>
          <p:cNvSpPr txBox="1"/>
          <p:nvPr/>
        </p:nvSpPr>
        <p:spPr>
          <a:xfrm>
            <a:off x="1869827" y="2517731"/>
            <a:ext cx="125189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不合需求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E486723B-A5A1-45BC-AEC6-18439D27A616}"/>
              </a:ext>
            </a:extLst>
          </p:cNvPr>
          <p:cNvSpPr txBox="1"/>
          <p:nvPr/>
        </p:nvSpPr>
        <p:spPr>
          <a:xfrm>
            <a:off x="6329163" y="1807281"/>
            <a:ext cx="46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黃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38E046F-A6A3-4C65-AF49-4C7E683A53AB}"/>
              </a:ext>
            </a:extLst>
          </p:cNvPr>
          <p:cNvSpPr txBox="1"/>
          <p:nvPr/>
        </p:nvSpPr>
        <p:spPr>
          <a:xfrm>
            <a:off x="7097167" y="2036619"/>
            <a:ext cx="2478021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>
              <a:lnSpc>
                <a:spcPts val="2800"/>
              </a:lnSpc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原價</a:t>
            </a:r>
            <a:r>
              <a:rPr lang="en-US" altLang="zh-TW" sz="2000" dirty="0">
                <a:solidFill>
                  <a:srgbClr val="FE9B2B">
                    <a:lumMod val="50000"/>
                  </a:srgbClr>
                </a:solidFill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4,870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，</a:t>
            </a:r>
            <a:endParaRPr lang="en-US" altLang="zh-TW" sz="2000" dirty="0">
              <a:solidFill>
                <a:srgbClr val="FE9B2B">
                  <a:lumMod val="50000"/>
                </a:srgbClr>
              </a:solidFill>
            </a:endParaRPr>
          </a:p>
          <a:p>
            <a:pPr lvl="0">
              <a:lnSpc>
                <a:spcPts val="2800"/>
              </a:lnSpc>
              <a:defRPr/>
            </a:pP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浮報為</a:t>
            </a:r>
            <a:r>
              <a:rPr lang="en-US" altLang="zh-TW" sz="2000" dirty="0">
                <a:solidFill>
                  <a:srgbClr val="FE9B2B">
                    <a:lumMod val="50000"/>
                  </a:srgbClr>
                </a:solidFill>
              </a:rPr>
              <a:t>13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萬</a:t>
            </a:r>
            <a:r>
              <a:rPr lang="en-US" altLang="zh-TW" sz="2000" dirty="0">
                <a:solidFill>
                  <a:srgbClr val="FE9B2B">
                    <a:lumMod val="50000"/>
                  </a:srgbClr>
                </a:solidFill>
              </a:rPr>
              <a:t>1,570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元</a:t>
            </a:r>
            <a:endParaRPr lang="en-US" altLang="zh-TW" sz="2000" dirty="0">
              <a:solidFill>
                <a:srgbClr val="FE9B2B">
                  <a:lumMod val="50000"/>
                </a:srgbClr>
              </a:solidFill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FB3713C1-D3CF-4D31-A3D7-4AA26F893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21" y="4750411"/>
            <a:ext cx="1328964" cy="1328964"/>
          </a:xfrm>
          <a:prstGeom prst="rect">
            <a:avLst/>
          </a:prstGeom>
        </p:spPr>
      </p:pic>
      <p:pic>
        <p:nvPicPr>
          <p:cNvPr id="42" name="圖形 41" descr="飛起來的錢 外框">
            <a:extLst>
              <a:ext uri="{FF2B5EF4-FFF2-40B4-BE49-F238E27FC236}">
                <a16:creationId xmlns:a16="http://schemas.microsoft.com/office/drawing/2014/main" id="{4DF2F312-3FB6-40C8-835D-140868157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84838">
            <a:off x="4861984" y="2693713"/>
            <a:ext cx="914400" cy="914400"/>
          </a:xfrm>
          <a:prstGeom prst="rect">
            <a:avLst/>
          </a:prstGeom>
        </p:spPr>
      </p:pic>
      <p:grpSp>
        <p:nvGrpSpPr>
          <p:cNvPr id="43" name="群組 42">
            <a:extLst>
              <a:ext uri="{FF2B5EF4-FFF2-40B4-BE49-F238E27FC236}">
                <a16:creationId xmlns:a16="http://schemas.microsoft.com/office/drawing/2014/main" id="{0E6FA73F-2112-4C90-9FC4-E6508A27CD5C}"/>
              </a:ext>
            </a:extLst>
          </p:cNvPr>
          <p:cNvGrpSpPr/>
          <p:nvPr/>
        </p:nvGrpSpPr>
        <p:grpSpPr>
          <a:xfrm rot="21421176">
            <a:off x="169195" y="509548"/>
            <a:ext cx="2194644" cy="785684"/>
            <a:chOff x="364806" y="2628899"/>
            <a:chExt cx="4201618" cy="2248575"/>
          </a:xfrm>
          <a:solidFill>
            <a:srgbClr val="C00000"/>
          </a:solidFill>
        </p:grpSpPr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B3494318-797A-4D81-B5F6-5567DAF4388A}"/>
                </a:ext>
              </a:extLst>
            </p:cNvPr>
            <p:cNvGrpSpPr/>
            <p:nvPr/>
          </p:nvGrpSpPr>
          <p:grpSpPr>
            <a:xfrm>
              <a:off x="364806" y="2628899"/>
              <a:ext cx="4201618" cy="2248575"/>
              <a:chOff x="-1" y="-1"/>
              <a:chExt cx="5083145" cy="2720340"/>
            </a:xfrm>
            <a:grpFill/>
          </p:grpSpPr>
          <p:sp>
            <p:nvSpPr>
              <p:cNvPr id="60" name="Freeform 11">
                <a:extLst>
                  <a:ext uri="{FF2B5EF4-FFF2-40B4-BE49-F238E27FC236}">
                    <a16:creationId xmlns:a16="http://schemas.microsoft.com/office/drawing/2014/main" id="{7226C6E9-0192-4BAA-BD82-B8106B813389}"/>
                  </a:ext>
                </a:extLst>
              </p:cNvPr>
              <p:cNvSpPr/>
              <p:nvPr/>
            </p:nvSpPr>
            <p:spPr>
              <a:xfrm>
                <a:off x="-1" y="-1"/>
                <a:ext cx="450850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450850" h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12">
                <a:extLst>
                  <a:ext uri="{FF2B5EF4-FFF2-40B4-BE49-F238E27FC236}">
                    <a16:creationId xmlns:a16="http://schemas.microsoft.com/office/drawing/2014/main" id="{78D6C93F-E15D-478F-8D0C-B3B206ED0CE9}"/>
                  </a:ext>
                </a:extLst>
              </p:cNvPr>
              <p:cNvSpPr/>
              <p:nvPr/>
            </p:nvSpPr>
            <p:spPr>
              <a:xfrm>
                <a:off x="0" y="450849"/>
                <a:ext cx="5083144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5083144" h="2269490">
                    <a:moveTo>
                      <a:pt x="4493864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4493864" y="2269490"/>
                    </a:lnTo>
                    <a:lnTo>
                      <a:pt x="4493864" y="2268220"/>
                    </a:lnTo>
                    <a:lnTo>
                      <a:pt x="5083144" y="113411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25535D0C-D052-41F0-A088-3DE4FF659FC0}"/>
                </a:ext>
              </a:extLst>
            </p:cNvPr>
            <p:cNvSpPr txBox="1"/>
            <p:nvPr/>
          </p:nvSpPr>
          <p:spPr>
            <a:xfrm>
              <a:off x="737468" y="3296631"/>
              <a:ext cx="3088548" cy="111137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犯罪手法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07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88" y="22976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854134" y="1765040"/>
            <a:ext cx="64138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919158" y="2025771"/>
            <a:ext cx="434827" cy="116860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77BFCDEA-05CA-4FAC-934A-FA0D9B6246DA}"/>
              </a:ext>
            </a:extLst>
          </p:cNvPr>
          <p:cNvSpPr/>
          <p:nvPr/>
        </p:nvSpPr>
        <p:spPr>
          <a:xfrm>
            <a:off x="3067040" y="1728232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流程圖: 延遲 28">
            <a:extLst>
              <a:ext uri="{FF2B5EF4-FFF2-40B4-BE49-F238E27FC236}">
                <a16:creationId xmlns:a16="http://schemas.microsoft.com/office/drawing/2014/main" id="{7EA5B981-5AD7-4865-93BF-DF9714CFB48C}"/>
              </a:ext>
            </a:extLst>
          </p:cNvPr>
          <p:cNvSpPr/>
          <p:nvPr/>
        </p:nvSpPr>
        <p:spPr>
          <a:xfrm rot="16200000">
            <a:off x="3172812" y="2017151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F292C7E-07F9-423C-ACAF-59DD3C69459D}"/>
              </a:ext>
            </a:extLst>
          </p:cNvPr>
          <p:cNvSpPr txBox="1"/>
          <p:nvPr/>
        </p:nvSpPr>
        <p:spPr>
          <a:xfrm>
            <a:off x="475042" y="2471066"/>
            <a:ext cx="13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油駁駕駛員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AEB02F5-84EE-4078-8A55-F910B97547E6}"/>
              </a:ext>
            </a:extLst>
          </p:cNvPr>
          <p:cNvCxnSpPr>
            <a:cxnSpLocks/>
          </p:cNvCxnSpPr>
          <p:nvPr/>
        </p:nvCxnSpPr>
        <p:spPr>
          <a:xfrm>
            <a:off x="1720874" y="2440990"/>
            <a:ext cx="1087640" cy="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>
            <a:extLst>
              <a:ext uri="{FF2B5EF4-FFF2-40B4-BE49-F238E27FC236}">
                <a16:creationId xmlns:a16="http://schemas.microsoft.com/office/drawing/2014/main" id="{42564B68-830F-40FB-A8E5-A86FBCA93FDE}"/>
              </a:ext>
            </a:extLst>
          </p:cNvPr>
          <p:cNvSpPr/>
          <p:nvPr/>
        </p:nvSpPr>
        <p:spPr>
          <a:xfrm>
            <a:off x="5590700" y="1730037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流程圖: 延遲 36">
            <a:extLst>
              <a:ext uri="{FF2B5EF4-FFF2-40B4-BE49-F238E27FC236}">
                <a16:creationId xmlns:a16="http://schemas.microsoft.com/office/drawing/2014/main" id="{875E5A48-B1DF-49DC-9B89-065A4A57EB63}"/>
              </a:ext>
            </a:extLst>
          </p:cNvPr>
          <p:cNvSpPr/>
          <p:nvPr/>
        </p:nvSpPr>
        <p:spPr>
          <a:xfrm rot="16200000">
            <a:off x="5702768" y="1952461"/>
            <a:ext cx="434827" cy="1251899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5D96E73-ACF5-4402-B595-B0F7AAACAA8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6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E0D9CDC1-B3DC-485B-975E-7D14D2C2DE06}"/>
              </a:ext>
            </a:extLst>
          </p:cNvPr>
          <p:cNvSpPr txBox="1">
            <a:spLocks/>
          </p:cNvSpPr>
          <p:nvPr/>
        </p:nvSpPr>
        <p:spPr>
          <a:xfrm>
            <a:off x="2264694" y="361784"/>
            <a:ext cx="8034896" cy="12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不實發票核銷款項案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摘錄自高雄地檢署檢察官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11446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11447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454ACD5C-36BB-408D-8992-34BC208FBF05}"/>
              </a:ext>
            </a:extLst>
          </p:cNvPr>
          <p:cNvCxnSpPr>
            <a:cxnSpLocks/>
          </p:cNvCxnSpPr>
          <p:nvPr/>
        </p:nvCxnSpPr>
        <p:spPr>
          <a:xfrm>
            <a:off x="6683987" y="2640904"/>
            <a:ext cx="1519115" cy="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14C36471-D611-439E-936D-CFA0975A9D95}"/>
              </a:ext>
            </a:extLst>
          </p:cNvPr>
          <p:cNvSpPr/>
          <p:nvPr/>
        </p:nvSpPr>
        <p:spPr>
          <a:xfrm>
            <a:off x="8491749" y="1662188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0" name="流程圖: 延遲 79">
            <a:extLst>
              <a:ext uri="{FF2B5EF4-FFF2-40B4-BE49-F238E27FC236}">
                <a16:creationId xmlns:a16="http://schemas.microsoft.com/office/drawing/2014/main" id="{C4A3CB82-E790-42D0-B1C0-4883B02F8B3B}"/>
              </a:ext>
            </a:extLst>
          </p:cNvPr>
          <p:cNvSpPr/>
          <p:nvPr/>
        </p:nvSpPr>
        <p:spPr>
          <a:xfrm rot="16200000">
            <a:off x="8564753" y="1965817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F2C56E8E-5F68-4EC9-92BD-CB35A474F81D}"/>
              </a:ext>
            </a:extLst>
          </p:cNvPr>
          <p:cNvSpPr txBox="1"/>
          <p:nvPr/>
        </p:nvSpPr>
        <p:spPr>
          <a:xfrm>
            <a:off x="662943" y="3068517"/>
            <a:ext cx="7258748" cy="3279231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林員明知未實際向廠商購買過濾器等物，竟指示廠商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開立不實發票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盜蓋採購承辦人職章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，用以核銷本公司船員所需物、支付馬達維修費用等。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惟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林將乳膠枕、果汁機等、嬰兒汽座、電視等物納入私用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，私用物品合計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9155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足生損害於本公司對於物品採購及經費核銷管理之正確性。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3" name="圖形 72" descr="建築物">
            <a:extLst>
              <a:ext uri="{FF2B5EF4-FFF2-40B4-BE49-F238E27FC236}">
                <a16:creationId xmlns:a16="http://schemas.microsoft.com/office/drawing/2014/main" id="{646859F1-4EEB-4581-8272-F03DEE43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4019" y="358001"/>
            <a:ext cx="673619" cy="614034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09DD77D-0993-4087-988C-224EE7BA1231}"/>
              </a:ext>
            </a:extLst>
          </p:cNvPr>
          <p:cNvSpPr txBox="1"/>
          <p:nvPr/>
        </p:nvSpPr>
        <p:spPr>
          <a:xfrm>
            <a:off x="2729430" y="2391161"/>
            <a:ext cx="1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13B31A2-FFC4-4786-B366-4F7DCB430E0F}"/>
              </a:ext>
            </a:extLst>
          </p:cNvPr>
          <p:cNvSpPr txBox="1"/>
          <p:nvPr/>
        </p:nvSpPr>
        <p:spPr>
          <a:xfrm>
            <a:off x="963454" y="1908018"/>
            <a:ext cx="46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78A74E6-FE14-4729-92F8-79EBF3D6F419}"/>
              </a:ext>
            </a:extLst>
          </p:cNvPr>
          <p:cNvSpPr txBox="1"/>
          <p:nvPr/>
        </p:nvSpPr>
        <p:spPr>
          <a:xfrm>
            <a:off x="3981329" y="1777946"/>
            <a:ext cx="1214375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不實發票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8265D67-476F-4B48-B496-2751F271ED67}"/>
              </a:ext>
            </a:extLst>
          </p:cNvPr>
          <p:cNvSpPr txBox="1"/>
          <p:nvPr/>
        </p:nvSpPr>
        <p:spPr>
          <a:xfrm>
            <a:off x="1826976" y="1976965"/>
            <a:ext cx="71448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指示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8A409613-8819-4826-ABCC-7B9349034848}"/>
              </a:ext>
            </a:extLst>
          </p:cNvPr>
          <p:cNvCxnSpPr>
            <a:cxnSpLocks/>
          </p:cNvCxnSpPr>
          <p:nvPr/>
        </p:nvCxnSpPr>
        <p:spPr>
          <a:xfrm>
            <a:off x="4070916" y="2440990"/>
            <a:ext cx="1237831" cy="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AA4EB5F-3310-416D-BABF-88E895B1CCED}"/>
              </a:ext>
            </a:extLst>
          </p:cNvPr>
          <p:cNvSpPr txBox="1"/>
          <p:nvPr/>
        </p:nvSpPr>
        <p:spPr>
          <a:xfrm>
            <a:off x="5656154" y="1862255"/>
            <a:ext cx="46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4A8305D-BD30-42BD-87C8-CB8808CA7F8E}"/>
              </a:ext>
            </a:extLst>
          </p:cNvPr>
          <p:cNvSpPr txBox="1"/>
          <p:nvPr/>
        </p:nvSpPr>
        <p:spPr>
          <a:xfrm>
            <a:off x="5214524" y="2456238"/>
            <a:ext cx="13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油駁駕駛員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454D596-EEC1-463C-972A-D58C80D39C7D}"/>
              </a:ext>
            </a:extLst>
          </p:cNvPr>
          <p:cNvSpPr txBox="1"/>
          <p:nvPr/>
        </p:nvSpPr>
        <p:spPr>
          <a:xfrm>
            <a:off x="6561254" y="1627126"/>
            <a:ext cx="1585667" cy="10156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盜蓋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採購承辦人職章，並辦理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核銷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75F5BE8-2550-447B-8924-AA7DCA3D69DD}"/>
              </a:ext>
            </a:extLst>
          </p:cNvPr>
          <p:cNvSpPr txBox="1"/>
          <p:nvPr/>
        </p:nvSpPr>
        <p:spPr>
          <a:xfrm>
            <a:off x="9385666" y="1451574"/>
            <a:ext cx="2469427" cy="163121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80000" marR="0" lvl="0" indent="-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核銷款項入廠商帳戶後，依林之指示，購買船員所需物品，惟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林將部分物品納入</a:t>
            </a:r>
            <a:r>
              <a:rPr lang="zh-TW" altLang="en-US" sz="2000" dirty="0">
                <a:solidFill>
                  <a:srgbClr val="FF0000"/>
                </a:solidFill>
              </a:rPr>
              <a:t>私用</a:t>
            </a:r>
            <a:r>
              <a:rPr lang="zh-TW" altLang="en-US" sz="2000" dirty="0">
                <a:solidFill>
                  <a:srgbClr val="FE9B2B">
                    <a:lumMod val="50000"/>
                  </a:srgbClr>
                </a:solidFill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00C7BEB-A1C7-4C05-AED7-B784E83AC98F}"/>
              </a:ext>
            </a:extLst>
          </p:cNvPr>
          <p:cNvSpPr txBox="1"/>
          <p:nvPr/>
        </p:nvSpPr>
        <p:spPr>
          <a:xfrm>
            <a:off x="8162381" y="2362142"/>
            <a:ext cx="1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KSO_Shape">
            <a:extLst>
              <a:ext uri="{FF2B5EF4-FFF2-40B4-BE49-F238E27FC236}">
                <a16:creationId xmlns:a16="http://schemas.microsoft.com/office/drawing/2014/main" id="{1C0E5721-ACE2-4BBC-B7D1-A2703409FBB8}"/>
              </a:ext>
            </a:extLst>
          </p:cNvPr>
          <p:cNvSpPr>
            <a:spLocks/>
          </p:cNvSpPr>
          <p:nvPr/>
        </p:nvSpPr>
        <p:spPr bwMode="auto">
          <a:xfrm>
            <a:off x="10968124" y="2783410"/>
            <a:ext cx="789514" cy="752744"/>
          </a:xfrm>
          <a:custGeom>
            <a:avLst/>
            <a:gdLst>
              <a:gd name="T0" fmla="*/ 435344 w 2268537"/>
              <a:gd name="T1" fmla="*/ 1538932 h 2247901"/>
              <a:gd name="T2" fmla="*/ 495462 w 2268537"/>
              <a:gd name="T3" fmla="*/ 1635063 h 2247901"/>
              <a:gd name="T4" fmla="*/ 599590 w 2268537"/>
              <a:gd name="T5" fmla="*/ 1589945 h 2247901"/>
              <a:gd name="T6" fmla="*/ 569645 w 2268537"/>
              <a:gd name="T7" fmla="*/ 1480210 h 2247901"/>
              <a:gd name="T8" fmla="*/ 1569477 w 2268537"/>
              <a:gd name="T9" fmla="*/ 1473664 h 2247901"/>
              <a:gd name="T10" fmla="*/ 1631626 w 2268537"/>
              <a:gd name="T11" fmla="*/ 1599219 h 2247901"/>
              <a:gd name="T12" fmla="*/ 1169820 w 2268537"/>
              <a:gd name="T13" fmla="*/ 1679820 h 2247901"/>
              <a:gd name="T14" fmla="*/ 2218183 w 2268537"/>
              <a:gd name="T15" fmla="*/ 1620107 h 2247901"/>
              <a:gd name="T16" fmla="*/ 2265361 w 2268537"/>
              <a:gd name="T17" fmla="*/ 1739305 h 2247901"/>
              <a:gd name="T18" fmla="*/ 1398682 w 2268537"/>
              <a:gd name="T19" fmla="*/ 2039003 h 2247901"/>
              <a:gd name="T20" fmla="*/ 0 w 2268537"/>
              <a:gd name="T21" fmla="*/ 1401763 h 2247901"/>
              <a:gd name="T22" fmla="*/ 1802845 w 2268537"/>
              <a:gd name="T23" fmla="*/ 1254543 h 2247901"/>
              <a:gd name="T24" fmla="*/ 1896694 w 2268537"/>
              <a:gd name="T25" fmla="*/ 1346722 h 2247901"/>
              <a:gd name="T26" fmla="*/ 1801262 w 2268537"/>
              <a:gd name="T27" fmla="*/ 1343544 h 2247901"/>
              <a:gd name="T28" fmla="*/ 1952551 w 2268537"/>
              <a:gd name="T29" fmla="*/ 1373286 h 2247901"/>
              <a:gd name="T30" fmla="*/ 1959109 w 2268537"/>
              <a:gd name="T31" fmla="*/ 1284967 h 2247901"/>
              <a:gd name="T32" fmla="*/ 1883577 w 2268537"/>
              <a:gd name="T33" fmla="*/ 1210951 h 2247901"/>
              <a:gd name="T34" fmla="*/ 1924735 w 2268537"/>
              <a:gd name="T35" fmla="*/ 1183705 h 2247901"/>
              <a:gd name="T36" fmla="*/ 2066527 w 2268537"/>
              <a:gd name="T37" fmla="*/ 1199371 h 2247901"/>
              <a:gd name="T38" fmla="*/ 1998232 w 2268537"/>
              <a:gd name="T39" fmla="*/ 1451844 h 2247901"/>
              <a:gd name="T40" fmla="*/ 1739299 w 2268537"/>
              <a:gd name="T41" fmla="*/ 1420285 h 2247901"/>
              <a:gd name="T42" fmla="*/ 1733193 w 2268537"/>
              <a:gd name="T43" fmla="*/ 1158731 h 2247901"/>
              <a:gd name="T44" fmla="*/ 1233862 w 2268537"/>
              <a:gd name="T45" fmla="*/ 780369 h 2247901"/>
              <a:gd name="T46" fmla="*/ 1208472 w 2268537"/>
              <a:gd name="T47" fmla="*/ 887639 h 2247901"/>
              <a:gd name="T48" fmla="*/ 1337010 w 2268537"/>
              <a:gd name="T49" fmla="*/ 1007835 h 2247901"/>
              <a:gd name="T50" fmla="*/ 1297791 w 2268537"/>
              <a:gd name="T51" fmla="*/ 959984 h 2247901"/>
              <a:gd name="T52" fmla="*/ 1297791 w 2268537"/>
              <a:gd name="T53" fmla="*/ 1067934 h 2247901"/>
              <a:gd name="T54" fmla="*/ 1447865 w 2268537"/>
              <a:gd name="T55" fmla="*/ 1005568 h 2247901"/>
              <a:gd name="T56" fmla="*/ 1326808 w 2268537"/>
              <a:gd name="T57" fmla="*/ 866548 h 2247901"/>
              <a:gd name="T58" fmla="*/ 1320234 w 2268537"/>
              <a:gd name="T59" fmla="*/ 810532 h 2247901"/>
              <a:gd name="T60" fmla="*/ 1427235 w 2268537"/>
              <a:gd name="T61" fmla="*/ 798966 h 2247901"/>
              <a:gd name="T62" fmla="*/ 1388017 w 2268537"/>
              <a:gd name="T63" fmla="*/ 636134 h 2247901"/>
              <a:gd name="T64" fmla="*/ 1555092 w 2268537"/>
              <a:gd name="T65" fmla="*/ 745444 h 2247901"/>
              <a:gd name="T66" fmla="*/ 1611993 w 2268537"/>
              <a:gd name="T67" fmla="*/ 941614 h 2247901"/>
              <a:gd name="T68" fmla="*/ 1527662 w 2268537"/>
              <a:gd name="T69" fmla="*/ 1124630 h 2247901"/>
              <a:gd name="T70" fmla="*/ 1344717 w 2268537"/>
              <a:gd name="T71" fmla="*/ 1208994 h 2247901"/>
              <a:gd name="T72" fmla="*/ 1148398 w 2268537"/>
              <a:gd name="T73" fmla="*/ 1151844 h 2247901"/>
              <a:gd name="T74" fmla="*/ 1039356 w 2268537"/>
              <a:gd name="T75" fmla="*/ 984930 h 2247901"/>
              <a:gd name="T76" fmla="*/ 1067013 w 2268537"/>
              <a:gd name="T77" fmla="*/ 780823 h 2247901"/>
              <a:gd name="T78" fmla="*/ 1215727 w 2268537"/>
              <a:gd name="T79" fmla="*/ 648834 h 2247901"/>
              <a:gd name="T80" fmla="*/ 1814840 w 2268537"/>
              <a:gd name="T81" fmla="*/ 491075 h 2247901"/>
              <a:gd name="T82" fmla="*/ 1888564 w 2268537"/>
              <a:gd name="T83" fmla="*/ 577139 h 2247901"/>
              <a:gd name="T84" fmla="*/ 1872408 w 2268537"/>
              <a:gd name="T85" fmla="*/ 577818 h 2247901"/>
              <a:gd name="T86" fmla="*/ 1907905 w 2268537"/>
              <a:gd name="T87" fmla="*/ 640554 h 2247901"/>
              <a:gd name="T88" fmla="*/ 1942719 w 2268537"/>
              <a:gd name="T89" fmla="*/ 548375 h 2247901"/>
              <a:gd name="T90" fmla="*/ 1892432 w 2268537"/>
              <a:gd name="T91" fmla="*/ 493113 h 2247901"/>
              <a:gd name="T92" fmla="*/ 1895390 w 2268537"/>
              <a:gd name="T93" fmla="*/ 384401 h 2247901"/>
              <a:gd name="T94" fmla="*/ 2056717 w 2268537"/>
              <a:gd name="T95" fmla="*/ 536598 h 2247901"/>
              <a:gd name="T96" fmla="*/ 1929294 w 2268537"/>
              <a:gd name="T97" fmla="*/ 718464 h 2247901"/>
              <a:gd name="T98" fmla="*/ 1729512 w 2268537"/>
              <a:gd name="T99" fmla="*/ 619944 h 2247901"/>
              <a:gd name="T100" fmla="*/ 1798230 w 2268537"/>
              <a:gd name="T101" fmla="*/ 408635 h 2247901"/>
              <a:gd name="T102" fmla="*/ 1438439 w 2268537"/>
              <a:gd name="T103" fmla="*/ 111042 h 2247901"/>
              <a:gd name="T104" fmla="*/ 1512769 w 2268537"/>
              <a:gd name="T105" fmla="*/ 199876 h 2247901"/>
              <a:gd name="T106" fmla="*/ 1448183 w 2268537"/>
              <a:gd name="T107" fmla="*/ 210980 h 2247901"/>
              <a:gd name="T108" fmla="*/ 1572596 w 2268537"/>
              <a:gd name="T109" fmla="*/ 192171 h 2247901"/>
              <a:gd name="T110" fmla="*/ 1493506 w 2268537"/>
              <a:gd name="T111" fmla="*/ 107869 h 2247901"/>
              <a:gd name="T112" fmla="*/ 1558092 w 2268537"/>
              <a:gd name="T113" fmla="*/ 86114 h 2247901"/>
              <a:gd name="T114" fmla="*/ 1618146 w 2268537"/>
              <a:gd name="T115" fmla="*/ 49629 h 2247901"/>
              <a:gd name="T116" fmla="*/ 1622905 w 2268537"/>
              <a:gd name="T117" fmla="*/ 248145 h 2247901"/>
              <a:gd name="T118" fmla="*/ 1427334 w 2268537"/>
              <a:gd name="T119" fmla="*/ 281231 h 2247901"/>
              <a:gd name="T120" fmla="*/ 1366148 w 2268537"/>
              <a:gd name="T121" fmla="*/ 92686 h 224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8537" h="2247901">
                <a:moveTo>
                  <a:pt x="516787" y="1465473"/>
                </a:moveTo>
                <a:lnTo>
                  <a:pt x="512476" y="1465700"/>
                </a:lnTo>
                <a:lnTo>
                  <a:pt x="507939" y="1466607"/>
                </a:lnTo>
                <a:lnTo>
                  <a:pt x="503629" y="1467060"/>
                </a:lnTo>
                <a:lnTo>
                  <a:pt x="499545" y="1468194"/>
                </a:lnTo>
                <a:lnTo>
                  <a:pt x="495462" y="1469327"/>
                </a:lnTo>
                <a:lnTo>
                  <a:pt x="491151" y="1470688"/>
                </a:lnTo>
                <a:lnTo>
                  <a:pt x="487295" y="1472275"/>
                </a:lnTo>
                <a:lnTo>
                  <a:pt x="483438" y="1474089"/>
                </a:lnTo>
                <a:lnTo>
                  <a:pt x="479582" y="1475902"/>
                </a:lnTo>
                <a:lnTo>
                  <a:pt x="475952" y="1477943"/>
                </a:lnTo>
                <a:lnTo>
                  <a:pt x="472776" y="1480210"/>
                </a:lnTo>
                <a:lnTo>
                  <a:pt x="469146" y="1482704"/>
                </a:lnTo>
                <a:lnTo>
                  <a:pt x="465970" y="1485425"/>
                </a:lnTo>
                <a:lnTo>
                  <a:pt x="462794" y="1487919"/>
                </a:lnTo>
                <a:lnTo>
                  <a:pt x="459845" y="1490866"/>
                </a:lnTo>
                <a:lnTo>
                  <a:pt x="456896" y="1493814"/>
                </a:lnTo>
                <a:lnTo>
                  <a:pt x="454173" y="1496988"/>
                </a:lnTo>
                <a:lnTo>
                  <a:pt x="451451" y="1500389"/>
                </a:lnTo>
                <a:lnTo>
                  <a:pt x="449182" y="1503563"/>
                </a:lnTo>
                <a:lnTo>
                  <a:pt x="446914" y="1507190"/>
                </a:lnTo>
                <a:lnTo>
                  <a:pt x="444872" y="1510818"/>
                </a:lnTo>
                <a:lnTo>
                  <a:pt x="442830" y="1514446"/>
                </a:lnTo>
                <a:lnTo>
                  <a:pt x="441242" y="1518300"/>
                </a:lnTo>
                <a:lnTo>
                  <a:pt x="439654" y="1522381"/>
                </a:lnTo>
                <a:lnTo>
                  <a:pt x="438066" y="1526462"/>
                </a:lnTo>
                <a:lnTo>
                  <a:pt x="437159" y="1530543"/>
                </a:lnTo>
                <a:lnTo>
                  <a:pt x="436025" y="1534851"/>
                </a:lnTo>
                <a:lnTo>
                  <a:pt x="435344" y="1538932"/>
                </a:lnTo>
                <a:lnTo>
                  <a:pt x="434663" y="1543466"/>
                </a:lnTo>
                <a:lnTo>
                  <a:pt x="434437" y="1547774"/>
                </a:lnTo>
                <a:lnTo>
                  <a:pt x="434210" y="1552309"/>
                </a:lnTo>
                <a:lnTo>
                  <a:pt x="434437" y="1556843"/>
                </a:lnTo>
                <a:lnTo>
                  <a:pt x="434663" y="1561151"/>
                </a:lnTo>
                <a:lnTo>
                  <a:pt x="435344" y="1565459"/>
                </a:lnTo>
                <a:lnTo>
                  <a:pt x="436025" y="1569767"/>
                </a:lnTo>
                <a:lnTo>
                  <a:pt x="437159" y="1574074"/>
                </a:lnTo>
                <a:lnTo>
                  <a:pt x="438066" y="1578155"/>
                </a:lnTo>
                <a:lnTo>
                  <a:pt x="439654" y="1582010"/>
                </a:lnTo>
                <a:lnTo>
                  <a:pt x="441242" y="1586091"/>
                </a:lnTo>
                <a:lnTo>
                  <a:pt x="442830" y="1589945"/>
                </a:lnTo>
                <a:lnTo>
                  <a:pt x="444872" y="1593573"/>
                </a:lnTo>
                <a:lnTo>
                  <a:pt x="446914" y="1597200"/>
                </a:lnTo>
                <a:lnTo>
                  <a:pt x="449182" y="1600828"/>
                </a:lnTo>
                <a:lnTo>
                  <a:pt x="451451" y="1604229"/>
                </a:lnTo>
                <a:lnTo>
                  <a:pt x="454173" y="1607630"/>
                </a:lnTo>
                <a:lnTo>
                  <a:pt x="456896" y="1610577"/>
                </a:lnTo>
                <a:lnTo>
                  <a:pt x="459845" y="1613751"/>
                </a:lnTo>
                <a:lnTo>
                  <a:pt x="462794" y="1616472"/>
                </a:lnTo>
                <a:lnTo>
                  <a:pt x="465970" y="1619193"/>
                </a:lnTo>
                <a:lnTo>
                  <a:pt x="469146" y="1621687"/>
                </a:lnTo>
                <a:lnTo>
                  <a:pt x="472776" y="1624407"/>
                </a:lnTo>
                <a:lnTo>
                  <a:pt x="475952" y="1626675"/>
                </a:lnTo>
                <a:lnTo>
                  <a:pt x="479582" y="1628715"/>
                </a:lnTo>
                <a:lnTo>
                  <a:pt x="483438" y="1630529"/>
                </a:lnTo>
                <a:lnTo>
                  <a:pt x="487295" y="1632343"/>
                </a:lnTo>
                <a:lnTo>
                  <a:pt x="491151" y="1633930"/>
                </a:lnTo>
                <a:lnTo>
                  <a:pt x="495462" y="1635063"/>
                </a:lnTo>
                <a:lnTo>
                  <a:pt x="499545" y="1636424"/>
                </a:lnTo>
                <a:lnTo>
                  <a:pt x="503629" y="1637557"/>
                </a:lnTo>
                <a:lnTo>
                  <a:pt x="507939" y="1638011"/>
                </a:lnTo>
                <a:lnTo>
                  <a:pt x="512476" y="1638691"/>
                </a:lnTo>
                <a:lnTo>
                  <a:pt x="516787" y="1638918"/>
                </a:lnTo>
                <a:lnTo>
                  <a:pt x="521097" y="1638918"/>
                </a:lnTo>
                <a:lnTo>
                  <a:pt x="525634" y="1638918"/>
                </a:lnTo>
                <a:lnTo>
                  <a:pt x="529944" y="1638691"/>
                </a:lnTo>
                <a:lnTo>
                  <a:pt x="534255" y="1638011"/>
                </a:lnTo>
                <a:lnTo>
                  <a:pt x="538792" y="1637557"/>
                </a:lnTo>
                <a:lnTo>
                  <a:pt x="542875" y="1636424"/>
                </a:lnTo>
                <a:lnTo>
                  <a:pt x="546959" y="1635063"/>
                </a:lnTo>
                <a:lnTo>
                  <a:pt x="551042" y="1633930"/>
                </a:lnTo>
                <a:lnTo>
                  <a:pt x="554899" y="1632343"/>
                </a:lnTo>
                <a:lnTo>
                  <a:pt x="558756" y="1630529"/>
                </a:lnTo>
                <a:lnTo>
                  <a:pt x="562839" y="1628715"/>
                </a:lnTo>
                <a:lnTo>
                  <a:pt x="566242" y="1626675"/>
                </a:lnTo>
                <a:lnTo>
                  <a:pt x="569645" y="1624407"/>
                </a:lnTo>
                <a:lnTo>
                  <a:pt x="573275" y="1621687"/>
                </a:lnTo>
                <a:lnTo>
                  <a:pt x="576451" y="1619193"/>
                </a:lnTo>
                <a:lnTo>
                  <a:pt x="579854" y="1616472"/>
                </a:lnTo>
                <a:lnTo>
                  <a:pt x="582576" y="1613751"/>
                </a:lnTo>
                <a:lnTo>
                  <a:pt x="585525" y="1610577"/>
                </a:lnTo>
                <a:lnTo>
                  <a:pt x="588247" y="1607630"/>
                </a:lnTo>
                <a:lnTo>
                  <a:pt x="590743" y="1604229"/>
                </a:lnTo>
                <a:lnTo>
                  <a:pt x="593238" y="1600828"/>
                </a:lnTo>
                <a:lnTo>
                  <a:pt x="595507" y="1597200"/>
                </a:lnTo>
                <a:lnTo>
                  <a:pt x="597549" y="1593573"/>
                </a:lnTo>
                <a:lnTo>
                  <a:pt x="599590" y="1589945"/>
                </a:lnTo>
                <a:lnTo>
                  <a:pt x="601178" y="1586091"/>
                </a:lnTo>
                <a:lnTo>
                  <a:pt x="602766" y="1582010"/>
                </a:lnTo>
                <a:lnTo>
                  <a:pt x="604354" y="1578155"/>
                </a:lnTo>
                <a:lnTo>
                  <a:pt x="605262" y="1574074"/>
                </a:lnTo>
                <a:lnTo>
                  <a:pt x="606396" y="1569767"/>
                </a:lnTo>
                <a:lnTo>
                  <a:pt x="607077" y="1565459"/>
                </a:lnTo>
                <a:lnTo>
                  <a:pt x="607531" y="1561151"/>
                </a:lnTo>
                <a:lnTo>
                  <a:pt x="607984" y="1556843"/>
                </a:lnTo>
                <a:lnTo>
                  <a:pt x="608211" y="1552309"/>
                </a:lnTo>
                <a:lnTo>
                  <a:pt x="607984" y="1547774"/>
                </a:lnTo>
                <a:lnTo>
                  <a:pt x="607531" y="1543466"/>
                </a:lnTo>
                <a:lnTo>
                  <a:pt x="607077" y="1538932"/>
                </a:lnTo>
                <a:lnTo>
                  <a:pt x="606396" y="1534851"/>
                </a:lnTo>
                <a:lnTo>
                  <a:pt x="605262" y="1530543"/>
                </a:lnTo>
                <a:lnTo>
                  <a:pt x="604354" y="1526462"/>
                </a:lnTo>
                <a:lnTo>
                  <a:pt x="602766" y="1522381"/>
                </a:lnTo>
                <a:lnTo>
                  <a:pt x="601178" y="1518300"/>
                </a:lnTo>
                <a:lnTo>
                  <a:pt x="599590" y="1514446"/>
                </a:lnTo>
                <a:lnTo>
                  <a:pt x="597549" y="1510818"/>
                </a:lnTo>
                <a:lnTo>
                  <a:pt x="595507" y="1507190"/>
                </a:lnTo>
                <a:lnTo>
                  <a:pt x="593238" y="1503563"/>
                </a:lnTo>
                <a:lnTo>
                  <a:pt x="590743" y="1500389"/>
                </a:lnTo>
                <a:lnTo>
                  <a:pt x="588247" y="1496988"/>
                </a:lnTo>
                <a:lnTo>
                  <a:pt x="585525" y="1493814"/>
                </a:lnTo>
                <a:lnTo>
                  <a:pt x="582576" y="1490866"/>
                </a:lnTo>
                <a:lnTo>
                  <a:pt x="579854" y="1487919"/>
                </a:lnTo>
                <a:lnTo>
                  <a:pt x="576451" y="1485425"/>
                </a:lnTo>
                <a:lnTo>
                  <a:pt x="573275" y="1482704"/>
                </a:lnTo>
                <a:lnTo>
                  <a:pt x="569645" y="1480210"/>
                </a:lnTo>
                <a:lnTo>
                  <a:pt x="566242" y="1477943"/>
                </a:lnTo>
                <a:lnTo>
                  <a:pt x="562839" y="1475902"/>
                </a:lnTo>
                <a:lnTo>
                  <a:pt x="558756" y="1474089"/>
                </a:lnTo>
                <a:lnTo>
                  <a:pt x="554899" y="1472275"/>
                </a:lnTo>
                <a:lnTo>
                  <a:pt x="551042" y="1470688"/>
                </a:lnTo>
                <a:lnTo>
                  <a:pt x="546959" y="1469327"/>
                </a:lnTo>
                <a:lnTo>
                  <a:pt x="542875" y="1468194"/>
                </a:lnTo>
                <a:lnTo>
                  <a:pt x="538792" y="1467060"/>
                </a:lnTo>
                <a:lnTo>
                  <a:pt x="534255" y="1466607"/>
                </a:lnTo>
                <a:lnTo>
                  <a:pt x="529944" y="1465700"/>
                </a:lnTo>
                <a:lnTo>
                  <a:pt x="525634" y="1465473"/>
                </a:lnTo>
                <a:lnTo>
                  <a:pt x="521097" y="1465473"/>
                </a:lnTo>
                <a:lnTo>
                  <a:pt x="516787" y="1465473"/>
                </a:lnTo>
                <a:close/>
                <a:moveTo>
                  <a:pt x="779462" y="1465263"/>
                </a:moveTo>
                <a:lnTo>
                  <a:pt x="795909" y="1465263"/>
                </a:lnTo>
                <a:lnTo>
                  <a:pt x="795118" y="1465354"/>
                </a:lnTo>
                <a:lnTo>
                  <a:pt x="796247" y="1465263"/>
                </a:lnTo>
                <a:lnTo>
                  <a:pt x="802144" y="1465263"/>
                </a:lnTo>
                <a:lnTo>
                  <a:pt x="997663" y="1465263"/>
                </a:lnTo>
                <a:lnTo>
                  <a:pt x="1331996" y="1465263"/>
                </a:lnTo>
                <a:lnTo>
                  <a:pt x="1527515" y="1465263"/>
                </a:lnTo>
                <a:lnTo>
                  <a:pt x="1532959" y="1465263"/>
                </a:lnTo>
                <a:lnTo>
                  <a:pt x="1538630" y="1465717"/>
                </a:lnTo>
                <a:lnTo>
                  <a:pt x="1543846" y="1466398"/>
                </a:lnTo>
                <a:lnTo>
                  <a:pt x="1549290" y="1467307"/>
                </a:lnTo>
                <a:lnTo>
                  <a:pt x="1554507" y="1468669"/>
                </a:lnTo>
                <a:lnTo>
                  <a:pt x="1559497" y="1470031"/>
                </a:lnTo>
                <a:lnTo>
                  <a:pt x="1564487" y="1471848"/>
                </a:lnTo>
                <a:lnTo>
                  <a:pt x="1569477" y="1473664"/>
                </a:lnTo>
                <a:lnTo>
                  <a:pt x="1574014" y="1475934"/>
                </a:lnTo>
                <a:lnTo>
                  <a:pt x="1578550" y="1478205"/>
                </a:lnTo>
                <a:lnTo>
                  <a:pt x="1583313" y="1480702"/>
                </a:lnTo>
                <a:lnTo>
                  <a:pt x="1587396" y="1483654"/>
                </a:lnTo>
                <a:lnTo>
                  <a:pt x="1591706" y="1486378"/>
                </a:lnTo>
                <a:lnTo>
                  <a:pt x="1595788" y="1489784"/>
                </a:lnTo>
                <a:lnTo>
                  <a:pt x="1599644" y="1493190"/>
                </a:lnTo>
                <a:lnTo>
                  <a:pt x="1603500" y="1496595"/>
                </a:lnTo>
                <a:lnTo>
                  <a:pt x="1607129" y="1500455"/>
                </a:lnTo>
                <a:lnTo>
                  <a:pt x="1610305" y="1504315"/>
                </a:lnTo>
                <a:lnTo>
                  <a:pt x="1613480" y="1508402"/>
                </a:lnTo>
                <a:lnTo>
                  <a:pt x="1616656" y="1512488"/>
                </a:lnTo>
                <a:lnTo>
                  <a:pt x="1619151" y="1517029"/>
                </a:lnTo>
                <a:lnTo>
                  <a:pt x="1621646" y="1521343"/>
                </a:lnTo>
                <a:lnTo>
                  <a:pt x="1624368" y="1525884"/>
                </a:lnTo>
                <a:lnTo>
                  <a:pt x="1626409" y="1530652"/>
                </a:lnTo>
                <a:lnTo>
                  <a:pt x="1628224" y="1535420"/>
                </a:lnTo>
                <a:lnTo>
                  <a:pt x="1630038" y="1540642"/>
                </a:lnTo>
                <a:lnTo>
                  <a:pt x="1631626" y="1545637"/>
                </a:lnTo>
                <a:lnTo>
                  <a:pt x="1632533" y="1550859"/>
                </a:lnTo>
                <a:lnTo>
                  <a:pt x="1633667" y="1556081"/>
                </a:lnTo>
                <a:lnTo>
                  <a:pt x="1634121" y="1561530"/>
                </a:lnTo>
                <a:lnTo>
                  <a:pt x="1634575" y="1566979"/>
                </a:lnTo>
                <a:lnTo>
                  <a:pt x="1634801" y="1572428"/>
                </a:lnTo>
                <a:lnTo>
                  <a:pt x="1634575" y="1578104"/>
                </a:lnTo>
                <a:lnTo>
                  <a:pt x="1634121" y="1583553"/>
                </a:lnTo>
                <a:lnTo>
                  <a:pt x="1633667" y="1588775"/>
                </a:lnTo>
                <a:lnTo>
                  <a:pt x="1632533" y="1594224"/>
                </a:lnTo>
                <a:lnTo>
                  <a:pt x="1631626" y="1599219"/>
                </a:lnTo>
                <a:lnTo>
                  <a:pt x="1630038" y="1604441"/>
                </a:lnTo>
                <a:lnTo>
                  <a:pt x="1628224" y="1609436"/>
                </a:lnTo>
                <a:lnTo>
                  <a:pt x="1626409" y="1614204"/>
                </a:lnTo>
                <a:lnTo>
                  <a:pt x="1624368" y="1618972"/>
                </a:lnTo>
                <a:lnTo>
                  <a:pt x="1621646" y="1623513"/>
                </a:lnTo>
                <a:lnTo>
                  <a:pt x="1619151" y="1628054"/>
                </a:lnTo>
                <a:lnTo>
                  <a:pt x="1616656" y="1632368"/>
                </a:lnTo>
                <a:lnTo>
                  <a:pt x="1613480" y="1636681"/>
                </a:lnTo>
                <a:lnTo>
                  <a:pt x="1610305" y="1640541"/>
                </a:lnTo>
                <a:lnTo>
                  <a:pt x="1607129" y="1644401"/>
                </a:lnTo>
                <a:lnTo>
                  <a:pt x="1603500" y="1648261"/>
                </a:lnTo>
                <a:lnTo>
                  <a:pt x="1599644" y="1651893"/>
                </a:lnTo>
                <a:lnTo>
                  <a:pt x="1595788" y="1655299"/>
                </a:lnTo>
                <a:lnTo>
                  <a:pt x="1591706" y="1658478"/>
                </a:lnTo>
                <a:lnTo>
                  <a:pt x="1587396" y="1661429"/>
                </a:lnTo>
                <a:lnTo>
                  <a:pt x="1583313" y="1664154"/>
                </a:lnTo>
                <a:lnTo>
                  <a:pt x="1578550" y="1666651"/>
                </a:lnTo>
                <a:lnTo>
                  <a:pt x="1574014" y="1669149"/>
                </a:lnTo>
                <a:lnTo>
                  <a:pt x="1569477" y="1671419"/>
                </a:lnTo>
                <a:lnTo>
                  <a:pt x="1564487" y="1673236"/>
                </a:lnTo>
                <a:lnTo>
                  <a:pt x="1559497" y="1674825"/>
                </a:lnTo>
                <a:lnTo>
                  <a:pt x="1554507" y="1676187"/>
                </a:lnTo>
                <a:lnTo>
                  <a:pt x="1549290" y="1677549"/>
                </a:lnTo>
                <a:lnTo>
                  <a:pt x="1543846" y="1678458"/>
                </a:lnTo>
                <a:lnTo>
                  <a:pt x="1538630" y="1679139"/>
                </a:lnTo>
                <a:lnTo>
                  <a:pt x="1532959" y="1679593"/>
                </a:lnTo>
                <a:lnTo>
                  <a:pt x="1527515" y="1679820"/>
                </a:lnTo>
                <a:lnTo>
                  <a:pt x="1331996" y="1679820"/>
                </a:lnTo>
                <a:lnTo>
                  <a:pt x="1169820" y="1679820"/>
                </a:lnTo>
                <a:lnTo>
                  <a:pt x="1169820" y="1730451"/>
                </a:lnTo>
                <a:lnTo>
                  <a:pt x="1527515" y="1730451"/>
                </a:lnTo>
                <a:lnTo>
                  <a:pt x="1537496" y="1730224"/>
                </a:lnTo>
                <a:lnTo>
                  <a:pt x="1547022" y="1729088"/>
                </a:lnTo>
                <a:lnTo>
                  <a:pt x="1556322" y="1727953"/>
                </a:lnTo>
                <a:lnTo>
                  <a:pt x="1565394" y="1725683"/>
                </a:lnTo>
                <a:lnTo>
                  <a:pt x="1574467" y="1723185"/>
                </a:lnTo>
                <a:lnTo>
                  <a:pt x="1583313" y="1720461"/>
                </a:lnTo>
                <a:lnTo>
                  <a:pt x="1591706" y="1716828"/>
                </a:lnTo>
                <a:lnTo>
                  <a:pt x="1600098" y="1712514"/>
                </a:lnTo>
                <a:lnTo>
                  <a:pt x="1608037" y="1708200"/>
                </a:lnTo>
                <a:lnTo>
                  <a:pt x="1615749" y="1703432"/>
                </a:lnTo>
                <a:lnTo>
                  <a:pt x="1623007" y="1697983"/>
                </a:lnTo>
                <a:lnTo>
                  <a:pt x="1630265" y="1692307"/>
                </a:lnTo>
                <a:lnTo>
                  <a:pt x="1637070" y="1685950"/>
                </a:lnTo>
                <a:lnTo>
                  <a:pt x="1643194" y="1679593"/>
                </a:lnTo>
                <a:lnTo>
                  <a:pt x="1649318" y="1672781"/>
                </a:lnTo>
                <a:lnTo>
                  <a:pt x="1654762" y="1665743"/>
                </a:lnTo>
                <a:lnTo>
                  <a:pt x="2174633" y="1612615"/>
                </a:lnTo>
                <a:lnTo>
                  <a:pt x="2179170" y="1612388"/>
                </a:lnTo>
                <a:lnTo>
                  <a:pt x="2183479" y="1612388"/>
                </a:lnTo>
                <a:lnTo>
                  <a:pt x="2188243" y="1612388"/>
                </a:lnTo>
                <a:lnTo>
                  <a:pt x="2192552" y="1613069"/>
                </a:lnTo>
                <a:lnTo>
                  <a:pt x="2197089" y="1613523"/>
                </a:lnTo>
                <a:lnTo>
                  <a:pt x="2201398" y="1614431"/>
                </a:lnTo>
                <a:lnTo>
                  <a:pt x="2205481" y="1615566"/>
                </a:lnTo>
                <a:lnTo>
                  <a:pt x="2209791" y="1616929"/>
                </a:lnTo>
                <a:lnTo>
                  <a:pt x="2214100" y="1618291"/>
                </a:lnTo>
                <a:lnTo>
                  <a:pt x="2218183" y="1620107"/>
                </a:lnTo>
                <a:lnTo>
                  <a:pt x="2222039" y="1622378"/>
                </a:lnTo>
                <a:lnTo>
                  <a:pt x="2225895" y="1624648"/>
                </a:lnTo>
                <a:lnTo>
                  <a:pt x="2229751" y="1626919"/>
                </a:lnTo>
                <a:lnTo>
                  <a:pt x="2233380" y="1629643"/>
                </a:lnTo>
                <a:lnTo>
                  <a:pt x="2237009" y="1632595"/>
                </a:lnTo>
                <a:lnTo>
                  <a:pt x="2240411" y="1635773"/>
                </a:lnTo>
                <a:lnTo>
                  <a:pt x="2243587" y="1638725"/>
                </a:lnTo>
                <a:lnTo>
                  <a:pt x="2246762" y="1642358"/>
                </a:lnTo>
                <a:lnTo>
                  <a:pt x="2249711" y="1645990"/>
                </a:lnTo>
                <a:lnTo>
                  <a:pt x="2252206" y="1649623"/>
                </a:lnTo>
                <a:lnTo>
                  <a:pt x="2254701" y="1653483"/>
                </a:lnTo>
                <a:lnTo>
                  <a:pt x="2257196" y="1657342"/>
                </a:lnTo>
                <a:lnTo>
                  <a:pt x="2259237" y="1661429"/>
                </a:lnTo>
                <a:lnTo>
                  <a:pt x="2261052" y="1665970"/>
                </a:lnTo>
                <a:lnTo>
                  <a:pt x="2262867" y="1670057"/>
                </a:lnTo>
                <a:lnTo>
                  <a:pt x="2264227" y="1674371"/>
                </a:lnTo>
                <a:lnTo>
                  <a:pt x="2265588" y="1679139"/>
                </a:lnTo>
                <a:lnTo>
                  <a:pt x="2266723" y="1683453"/>
                </a:lnTo>
                <a:lnTo>
                  <a:pt x="2267403" y="1687993"/>
                </a:lnTo>
                <a:lnTo>
                  <a:pt x="2267857" y="1692761"/>
                </a:lnTo>
                <a:lnTo>
                  <a:pt x="2268083" y="1697302"/>
                </a:lnTo>
                <a:lnTo>
                  <a:pt x="2268537" y="1702297"/>
                </a:lnTo>
                <a:lnTo>
                  <a:pt x="2268537" y="1712287"/>
                </a:lnTo>
                <a:lnTo>
                  <a:pt x="2268083" y="1717055"/>
                </a:lnTo>
                <a:lnTo>
                  <a:pt x="2267857" y="1721369"/>
                </a:lnTo>
                <a:lnTo>
                  <a:pt x="2267630" y="1726137"/>
                </a:lnTo>
                <a:lnTo>
                  <a:pt x="2266949" y="1730451"/>
                </a:lnTo>
                <a:lnTo>
                  <a:pt x="2266042" y="1734764"/>
                </a:lnTo>
                <a:lnTo>
                  <a:pt x="2265361" y="1739305"/>
                </a:lnTo>
                <a:lnTo>
                  <a:pt x="2264001" y="1743392"/>
                </a:lnTo>
                <a:lnTo>
                  <a:pt x="2262867" y="1747479"/>
                </a:lnTo>
                <a:lnTo>
                  <a:pt x="2261506" y="1751566"/>
                </a:lnTo>
                <a:lnTo>
                  <a:pt x="2259918" y="1755653"/>
                </a:lnTo>
                <a:lnTo>
                  <a:pt x="2258103" y="1759512"/>
                </a:lnTo>
                <a:lnTo>
                  <a:pt x="2256062" y="1763599"/>
                </a:lnTo>
                <a:lnTo>
                  <a:pt x="2254247" y="1767459"/>
                </a:lnTo>
                <a:lnTo>
                  <a:pt x="2251979" y="1770864"/>
                </a:lnTo>
                <a:lnTo>
                  <a:pt x="2249711" y="1774497"/>
                </a:lnTo>
                <a:lnTo>
                  <a:pt x="2247216" y="1778130"/>
                </a:lnTo>
                <a:lnTo>
                  <a:pt x="2244721" y="1781536"/>
                </a:lnTo>
                <a:lnTo>
                  <a:pt x="2241772" y="1784714"/>
                </a:lnTo>
                <a:lnTo>
                  <a:pt x="2239050" y="1788120"/>
                </a:lnTo>
                <a:lnTo>
                  <a:pt x="2236102" y="1791071"/>
                </a:lnTo>
                <a:lnTo>
                  <a:pt x="2233153" y="1794023"/>
                </a:lnTo>
                <a:lnTo>
                  <a:pt x="2229977" y="1796747"/>
                </a:lnTo>
                <a:lnTo>
                  <a:pt x="2226575" y="1799472"/>
                </a:lnTo>
                <a:lnTo>
                  <a:pt x="2223400" y="1801969"/>
                </a:lnTo>
                <a:lnTo>
                  <a:pt x="2219771" y="1804240"/>
                </a:lnTo>
                <a:lnTo>
                  <a:pt x="2216141" y="1806510"/>
                </a:lnTo>
                <a:lnTo>
                  <a:pt x="2212512" y="1808554"/>
                </a:lnTo>
                <a:lnTo>
                  <a:pt x="2208657" y="1810370"/>
                </a:lnTo>
                <a:lnTo>
                  <a:pt x="2204801" y="1812186"/>
                </a:lnTo>
                <a:lnTo>
                  <a:pt x="2200718" y="1813776"/>
                </a:lnTo>
                <a:lnTo>
                  <a:pt x="2196635" y="1815365"/>
                </a:lnTo>
                <a:lnTo>
                  <a:pt x="2192325" y="1816727"/>
                </a:lnTo>
                <a:lnTo>
                  <a:pt x="1439282" y="2028332"/>
                </a:lnTo>
                <a:lnTo>
                  <a:pt x="1418869" y="2033781"/>
                </a:lnTo>
                <a:lnTo>
                  <a:pt x="1398682" y="2039003"/>
                </a:lnTo>
                <a:lnTo>
                  <a:pt x="1378268" y="2043317"/>
                </a:lnTo>
                <a:lnTo>
                  <a:pt x="1357854" y="2047404"/>
                </a:lnTo>
                <a:lnTo>
                  <a:pt x="1337213" y="2051037"/>
                </a:lnTo>
                <a:lnTo>
                  <a:pt x="1316573" y="2054442"/>
                </a:lnTo>
                <a:lnTo>
                  <a:pt x="1295932" y="2056940"/>
                </a:lnTo>
                <a:lnTo>
                  <a:pt x="1275291" y="2059437"/>
                </a:lnTo>
                <a:lnTo>
                  <a:pt x="1254424" y="2061254"/>
                </a:lnTo>
                <a:lnTo>
                  <a:pt x="1233556" y="2062389"/>
                </a:lnTo>
                <a:lnTo>
                  <a:pt x="1212916" y="2063297"/>
                </a:lnTo>
                <a:lnTo>
                  <a:pt x="1192048" y="2063751"/>
                </a:lnTo>
                <a:lnTo>
                  <a:pt x="1171181" y="2063751"/>
                </a:lnTo>
                <a:lnTo>
                  <a:pt x="1150087" y="2063297"/>
                </a:lnTo>
                <a:lnTo>
                  <a:pt x="1129219" y="2062162"/>
                </a:lnTo>
                <a:lnTo>
                  <a:pt x="1108352" y="2060573"/>
                </a:lnTo>
                <a:lnTo>
                  <a:pt x="796701" y="2035598"/>
                </a:lnTo>
                <a:lnTo>
                  <a:pt x="792391" y="2035144"/>
                </a:lnTo>
                <a:lnTo>
                  <a:pt x="788081" y="2034463"/>
                </a:lnTo>
                <a:lnTo>
                  <a:pt x="783545" y="2033554"/>
                </a:lnTo>
                <a:lnTo>
                  <a:pt x="779462" y="2032419"/>
                </a:lnTo>
                <a:lnTo>
                  <a:pt x="779462" y="1468438"/>
                </a:lnTo>
                <a:lnTo>
                  <a:pt x="779462" y="1467534"/>
                </a:lnTo>
                <a:lnTo>
                  <a:pt x="779462" y="1465263"/>
                </a:lnTo>
                <a:close/>
                <a:moveTo>
                  <a:pt x="0" y="1401763"/>
                </a:moveTo>
                <a:lnTo>
                  <a:pt x="695325" y="1401763"/>
                </a:lnTo>
                <a:lnTo>
                  <a:pt x="695325" y="1572487"/>
                </a:lnTo>
                <a:lnTo>
                  <a:pt x="695325" y="1927085"/>
                </a:lnTo>
                <a:lnTo>
                  <a:pt x="695325" y="2247901"/>
                </a:lnTo>
                <a:lnTo>
                  <a:pt x="0" y="2247901"/>
                </a:lnTo>
                <a:lnTo>
                  <a:pt x="0" y="1401763"/>
                </a:lnTo>
                <a:close/>
                <a:moveTo>
                  <a:pt x="1870009" y="1163726"/>
                </a:moveTo>
                <a:lnTo>
                  <a:pt x="1870009" y="1180300"/>
                </a:lnTo>
                <a:lnTo>
                  <a:pt x="1861189" y="1180981"/>
                </a:lnTo>
                <a:lnTo>
                  <a:pt x="1853274" y="1182343"/>
                </a:lnTo>
                <a:lnTo>
                  <a:pt x="1845586" y="1183705"/>
                </a:lnTo>
                <a:lnTo>
                  <a:pt x="1838575" y="1185522"/>
                </a:lnTo>
                <a:lnTo>
                  <a:pt x="1832243" y="1188019"/>
                </a:lnTo>
                <a:lnTo>
                  <a:pt x="1826138" y="1190290"/>
                </a:lnTo>
                <a:lnTo>
                  <a:pt x="1820936" y="1193014"/>
                </a:lnTo>
                <a:lnTo>
                  <a:pt x="1816187" y="1196193"/>
                </a:lnTo>
                <a:lnTo>
                  <a:pt x="1811891" y="1199825"/>
                </a:lnTo>
                <a:lnTo>
                  <a:pt x="1810081" y="1201642"/>
                </a:lnTo>
                <a:lnTo>
                  <a:pt x="1808272" y="1203458"/>
                </a:lnTo>
                <a:lnTo>
                  <a:pt x="1806689" y="1205501"/>
                </a:lnTo>
                <a:lnTo>
                  <a:pt x="1805106" y="1207545"/>
                </a:lnTo>
                <a:lnTo>
                  <a:pt x="1803749" y="1209588"/>
                </a:lnTo>
                <a:lnTo>
                  <a:pt x="1802619" y="1211859"/>
                </a:lnTo>
                <a:lnTo>
                  <a:pt x="1801488" y="1214356"/>
                </a:lnTo>
                <a:lnTo>
                  <a:pt x="1800583" y="1216627"/>
                </a:lnTo>
                <a:lnTo>
                  <a:pt x="1799679" y="1219124"/>
                </a:lnTo>
                <a:lnTo>
                  <a:pt x="1799227" y="1221395"/>
                </a:lnTo>
                <a:lnTo>
                  <a:pt x="1798548" y="1226844"/>
                </a:lnTo>
                <a:lnTo>
                  <a:pt x="1798096" y="1232520"/>
                </a:lnTo>
                <a:lnTo>
                  <a:pt x="1798096" y="1236379"/>
                </a:lnTo>
                <a:lnTo>
                  <a:pt x="1798774" y="1240239"/>
                </a:lnTo>
                <a:lnTo>
                  <a:pt x="1799227" y="1243872"/>
                </a:lnTo>
                <a:lnTo>
                  <a:pt x="1800357" y="1247504"/>
                </a:lnTo>
                <a:lnTo>
                  <a:pt x="1801488" y="1251137"/>
                </a:lnTo>
                <a:lnTo>
                  <a:pt x="1802845" y="1254543"/>
                </a:lnTo>
                <a:lnTo>
                  <a:pt x="1804654" y="1257948"/>
                </a:lnTo>
                <a:lnTo>
                  <a:pt x="1806689" y="1261354"/>
                </a:lnTo>
                <a:lnTo>
                  <a:pt x="1808725" y="1264079"/>
                </a:lnTo>
                <a:lnTo>
                  <a:pt x="1810986" y="1267257"/>
                </a:lnTo>
                <a:lnTo>
                  <a:pt x="1813474" y="1269755"/>
                </a:lnTo>
                <a:lnTo>
                  <a:pt x="1815961" y="1272252"/>
                </a:lnTo>
                <a:lnTo>
                  <a:pt x="1818449" y="1274750"/>
                </a:lnTo>
                <a:lnTo>
                  <a:pt x="1821162" y="1277020"/>
                </a:lnTo>
                <a:lnTo>
                  <a:pt x="1823876" y="1278836"/>
                </a:lnTo>
                <a:lnTo>
                  <a:pt x="1826816" y="1280653"/>
                </a:lnTo>
                <a:lnTo>
                  <a:pt x="1834053" y="1284740"/>
                </a:lnTo>
                <a:lnTo>
                  <a:pt x="1843777" y="1289734"/>
                </a:lnTo>
                <a:lnTo>
                  <a:pt x="1855988" y="1295638"/>
                </a:lnTo>
                <a:lnTo>
                  <a:pt x="1870914" y="1302676"/>
                </a:lnTo>
                <a:lnTo>
                  <a:pt x="1875436" y="1304719"/>
                </a:lnTo>
                <a:lnTo>
                  <a:pt x="1879507" y="1306763"/>
                </a:lnTo>
                <a:lnTo>
                  <a:pt x="1883125" y="1309033"/>
                </a:lnTo>
                <a:lnTo>
                  <a:pt x="1886065" y="1311077"/>
                </a:lnTo>
                <a:lnTo>
                  <a:pt x="1889005" y="1312893"/>
                </a:lnTo>
                <a:lnTo>
                  <a:pt x="1891040" y="1314936"/>
                </a:lnTo>
                <a:lnTo>
                  <a:pt x="1892623" y="1316980"/>
                </a:lnTo>
                <a:lnTo>
                  <a:pt x="1893528" y="1318796"/>
                </a:lnTo>
                <a:lnTo>
                  <a:pt x="1894432" y="1320839"/>
                </a:lnTo>
                <a:lnTo>
                  <a:pt x="1895111" y="1323110"/>
                </a:lnTo>
                <a:lnTo>
                  <a:pt x="1895563" y="1325834"/>
                </a:lnTo>
                <a:lnTo>
                  <a:pt x="1896241" y="1328559"/>
                </a:lnTo>
                <a:lnTo>
                  <a:pt x="1896694" y="1335597"/>
                </a:lnTo>
                <a:lnTo>
                  <a:pt x="1896920" y="1343544"/>
                </a:lnTo>
                <a:lnTo>
                  <a:pt x="1896694" y="1346722"/>
                </a:lnTo>
                <a:lnTo>
                  <a:pt x="1896241" y="1349447"/>
                </a:lnTo>
                <a:lnTo>
                  <a:pt x="1894885" y="1352171"/>
                </a:lnTo>
                <a:lnTo>
                  <a:pt x="1893302" y="1353988"/>
                </a:lnTo>
                <a:lnTo>
                  <a:pt x="1892623" y="1354669"/>
                </a:lnTo>
                <a:lnTo>
                  <a:pt x="1891492" y="1355577"/>
                </a:lnTo>
                <a:lnTo>
                  <a:pt x="1889005" y="1356485"/>
                </a:lnTo>
                <a:lnTo>
                  <a:pt x="1886065" y="1357393"/>
                </a:lnTo>
                <a:lnTo>
                  <a:pt x="1882899" y="1357620"/>
                </a:lnTo>
                <a:lnTo>
                  <a:pt x="1880864" y="1357620"/>
                </a:lnTo>
                <a:lnTo>
                  <a:pt x="1879055" y="1357393"/>
                </a:lnTo>
                <a:lnTo>
                  <a:pt x="1877472" y="1356712"/>
                </a:lnTo>
                <a:lnTo>
                  <a:pt x="1875889" y="1356258"/>
                </a:lnTo>
                <a:lnTo>
                  <a:pt x="1874532" y="1355577"/>
                </a:lnTo>
                <a:lnTo>
                  <a:pt x="1873627" y="1354669"/>
                </a:lnTo>
                <a:lnTo>
                  <a:pt x="1872723" y="1353761"/>
                </a:lnTo>
                <a:lnTo>
                  <a:pt x="1872270" y="1352398"/>
                </a:lnTo>
                <a:lnTo>
                  <a:pt x="1871818" y="1350809"/>
                </a:lnTo>
                <a:lnTo>
                  <a:pt x="1871140" y="1348993"/>
                </a:lnTo>
                <a:lnTo>
                  <a:pt x="1870461" y="1343544"/>
                </a:lnTo>
                <a:lnTo>
                  <a:pt x="1870235" y="1336051"/>
                </a:lnTo>
                <a:lnTo>
                  <a:pt x="1870009" y="1326515"/>
                </a:lnTo>
                <a:lnTo>
                  <a:pt x="1870009" y="1314028"/>
                </a:lnTo>
                <a:lnTo>
                  <a:pt x="1799227" y="1314028"/>
                </a:lnTo>
                <a:lnTo>
                  <a:pt x="1799227" y="1324018"/>
                </a:lnTo>
                <a:lnTo>
                  <a:pt x="1799227" y="1328332"/>
                </a:lnTo>
                <a:lnTo>
                  <a:pt x="1799453" y="1332192"/>
                </a:lnTo>
                <a:lnTo>
                  <a:pt x="1799905" y="1336278"/>
                </a:lnTo>
                <a:lnTo>
                  <a:pt x="1800583" y="1339911"/>
                </a:lnTo>
                <a:lnTo>
                  <a:pt x="1801262" y="1343544"/>
                </a:lnTo>
                <a:lnTo>
                  <a:pt x="1802166" y="1346949"/>
                </a:lnTo>
                <a:lnTo>
                  <a:pt x="1803071" y="1350355"/>
                </a:lnTo>
                <a:lnTo>
                  <a:pt x="1804428" y="1353534"/>
                </a:lnTo>
                <a:lnTo>
                  <a:pt x="1806011" y="1356258"/>
                </a:lnTo>
                <a:lnTo>
                  <a:pt x="1807368" y="1359210"/>
                </a:lnTo>
                <a:lnTo>
                  <a:pt x="1809177" y="1361707"/>
                </a:lnTo>
                <a:lnTo>
                  <a:pt x="1810986" y="1364205"/>
                </a:lnTo>
                <a:lnTo>
                  <a:pt x="1813021" y="1366702"/>
                </a:lnTo>
                <a:lnTo>
                  <a:pt x="1815509" y="1368746"/>
                </a:lnTo>
                <a:lnTo>
                  <a:pt x="1817770" y="1370562"/>
                </a:lnTo>
                <a:lnTo>
                  <a:pt x="1820258" y="1372378"/>
                </a:lnTo>
                <a:lnTo>
                  <a:pt x="1825685" y="1375557"/>
                </a:lnTo>
                <a:lnTo>
                  <a:pt x="1831339" y="1378508"/>
                </a:lnTo>
                <a:lnTo>
                  <a:pt x="1837219" y="1381006"/>
                </a:lnTo>
                <a:lnTo>
                  <a:pt x="1843551" y="1383276"/>
                </a:lnTo>
                <a:lnTo>
                  <a:pt x="1849656" y="1385093"/>
                </a:lnTo>
                <a:lnTo>
                  <a:pt x="1856214" y="1386455"/>
                </a:lnTo>
                <a:lnTo>
                  <a:pt x="1862999" y="1387590"/>
                </a:lnTo>
                <a:lnTo>
                  <a:pt x="1870009" y="1388271"/>
                </a:lnTo>
                <a:lnTo>
                  <a:pt x="1870009" y="1408479"/>
                </a:lnTo>
                <a:lnTo>
                  <a:pt x="1902573" y="1408479"/>
                </a:lnTo>
                <a:lnTo>
                  <a:pt x="1902573" y="1388725"/>
                </a:lnTo>
                <a:lnTo>
                  <a:pt x="1911393" y="1387817"/>
                </a:lnTo>
                <a:lnTo>
                  <a:pt x="1919534" y="1386228"/>
                </a:lnTo>
                <a:lnTo>
                  <a:pt x="1927223" y="1384411"/>
                </a:lnTo>
                <a:lnTo>
                  <a:pt x="1934460" y="1382141"/>
                </a:lnTo>
                <a:lnTo>
                  <a:pt x="1941018" y="1379417"/>
                </a:lnTo>
                <a:lnTo>
                  <a:pt x="1947124" y="1376692"/>
                </a:lnTo>
                <a:lnTo>
                  <a:pt x="1952551" y="1373286"/>
                </a:lnTo>
                <a:lnTo>
                  <a:pt x="1954812" y="1371470"/>
                </a:lnTo>
                <a:lnTo>
                  <a:pt x="1957300" y="1369427"/>
                </a:lnTo>
                <a:lnTo>
                  <a:pt x="1959561" y="1367610"/>
                </a:lnTo>
                <a:lnTo>
                  <a:pt x="1961597" y="1365567"/>
                </a:lnTo>
                <a:lnTo>
                  <a:pt x="1963632" y="1363296"/>
                </a:lnTo>
                <a:lnTo>
                  <a:pt x="1965441" y="1360799"/>
                </a:lnTo>
                <a:lnTo>
                  <a:pt x="1967024" y="1358529"/>
                </a:lnTo>
                <a:lnTo>
                  <a:pt x="1968381" y="1356031"/>
                </a:lnTo>
                <a:lnTo>
                  <a:pt x="1969738" y="1353534"/>
                </a:lnTo>
                <a:lnTo>
                  <a:pt x="1971095" y="1350809"/>
                </a:lnTo>
                <a:lnTo>
                  <a:pt x="1971999" y="1348085"/>
                </a:lnTo>
                <a:lnTo>
                  <a:pt x="1972904" y="1345133"/>
                </a:lnTo>
                <a:lnTo>
                  <a:pt x="1973808" y="1342408"/>
                </a:lnTo>
                <a:lnTo>
                  <a:pt x="1974487" y="1339230"/>
                </a:lnTo>
                <a:lnTo>
                  <a:pt x="1975165" y="1333100"/>
                </a:lnTo>
                <a:lnTo>
                  <a:pt x="1975391" y="1326288"/>
                </a:lnTo>
                <a:lnTo>
                  <a:pt x="1975391" y="1321975"/>
                </a:lnTo>
                <a:lnTo>
                  <a:pt x="1975165" y="1318115"/>
                </a:lnTo>
                <a:lnTo>
                  <a:pt x="1974713" y="1314255"/>
                </a:lnTo>
                <a:lnTo>
                  <a:pt x="1973808" y="1310395"/>
                </a:lnTo>
                <a:lnTo>
                  <a:pt x="1972904" y="1306990"/>
                </a:lnTo>
                <a:lnTo>
                  <a:pt x="1971773" y="1303584"/>
                </a:lnTo>
                <a:lnTo>
                  <a:pt x="1970190" y="1300406"/>
                </a:lnTo>
                <a:lnTo>
                  <a:pt x="1968607" y="1297454"/>
                </a:lnTo>
                <a:lnTo>
                  <a:pt x="1967024" y="1294502"/>
                </a:lnTo>
                <a:lnTo>
                  <a:pt x="1965215" y="1292005"/>
                </a:lnTo>
                <a:lnTo>
                  <a:pt x="1963406" y="1289507"/>
                </a:lnTo>
                <a:lnTo>
                  <a:pt x="1961371" y="1287237"/>
                </a:lnTo>
                <a:lnTo>
                  <a:pt x="1959109" y="1284967"/>
                </a:lnTo>
                <a:lnTo>
                  <a:pt x="1956848" y="1282923"/>
                </a:lnTo>
                <a:lnTo>
                  <a:pt x="1954586" y="1281107"/>
                </a:lnTo>
                <a:lnTo>
                  <a:pt x="1952325" y="1279518"/>
                </a:lnTo>
                <a:lnTo>
                  <a:pt x="1945993" y="1275885"/>
                </a:lnTo>
                <a:lnTo>
                  <a:pt x="1938078" y="1271798"/>
                </a:lnTo>
                <a:lnTo>
                  <a:pt x="1927901" y="1267030"/>
                </a:lnTo>
                <a:lnTo>
                  <a:pt x="1915464" y="1261581"/>
                </a:lnTo>
                <a:lnTo>
                  <a:pt x="1900990" y="1254997"/>
                </a:lnTo>
                <a:lnTo>
                  <a:pt x="1889909" y="1249548"/>
                </a:lnTo>
                <a:lnTo>
                  <a:pt x="1881995" y="1245461"/>
                </a:lnTo>
                <a:lnTo>
                  <a:pt x="1879281" y="1243872"/>
                </a:lnTo>
                <a:lnTo>
                  <a:pt x="1877246" y="1242510"/>
                </a:lnTo>
                <a:lnTo>
                  <a:pt x="1875663" y="1241147"/>
                </a:lnTo>
                <a:lnTo>
                  <a:pt x="1874306" y="1239558"/>
                </a:lnTo>
                <a:lnTo>
                  <a:pt x="1872949" y="1237742"/>
                </a:lnTo>
                <a:lnTo>
                  <a:pt x="1872270" y="1235925"/>
                </a:lnTo>
                <a:lnTo>
                  <a:pt x="1871592" y="1233655"/>
                </a:lnTo>
                <a:lnTo>
                  <a:pt x="1870914" y="1231157"/>
                </a:lnTo>
                <a:lnTo>
                  <a:pt x="1870687" y="1228433"/>
                </a:lnTo>
                <a:lnTo>
                  <a:pt x="1870461" y="1225708"/>
                </a:lnTo>
                <a:lnTo>
                  <a:pt x="1870687" y="1222076"/>
                </a:lnTo>
                <a:lnTo>
                  <a:pt x="1871140" y="1219124"/>
                </a:lnTo>
                <a:lnTo>
                  <a:pt x="1872270" y="1216627"/>
                </a:lnTo>
                <a:lnTo>
                  <a:pt x="1873853" y="1214583"/>
                </a:lnTo>
                <a:lnTo>
                  <a:pt x="1874532" y="1213675"/>
                </a:lnTo>
                <a:lnTo>
                  <a:pt x="1875663" y="1212994"/>
                </a:lnTo>
                <a:lnTo>
                  <a:pt x="1877924" y="1211859"/>
                </a:lnTo>
                <a:lnTo>
                  <a:pt x="1880412" y="1211178"/>
                </a:lnTo>
                <a:lnTo>
                  <a:pt x="1883577" y="1210951"/>
                </a:lnTo>
                <a:lnTo>
                  <a:pt x="1887196" y="1211178"/>
                </a:lnTo>
                <a:lnTo>
                  <a:pt x="1888779" y="1211405"/>
                </a:lnTo>
                <a:lnTo>
                  <a:pt x="1889909" y="1211859"/>
                </a:lnTo>
                <a:lnTo>
                  <a:pt x="1891266" y="1212767"/>
                </a:lnTo>
                <a:lnTo>
                  <a:pt x="1892397" y="1213221"/>
                </a:lnTo>
                <a:lnTo>
                  <a:pt x="1893302" y="1214356"/>
                </a:lnTo>
                <a:lnTo>
                  <a:pt x="1894206" y="1215037"/>
                </a:lnTo>
                <a:lnTo>
                  <a:pt x="1894658" y="1216400"/>
                </a:lnTo>
                <a:lnTo>
                  <a:pt x="1895111" y="1217989"/>
                </a:lnTo>
                <a:lnTo>
                  <a:pt x="1896015" y="1221849"/>
                </a:lnTo>
                <a:lnTo>
                  <a:pt x="1896468" y="1226844"/>
                </a:lnTo>
                <a:lnTo>
                  <a:pt x="1896468" y="1233201"/>
                </a:lnTo>
                <a:lnTo>
                  <a:pt x="1896468" y="1241601"/>
                </a:lnTo>
                <a:lnTo>
                  <a:pt x="1967250" y="1241601"/>
                </a:lnTo>
                <a:lnTo>
                  <a:pt x="1967703" y="1235925"/>
                </a:lnTo>
                <a:lnTo>
                  <a:pt x="1967929" y="1231838"/>
                </a:lnTo>
                <a:lnTo>
                  <a:pt x="1967703" y="1226389"/>
                </a:lnTo>
                <a:lnTo>
                  <a:pt x="1967024" y="1220940"/>
                </a:lnTo>
                <a:lnTo>
                  <a:pt x="1965667" y="1216173"/>
                </a:lnTo>
                <a:lnTo>
                  <a:pt x="1963858" y="1211405"/>
                </a:lnTo>
                <a:lnTo>
                  <a:pt x="1961597" y="1207318"/>
                </a:lnTo>
                <a:lnTo>
                  <a:pt x="1958657" y="1203231"/>
                </a:lnTo>
                <a:lnTo>
                  <a:pt x="1955491" y="1199598"/>
                </a:lnTo>
                <a:lnTo>
                  <a:pt x="1951646" y="1196193"/>
                </a:lnTo>
                <a:lnTo>
                  <a:pt x="1947350" y="1193014"/>
                </a:lnTo>
                <a:lnTo>
                  <a:pt x="1942375" y="1190290"/>
                </a:lnTo>
                <a:lnTo>
                  <a:pt x="1937173" y="1187565"/>
                </a:lnTo>
                <a:lnTo>
                  <a:pt x="1931067" y="1185522"/>
                </a:lnTo>
                <a:lnTo>
                  <a:pt x="1924735" y="1183705"/>
                </a:lnTo>
                <a:lnTo>
                  <a:pt x="1917951" y="1182343"/>
                </a:lnTo>
                <a:lnTo>
                  <a:pt x="1910488" y="1180981"/>
                </a:lnTo>
                <a:lnTo>
                  <a:pt x="1902573" y="1180300"/>
                </a:lnTo>
                <a:lnTo>
                  <a:pt x="1902573" y="1163726"/>
                </a:lnTo>
                <a:lnTo>
                  <a:pt x="1870009" y="1163726"/>
                </a:lnTo>
                <a:close/>
                <a:moveTo>
                  <a:pt x="1886970" y="1085850"/>
                </a:moveTo>
                <a:lnTo>
                  <a:pt x="1896920" y="1086304"/>
                </a:lnTo>
                <a:lnTo>
                  <a:pt x="1907322" y="1086985"/>
                </a:lnTo>
                <a:lnTo>
                  <a:pt x="1917047" y="1088347"/>
                </a:lnTo>
                <a:lnTo>
                  <a:pt x="1926997" y="1090164"/>
                </a:lnTo>
                <a:lnTo>
                  <a:pt x="1936495" y="1092434"/>
                </a:lnTo>
                <a:lnTo>
                  <a:pt x="1945993" y="1094931"/>
                </a:lnTo>
                <a:lnTo>
                  <a:pt x="1955265" y="1098110"/>
                </a:lnTo>
                <a:lnTo>
                  <a:pt x="1964310" y="1101743"/>
                </a:lnTo>
                <a:lnTo>
                  <a:pt x="1973130" y="1105830"/>
                </a:lnTo>
                <a:lnTo>
                  <a:pt x="1981723" y="1110143"/>
                </a:lnTo>
                <a:lnTo>
                  <a:pt x="1990091" y="1114911"/>
                </a:lnTo>
                <a:lnTo>
                  <a:pt x="1998232" y="1120133"/>
                </a:lnTo>
                <a:lnTo>
                  <a:pt x="2005921" y="1125809"/>
                </a:lnTo>
                <a:lnTo>
                  <a:pt x="2013383" y="1131712"/>
                </a:lnTo>
                <a:lnTo>
                  <a:pt x="2020620" y="1137843"/>
                </a:lnTo>
                <a:lnTo>
                  <a:pt x="2027630" y="1144654"/>
                </a:lnTo>
                <a:lnTo>
                  <a:pt x="2034415" y="1151465"/>
                </a:lnTo>
                <a:lnTo>
                  <a:pt x="2040520" y="1158731"/>
                </a:lnTo>
                <a:lnTo>
                  <a:pt x="2046400" y="1166223"/>
                </a:lnTo>
                <a:lnTo>
                  <a:pt x="2052054" y="1174170"/>
                </a:lnTo>
                <a:lnTo>
                  <a:pt x="2057255" y="1182343"/>
                </a:lnTo>
                <a:lnTo>
                  <a:pt x="2062004" y="1190744"/>
                </a:lnTo>
                <a:lnTo>
                  <a:pt x="2066527" y="1199371"/>
                </a:lnTo>
                <a:lnTo>
                  <a:pt x="2070371" y="1207999"/>
                </a:lnTo>
                <a:lnTo>
                  <a:pt x="2073989" y="1217081"/>
                </a:lnTo>
                <a:lnTo>
                  <a:pt x="2076929" y="1226389"/>
                </a:lnTo>
                <a:lnTo>
                  <a:pt x="2079869" y="1235925"/>
                </a:lnTo>
                <a:lnTo>
                  <a:pt x="2081904" y="1245688"/>
                </a:lnTo>
                <a:lnTo>
                  <a:pt x="2083714" y="1255678"/>
                </a:lnTo>
                <a:lnTo>
                  <a:pt x="2085070" y="1265668"/>
                </a:lnTo>
                <a:lnTo>
                  <a:pt x="2085749" y="1275658"/>
                </a:lnTo>
                <a:lnTo>
                  <a:pt x="2085975" y="1286102"/>
                </a:lnTo>
                <a:lnTo>
                  <a:pt x="2085749" y="1296319"/>
                </a:lnTo>
                <a:lnTo>
                  <a:pt x="2085070" y="1306536"/>
                </a:lnTo>
                <a:lnTo>
                  <a:pt x="2083714" y="1316526"/>
                </a:lnTo>
                <a:lnTo>
                  <a:pt x="2081904" y="1326288"/>
                </a:lnTo>
                <a:lnTo>
                  <a:pt x="2079869" y="1335824"/>
                </a:lnTo>
                <a:lnTo>
                  <a:pt x="2076929" y="1345360"/>
                </a:lnTo>
                <a:lnTo>
                  <a:pt x="2073989" y="1354669"/>
                </a:lnTo>
                <a:lnTo>
                  <a:pt x="2070371" y="1363751"/>
                </a:lnTo>
                <a:lnTo>
                  <a:pt x="2066527" y="1372832"/>
                </a:lnTo>
                <a:lnTo>
                  <a:pt x="2062004" y="1381233"/>
                </a:lnTo>
                <a:lnTo>
                  <a:pt x="2057255" y="1389633"/>
                </a:lnTo>
                <a:lnTo>
                  <a:pt x="2052054" y="1397807"/>
                </a:lnTo>
                <a:lnTo>
                  <a:pt x="2046400" y="1405527"/>
                </a:lnTo>
                <a:lnTo>
                  <a:pt x="2040520" y="1413019"/>
                </a:lnTo>
                <a:lnTo>
                  <a:pt x="2034415" y="1420285"/>
                </a:lnTo>
                <a:lnTo>
                  <a:pt x="2027630" y="1427323"/>
                </a:lnTo>
                <a:lnTo>
                  <a:pt x="2020620" y="1433907"/>
                </a:lnTo>
                <a:lnTo>
                  <a:pt x="2013383" y="1440265"/>
                </a:lnTo>
                <a:lnTo>
                  <a:pt x="2005921" y="1446168"/>
                </a:lnTo>
                <a:lnTo>
                  <a:pt x="1998232" y="1451844"/>
                </a:lnTo>
                <a:lnTo>
                  <a:pt x="1990091" y="1456839"/>
                </a:lnTo>
                <a:lnTo>
                  <a:pt x="1981723" y="1461834"/>
                </a:lnTo>
                <a:lnTo>
                  <a:pt x="1973130" y="1466147"/>
                </a:lnTo>
                <a:lnTo>
                  <a:pt x="1964310" y="1470007"/>
                </a:lnTo>
                <a:lnTo>
                  <a:pt x="1955265" y="1473640"/>
                </a:lnTo>
                <a:lnTo>
                  <a:pt x="1945993" y="1476819"/>
                </a:lnTo>
                <a:lnTo>
                  <a:pt x="1936495" y="1479770"/>
                </a:lnTo>
                <a:lnTo>
                  <a:pt x="1926997" y="1481813"/>
                </a:lnTo>
                <a:lnTo>
                  <a:pt x="1917047" y="1483630"/>
                </a:lnTo>
                <a:lnTo>
                  <a:pt x="1907322" y="1484765"/>
                </a:lnTo>
                <a:lnTo>
                  <a:pt x="1896920" y="1485673"/>
                </a:lnTo>
                <a:lnTo>
                  <a:pt x="1886970" y="1485900"/>
                </a:lnTo>
                <a:lnTo>
                  <a:pt x="1876567" y="1485673"/>
                </a:lnTo>
                <a:lnTo>
                  <a:pt x="1866391" y="1484765"/>
                </a:lnTo>
                <a:lnTo>
                  <a:pt x="1856667" y="1483630"/>
                </a:lnTo>
                <a:lnTo>
                  <a:pt x="1846490" y="1481813"/>
                </a:lnTo>
                <a:lnTo>
                  <a:pt x="1836992" y="1479770"/>
                </a:lnTo>
                <a:lnTo>
                  <a:pt x="1827494" y="1476819"/>
                </a:lnTo>
                <a:lnTo>
                  <a:pt x="1818223" y="1473640"/>
                </a:lnTo>
                <a:lnTo>
                  <a:pt x="1809177" y="1470007"/>
                </a:lnTo>
                <a:lnTo>
                  <a:pt x="1800583" y="1466147"/>
                </a:lnTo>
                <a:lnTo>
                  <a:pt x="1791764" y="1461834"/>
                </a:lnTo>
                <a:lnTo>
                  <a:pt x="1783623" y="1456839"/>
                </a:lnTo>
                <a:lnTo>
                  <a:pt x="1775256" y="1451844"/>
                </a:lnTo>
                <a:lnTo>
                  <a:pt x="1767567" y="1446168"/>
                </a:lnTo>
                <a:lnTo>
                  <a:pt x="1760104" y="1440265"/>
                </a:lnTo>
                <a:lnTo>
                  <a:pt x="1752867" y="1433907"/>
                </a:lnTo>
                <a:lnTo>
                  <a:pt x="1746083" y="1427323"/>
                </a:lnTo>
                <a:lnTo>
                  <a:pt x="1739299" y="1420285"/>
                </a:lnTo>
                <a:lnTo>
                  <a:pt x="1733193" y="1413019"/>
                </a:lnTo>
                <a:lnTo>
                  <a:pt x="1727313" y="1405527"/>
                </a:lnTo>
                <a:lnTo>
                  <a:pt x="1721660" y="1397807"/>
                </a:lnTo>
                <a:lnTo>
                  <a:pt x="1716458" y="1389633"/>
                </a:lnTo>
                <a:lnTo>
                  <a:pt x="1711483" y="1381233"/>
                </a:lnTo>
                <a:lnTo>
                  <a:pt x="1707187" y="1372832"/>
                </a:lnTo>
                <a:lnTo>
                  <a:pt x="1703342" y="1363751"/>
                </a:lnTo>
                <a:lnTo>
                  <a:pt x="1699724" y="1354669"/>
                </a:lnTo>
                <a:lnTo>
                  <a:pt x="1696558" y="1345360"/>
                </a:lnTo>
                <a:lnTo>
                  <a:pt x="1693844" y="1335824"/>
                </a:lnTo>
                <a:lnTo>
                  <a:pt x="1691809" y="1326288"/>
                </a:lnTo>
                <a:lnTo>
                  <a:pt x="1690000" y="1316526"/>
                </a:lnTo>
                <a:lnTo>
                  <a:pt x="1688643" y="1306536"/>
                </a:lnTo>
                <a:lnTo>
                  <a:pt x="1687965" y="1296319"/>
                </a:lnTo>
                <a:lnTo>
                  <a:pt x="1687512" y="1286102"/>
                </a:lnTo>
                <a:lnTo>
                  <a:pt x="1687965" y="1275658"/>
                </a:lnTo>
                <a:lnTo>
                  <a:pt x="1688643" y="1265668"/>
                </a:lnTo>
                <a:lnTo>
                  <a:pt x="1690000" y="1255678"/>
                </a:lnTo>
                <a:lnTo>
                  <a:pt x="1691809" y="1245688"/>
                </a:lnTo>
                <a:lnTo>
                  <a:pt x="1693844" y="1235925"/>
                </a:lnTo>
                <a:lnTo>
                  <a:pt x="1696558" y="1226389"/>
                </a:lnTo>
                <a:lnTo>
                  <a:pt x="1699724" y="1217081"/>
                </a:lnTo>
                <a:lnTo>
                  <a:pt x="1703342" y="1207999"/>
                </a:lnTo>
                <a:lnTo>
                  <a:pt x="1707187" y="1199371"/>
                </a:lnTo>
                <a:lnTo>
                  <a:pt x="1711483" y="1190744"/>
                </a:lnTo>
                <a:lnTo>
                  <a:pt x="1716458" y="1182343"/>
                </a:lnTo>
                <a:lnTo>
                  <a:pt x="1721660" y="1174170"/>
                </a:lnTo>
                <a:lnTo>
                  <a:pt x="1727313" y="1166223"/>
                </a:lnTo>
                <a:lnTo>
                  <a:pt x="1733193" y="1158731"/>
                </a:lnTo>
                <a:lnTo>
                  <a:pt x="1739299" y="1151465"/>
                </a:lnTo>
                <a:lnTo>
                  <a:pt x="1746083" y="1144654"/>
                </a:lnTo>
                <a:lnTo>
                  <a:pt x="1752867" y="1137843"/>
                </a:lnTo>
                <a:lnTo>
                  <a:pt x="1760104" y="1131712"/>
                </a:lnTo>
                <a:lnTo>
                  <a:pt x="1767567" y="1125809"/>
                </a:lnTo>
                <a:lnTo>
                  <a:pt x="1775256" y="1120133"/>
                </a:lnTo>
                <a:lnTo>
                  <a:pt x="1783623" y="1114911"/>
                </a:lnTo>
                <a:lnTo>
                  <a:pt x="1791764" y="1110143"/>
                </a:lnTo>
                <a:lnTo>
                  <a:pt x="1800583" y="1105830"/>
                </a:lnTo>
                <a:lnTo>
                  <a:pt x="1809177" y="1101743"/>
                </a:lnTo>
                <a:lnTo>
                  <a:pt x="1818223" y="1098110"/>
                </a:lnTo>
                <a:lnTo>
                  <a:pt x="1827494" y="1094931"/>
                </a:lnTo>
                <a:lnTo>
                  <a:pt x="1836992" y="1092434"/>
                </a:lnTo>
                <a:lnTo>
                  <a:pt x="1846490" y="1090164"/>
                </a:lnTo>
                <a:lnTo>
                  <a:pt x="1856667" y="1088347"/>
                </a:lnTo>
                <a:lnTo>
                  <a:pt x="1866391" y="1086985"/>
                </a:lnTo>
                <a:lnTo>
                  <a:pt x="1876567" y="1086304"/>
                </a:lnTo>
                <a:lnTo>
                  <a:pt x="1886970" y="1085850"/>
                </a:lnTo>
                <a:close/>
                <a:moveTo>
                  <a:pt x="1297791" y="741362"/>
                </a:moveTo>
                <a:lnTo>
                  <a:pt x="1297791" y="765402"/>
                </a:lnTo>
                <a:lnTo>
                  <a:pt x="1285096" y="766762"/>
                </a:lnTo>
                <a:lnTo>
                  <a:pt x="1273308" y="768577"/>
                </a:lnTo>
                <a:lnTo>
                  <a:pt x="1262200" y="770844"/>
                </a:lnTo>
                <a:lnTo>
                  <a:pt x="1256986" y="771978"/>
                </a:lnTo>
                <a:lnTo>
                  <a:pt x="1251772" y="773566"/>
                </a:lnTo>
                <a:lnTo>
                  <a:pt x="1247238" y="775153"/>
                </a:lnTo>
                <a:lnTo>
                  <a:pt x="1242477" y="776741"/>
                </a:lnTo>
                <a:lnTo>
                  <a:pt x="1238170" y="778555"/>
                </a:lnTo>
                <a:lnTo>
                  <a:pt x="1233862" y="780369"/>
                </a:lnTo>
                <a:lnTo>
                  <a:pt x="1230009" y="782410"/>
                </a:lnTo>
                <a:lnTo>
                  <a:pt x="1226155" y="784452"/>
                </a:lnTo>
                <a:lnTo>
                  <a:pt x="1222528" y="786493"/>
                </a:lnTo>
                <a:lnTo>
                  <a:pt x="1219127" y="788760"/>
                </a:lnTo>
                <a:lnTo>
                  <a:pt x="1215953" y="791482"/>
                </a:lnTo>
                <a:lnTo>
                  <a:pt x="1213006" y="793977"/>
                </a:lnTo>
                <a:lnTo>
                  <a:pt x="1210286" y="796698"/>
                </a:lnTo>
                <a:lnTo>
                  <a:pt x="1207792" y="799419"/>
                </a:lnTo>
                <a:lnTo>
                  <a:pt x="1205525" y="802368"/>
                </a:lnTo>
                <a:lnTo>
                  <a:pt x="1203032" y="805316"/>
                </a:lnTo>
                <a:lnTo>
                  <a:pt x="1201218" y="808491"/>
                </a:lnTo>
                <a:lnTo>
                  <a:pt x="1199631" y="811893"/>
                </a:lnTo>
                <a:lnTo>
                  <a:pt x="1198044" y="815068"/>
                </a:lnTo>
                <a:lnTo>
                  <a:pt x="1196684" y="818469"/>
                </a:lnTo>
                <a:lnTo>
                  <a:pt x="1195551" y="822098"/>
                </a:lnTo>
                <a:lnTo>
                  <a:pt x="1194644" y="825727"/>
                </a:lnTo>
                <a:lnTo>
                  <a:pt x="1193737" y="829582"/>
                </a:lnTo>
                <a:lnTo>
                  <a:pt x="1193284" y="833437"/>
                </a:lnTo>
                <a:lnTo>
                  <a:pt x="1193057" y="837519"/>
                </a:lnTo>
                <a:lnTo>
                  <a:pt x="1193057" y="841828"/>
                </a:lnTo>
                <a:lnTo>
                  <a:pt x="1193284" y="847498"/>
                </a:lnTo>
                <a:lnTo>
                  <a:pt x="1193737" y="853168"/>
                </a:lnTo>
                <a:lnTo>
                  <a:pt x="1194871" y="858384"/>
                </a:lnTo>
                <a:lnTo>
                  <a:pt x="1196231" y="863600"/>
                </a:lnTo>
                <a:lnTo>
                  <a:pt x="1198044" y="868816"/>
                </a:lnTo>
                <a:lnTo>
                  <a:pt x="1200085" y="873805"/>
                </a:lnTo>
                <a:lnTo>
                  <a:pt x="1202578" y="878568"/>
                </a:lnTo>
                <a:lnTo>
                  <a:pt x="1205525" y="883330"/>
                </a:lnTo>
                <a:lnTo>
                  <a:pt x="1208472" y="887639"/>
                </a:lnTo>
                <a:lnTo>
                  <a:pt x="1211873" y="891721"/>
                </a:lnTo>
                <a:lnTo>
                  <a:pt x="1215273" y="895803"/>
                </a:lnTo>
                <a:lnTo>
                  <a:pt x="1218900" y="899432"/>
                </a:lnTo>
                <a:lnTo>
                  <a:pt x="1222754" y="902834"/>
                </a:lnTo>
                <a:lnTo>
                  <a:pt x="1226608" y="906235"/>
                </a:lnTo>
                <a:lnTo>
                  <a:pt x="1230689" y="908957"/>
                </a:lnTo>
                <a:lnTo>
                  <a:pt x="1234769" y="911678"/>
                </a:lnTo>
                <a:lnTo>
                  <a:pt x="1245197" y="917575"/>
                </a:lnTo>
                <a:lnTo>
                  <a:pt x="1259253" y="924832"/>
                </a:lnTo>
                <a:lnTo>
                  <a:pt x="1277388" y="933223"/>
                </a:lnTo>
                <a:lnTo>
                  <a:pt x="1299151" y="943428"/>
                </a:lnTo>
                <a:lnTo>
                  <a:pt x="1305725" y="946377"/>
                </a:lnTo>
                <a:lnTo>
                  <a:pt x="1311620" y="949552"/>
                </a:lnTo>
                <a:lnTo>
                  <a:pt x="1317060" y="952500"/>
                </a:lnTo>
                <a:lnTo>
                  <a:pt x="1321368" y="955675"/>
                </a:lnTo>
                <a:lnTo>
                  <a:pt x="1325448" y="958623"/>
                </a:lnTo>
                <a:lnTo>
                  <a:pt x="1328395" y="961344"/>
                </a:lnTo>
                <a:lnTo>
                  <a:pt x="1330662" y="964293"/>
                </a:lnTo>
                <a:lnTo>
                  <a:pt x="1332249" y="967014"/>
                </a:lnTo>
                <a:lnTo>
                  <a:pt x="1333383" y="969962"/>
                </a:lnTo>
                <a:lnTo>
                  <a:pt x="1334289" y="973137"/>
                </a:lnTo>
                <a:lnTo>
                  <a:pt x="1335196" y="976993"/>
                </a:lnTo>
                <a:lnTo>
                  <a:pt x="1335876" y="981528"/>
                </a:lnTo>
                <a:lnTo>
                  <a:pt x="1336330" y="986064"/>
                </a:lnTo>
                <a:lnTo>
                  <a:pt x="1337010" y="991280"/>
                </a:lnTo>
                <a:lnTo>
                  <a:pt x="1337010" y="996950"/>
                </a:lnTo>
                <a:lnTo>
                  <a:pt x="1337236" y="1002846"/>
                </a:lnTo>
                <a:lnTo>
                  <a:pt x="1337010" y="1005568"/>
                </a:lnTo>
                <a:lnTo>
                  <a:pt x="1337010" y="1007835"/>
                </a:lnTo>
                <a:lnTo>
                  <a:pt x="1336330" y="1009877"/>
                </a:lnTo>
                <a:lnTo>
                  <a:pt x="1335876" y="1011918"/>
                </a:lnTo>
                <a:lnTo>
                  <a:pt x="1335196" y="1013732"/>
                </a:lnTo>
                <a:lnTo>
                  <a:pt x="1334289" y="1015319"/>
                </a:lnTo>
                <a:lnTo>
                  <a:pt x="1333383" y="1016907"/>
                </a:lnTo>
                <a:lnTo>
                  <a:pt x="1332022" y="1018041"/>
                </a:lnTo>
                <a:lnTo>
                  <a:pt x="1330662" y="1019402"/>
                </a:lnTo>
                <a:lnTo>
                  <a:pt x="1329302" y="1020535"/>
                </a:lnTo>
                <a:lnTo>
                  <a:pt x="1327488" y="1021216"/>
                </a:lnTo>
                <a:lnTo>
                  <a:pt x="1325675" y="1021896"/>
                </a:lnTo>
                <a:lnTo>
                  <a:pt x="1323635" y="1022577"/>
                </a:lnTo>
                <a:lnTo>
                  <a:pt x="1321141" y="1023030"/>
                </a:lnTo>
                <a:lnTo>
                  <a:pt x="1318874" y="1023257"/>
                </a:lnTo>
                <a:lnTo>
                  <a:pt x="1316380" y="1023257"/>
                </a:lnTo>
                <a:lnTo>
                  <a:pt x="1313433" y="1023030"/>
                </a:lnTo>
                <a:lnTo>
                  <a:pt x="1310940" y="1022803"/>
                </a:lnTo>
                <a:lnTo>
                  <a:pt x="1308673" y="1022123"/>
                </a:lnTo>
                <a:lnTo>
                  <a:pt x="1306406" y="1021443"/>
                </a:lnTo>
                <a:lnTo>
                  <a:pt x="1304819" y="1020535"/>
                </a:lnTo>
                <a:lnTo>
                  <a:pt x="1303232" y="1019175"/>
                </a:lnTo>
                <a:lnTo>
                  <a:pt x="1301872" y="1017587"/>
                </a:lnTo>
                <a:lnTo>
                  <a:pt x="1301192" y="1015773"/>
                </a:lnTo>
                <a:lnTo>
                  <a:pt x="1300285" y="1013732"/>
                </a:lnTo>
                <a:lnTo>
                  <a:pt x="1299605" y="1010784"/>
                </a:lnTo>
                <a:lnTo>
                  <a:pt x="1299151" y="1007382"/>
                </a:lnTo>
                <a:lnTo>
                  <a:pt x="1298471" y="1002846"/>
                </a:lnTo>
                <a:lnTo>
                  <a:pt x="1298018" y="991960"/>
                </a:lnTo>
                <a:lnTo>
                  <a:pt x="1297791" y="978353"/>
                </a:lnTo>
                <a:lnTo>
                  <a:pt x="1297791" y="959984"/>
                </a:lnTo>
                <a:lnTo>
                  <a:pt x="1194644" y="959984"/>
                </a:lnTo>
                <a:lnTo>
                  <a:pt x="1194644" y="974725"/>
                </a:lnTo>
                <a:lnTo>
                  <a:pt x="1194644" y="980621"/>
                </a:lnTo>
                <a:lnTo>
                  <a:pt x="1195097" y="986744"/>
                </a:lnTo>
                <a:lnTo>
                  <a:pt x="1195551" y="992414"/>
                </a:lnTo>
                <a:lnTo>
                  <a:pt x="1196457" y="997630"/>
                </a:lnTo>
                <a:lnTo>
                  <a:pt x="1197364" y="1002846"/>
                </a:lnTo>
                <a:lnTo>
                  <a:pt x="1198951" y="1008062"/>
                </a:lnTo>
                <a:lnTo>
                  <a:pt x="1200538" y="1012598"/>
                </a:lnTo>
                <a:lnTo>
                  <a:pt x="1202352" y="1017360"/>
                </a:lnTo>
                <a:lnTo>
                  <a:pt x="1204392" y="1021443"/>
                </a:lnTo>
                <a:lnTo>
                  <a:pt x="1206659" y="1025525"/>
                </a:lnTo>
                <a:lnTo>
                  <a:pt x="1209152" y="1029380"/>
                </a:lnTo>
                <a:lnTo>
                  <a:pt x="1211873" y="1032782"/>
                </a:lnTo>
                <a:lnTo>
                  <a:pt x="1215047" y="1036184"/>
                </a:lnTo>
                <a:lnTo>
                  <a:pt x="1218447" y="1039359"/>
                </a:lnTo>
                <a:lnTo>
                  <a:pt x="1221621" y="1042080"/>
                </a:lnTo>
                <a:lnTo>
                  <a:pt x="1225475" y="1045028"/>
                </a:lnTo>
                <a:lnTo>
                  <a:pt x="1229329" y="1047296"/>
                </a:lnTo>
                <a:lnTo>
                  <a:pt x="1233182" y="1049564"/>
                </a:lnTo>
                <a:lnTo>
                  <a:pt x="1237490" y="1051832"/>
                </a:lnTo>
                <a:lnTo>
                  <a:pt x="1241570" y="1053646"/>
                </a:lnTo>
                <a:lnTo>
                  <a:pt x="1245877" y="1055687"/>
                </a:lnTo>
                <a:lnTo>
                  <a:pt x="1249958" y="1057502"/>
                </a:lnTo>
                <a:lnTo>
                  <a:pt x="1259026" y="1060677"/>
                </a:lnTo>
                <a:lnTo>
                  <a:pt x="1268094" y="1063171"/>
                </a:lnTo>
                <a:lnTo>
                  <a:pt x="1277615" y="1065212"/>
                </a:lnTo>
                <a:lnTo>
                  <a:pt x="1287590" y="1066800"/>
                </a:lnTo>
                <a:lnTo>
                  <a:pt x="1297791" y="1067934"/>
                </a:lnTo>
                <a:lnTo>
                  <a:pt x="1297791" y="1096962"/>
                </a:lnTo>
                <a:lnTo>
                  <a:pt x="1345171" y="1096962"/>
                </a:lnTo>
                <a:lnTo>
                  <a:pt x="1345171" y="1068841"/>
                </a:lnTo>
                <a:lnTo>
                  <a:pt x="1351972" y="1068160"/>
                </a:lnTo>
                <a:lnTo>
                  <a:pt x="1358093" y="1067253"/>
                </a:lnTo>
                <a:lnTo>
                  <a:pt x="1364213" y="1066346"/>
                </a:lnTo>
                <a:lnTo>
                  <a:pt x="1370108" y="1064985"/>
                </a:lnTo>
                <a:lnTo>
                  <a:pt x="1375775" y="1063852"/>
                </a:lnTo>
                <a:lnTo>
                  <a:pt x="1381442" y="1062491"/>
                </a:lnTo>
                <a:lnTo>
                  <a:pt x="1386656" y="1060903"/>
                </a:lnTo>
                <a:lnTo>
                  <a:pt x="1391870" y="1059089"/>
                </a:lnTo>
                <a:lnTo>
                  <a:pt x="1396858" y="1057275"/>
                </a:lnTo>
                <a:lnTo>
                  <a:pt x="1401392" y="1055234"/>
                </a:lnTo>
                <a:lnTo>
                  <a:pt x="1405699" y="1053193"/>
                </a:lnTo>
                <a:lnTo>
                  <a:pt x="1410233" y="1050925"/>
                </a:lnTo>
                <a:lnTo>
                  <a:pt x="1414087" y="1048430"/>
                </a:lnTo>
                <a:lnTo>
                  <a:pt x="1417941" y="1045935"/>
                </a:lnTo>
                <a:lnTo>
                  <a:pt x="1421568" y="1043441"/>
                </a:lnTo>
                <a:lnTo>
                  <a:pt x="1425195" y="1040493"/>
                </a:lnTo>
                <a:lnTo>
                  <a:pt x="1428142" y="1037771"/>
                </a:lnTo>
                <a:lnTo>
                  <a:pt x="1431316" y="1034596"/>
                </a:lnTo>
                <a:lnTo>
                  <a:pt x="1434036" y="1031421"/>
                </a:lnTo>
                <a:lnTo>
                  <a:pt x="1436756" y="1028246"/>
                </a:lnTo>
                <a:lnTo>
                  <a:pt x="1439023" y="1024844"/>
                </a:lnTo>
                <a:lnTo>
                  <a:pt x="1441290" y="1021216"/>
                </a:lnTo>
                <a:lnTo>
                  <a:pt x="1443104" y="1017360"/>
                </a:lnTo>
                <a:lnTo>
                  <a:pt x="1444918" y="1013505"/>
                </a:lnTo>
                <a:lnTo>
                  <a:pt x="1446504" y="1009650"/>
                </a:lnTo>
                <a:lnTo>
                  <a:pt x="1447865" y="1005568"/>
                </a:lnTo>
                <a:lnTo>
                  <a:pt x="1448998" y="1001032"/>
                </a:lnTo>
                <a:lnTo>
                  <a:pt x="1449905" y="996723"/>
                </a:lnTo>
                <a:lnTo>
                  <a:pt x="1450585" y="992414"/>
                </a:lnTo>
                <a:lnTo>
                  <a:pt x="1451265" y="987425"/>
                </a:lnTo>
                <a:lnTo>
                  <a:pt x="1451492" y="982889"/>
                </a:lnTo>
                <a:lnTo>
                  <a:pt x="1451719" y="977900"/>
                </a:lnTo>
                <a:lnTo>
                  <a:pt x="1451492" y="971777"/>
                </a:lnTo>
                <a:lnTo>
                  <a:pt x="1450812" y="965653"/>
                </a:lnTo>
                <a:lnTo>
                  <a:pt x="1450132" y="959984"/>
                </a:lnTo>
                <a:lnTo>
                  <a:pt x="1448998" y="954994"/>
                </a:lnTo>
                <a:lnTo>
                  <a:pt x="1447865" y="949778"/>
                </a:lnTo>
                <a:lnTo>
                  <a:pt x="1446051" y="944789"/>
                </a:lnTo>
                <a:lnTo>
                  <a:pt x="1444237" y="940253"/>
                </a:lnTo>
                <a:lnTo>
                  <a:pt x="1441971" y="935944"/>
                </a:lnTo>
                <a:lnTo>
                  <a:pt x="1439250" y="931862"/>
                </a:lnTo>
                <a:lnTo>
                  <a:pt x="1436756" y="928007"/>
                </a:lnTo>
                <a:lnTo>
                  <a:pt x="1433809" y="924605"/>
                </a:lnTo>
                <a:lnTo>
                  <a:pt x="1430862" y="921203"/>
                </a:lnTo>
                <a:lnTo>
                  <a:pt x="1427689" y="918028"/>
                </a:lnTo>
                <a:lnTo>
                  <a:pt x="1424515" y="914853"/>
                </a:lnTo>
                <a:lnTo>
                  <a:pt x="1421341" y="912359"/>
                </a:lnTo>
                <a:lnTo>
                  <a:pt x="1417714" y="910091"/>
                </a:lnTo>
                <a:lnTo>
                  <a:pt x="1413860" y="907369"/>
                </a:lnTo>
                <a:lnTo>
                  <a:pt x="1408873" y="904875"/>
                </a:lnTo>
                <a:lnTo>
                  <a:pt x="1397084" y="898752"/>
                </a:lnTo>
                <a:lnTo>
                  <a:pt x="1382122" y="891721"/>
                </a:lnTo>
                <a:lnTo>
                  <a:pt x="1363987" y="883557"/>
                </a:lnTo>
                <a:lnTo>
                  <a:pt x="1343131" y="874259"/>
                </a:lnTo>
                <a:lnTo>
                  <a:pt x="1326808" y="866548"/>
                </a:lnTo>
                <a:lnTo>
                  <a:pt x="1320461" y="863373"/>
                </a:lnTo>
                <a:lnTo>
                  <a:pt x="1315247" y="860652"/>
                </a:lnTo>
                <a:lnTo>
                  <a:pt x="1311166" y="857930"/>
                </a:lnTo>
                <a:lnTo>
                  <a:pt x="1308219" y="856116"/>
                </a:lnTo>
                <a:lnTo>
                  <a:pt x="1305952" y="854075"/>
                </a:lnTo>
                <a:lnTo>
                  <a:pt x="1303912" y="852034"/>
                </a:lnTo>
                <a:lnTo>
                  <a:pt x="1302325" y="849539"/>
                </a:lnTo>
                <a:lnTo>
                  <a:pt x="1301192" y="846364"/>
                </a:lnTo>
                <a:lnTo>
                  <a:pt x="1299831" y="843189"/>
                </a:lnTo>
                <a:lnTo>
                  <a:pt x="1299151" y="839560"/>
                </a:lnTo>
                <a:lnTo>
                  <a:pt x="1298698" y="835705"/>
                </a:lnTo>
                <a:lnTo>
                  <a:pt x="1298471" y="831396"/>
                </a:lnTo>
                <a:lnTo>
                  <a:pt x="1298471" y="828902"/>
                </a:lnTo>
                <a:lnTo>
                  <a:pt x="1298698" y="826407"/>
                </a:lnTo>
                <a:lnTo>
                  <a:pt x="1299378" y="824139"/>
                </a:lnTo>
                <a:lnTo>
                  <a:pt x="1299831" y="822098"/>
                </a:lnTo>
                <a:lnTo>
                  <a:pt x="1300285" y="820284"/>
                </a:lnTo>
                <a:lnTo>
                  <a:pt x="1301192" y="818469"/>
                </a:lnTo>
                <a:lnTo>
                  <a:pt x="1302098" y="816882"/>
                </a:lnTo>
                <a:lnTo>
                  <a:pt x="1303232" y="815748"/>
                </a:lnTo>
                <a:lnTo>
                  <a:pt x="1304365" y="814387"/>
                </a:lnTo>
                <a:lnTo>
                  <a:pt x="1305952" y="813253"/>
                </a:lnTo>
                <a:lnTo>
                  <a:pt x="1307539" y="812346"/>
                </a:lnTo>
                <a:lnTo>
                  <a:pt x="1309126" y="811439"/>
                </a:lnTo>
                <a:lnTo>
                  <a:pt x="1311166" y="810985"/>
                </a:lnTo>
                <a:lnTo>
                  <a:pt x="1312980" y="810532"/>
                </a:lnTo>
                <a:lnTo>
                  <a:pt x="1315247" y="810305"/>
                </a:lnTo>
                <a:lnTo>
                  <a:pt x="1317287" y="810305"/>
                </a:lnTo>
                <a:lnTo>
                  <a:pt x="1320234" y="810532"/>
                </a:lnTo>
                <a:lnTo>
                  <a:pt x="1322728" y="810759"/>
                </a:lnTo>
                <a:lnTo>
                  <a:pt x="1324995" y="811212"/>
                </a:lnTo>
                <a:lnTo>
                  <a:pt x="1327035" y="811893"/>
                </a:lnTo>
                <a:lnTo>
                  <a:pt x="1328849" y="812573"/>
                </a:lnTo>
                <a:lnTo>
                  <a:pt x="1330435" y="813934"/>
                </a:lnTo>
                <a:lnTo>
                  <a:pt x="1331796" y="814841"/>
                </a:lnTo>
                <a:lnTo>
                  <a:pt x="1332702" y="816428"/>
                </a:lnTo>
                <a:lnTo>
                  <a:pt x="1333609" y="818243"/>
                </a:lnTo>
                <a:lnTo>
                  <a:pt x="1334289" y="820284"/>
                </a:lnTo>
                <a:lnTo>
                  <a:pt x="1334969" y="823005"/>
                </a:lnTo>
                <a:lnTo>
                  <a:pt x="1335423" y="825953"/>
                </a:lnTo>
                <a:lnTo>
                  <a:pt x="1336103" y="833210"/>
                </a:lnTo>
                <a:lnTo>
                  <a:pt x="1336330" y="842509"/>
                </a:lnTo>
                <a:lnTo>
                  <a:pt x="1336330" y="854982"/>
                </a:lnTo>
                <a:lnTo>
                  <a:pt x="1439477" y="854982"/>
                </a:lnTo>
                <a:lnTo>
                  <a:pt x="1440384" y="846591"/>
                </a:lnTo>
                <a:lnTo>
                  <a:pt x="1440610" y="840694"/>
                </a:lnTo>
                <a:lnTo>
                  <a:pt x="1440610" y="836612"/>
                </a:lnTo>
                <a:lnTo>
                  <a:pt x="1440384" y="832757"/>
                </a:lnTo>
                <a:lnTo>
                  <a:pt x="1439704" y="828902"/>
                </a:lnTo>
                <a:lnTo>
                  <a:pt x="1439023" y="825046"/>
                </a:lnTo>
                <a:lnTo>
                  <a:pt x="1438343" y="821418"/>
                </a:lnTo>
                <a:lnTo>
                  <a:pt x="1437210" y="817789"/>
                </a:lnTo>
                <a:lnTo>
                  <a:pt x="1436303" y="814387"/>
                </a:lnTo>
                <a:lnTo>
                  <a:pt x="1434716" y="810985"/>
                </a:lnTo>
                <a:lnTo>
                  <a:pt x="1433129" y="808037"/>
                </a:lnTo>
                <a:lnTo>
                  <a:pt x="1431316" y="804862"/>
                </a:lnTo>
                <a:lnTo>
                  <a:pt x="1429502" y="801687"/>
                </a:lnTo>
                <a:lnTo>
                  <a:pt x="1427235" y="798966"/>
                </a:lnTo>
                <a:lnTo>
                  <a:pt x="1424968" y="796244"/>
                </a:lnTo>
                <a:lnTo>
                  <a:pt x="1422475" y="793750"/>
                </a:lnTo>
                <a:lnTo>
                  <a:pt x="1419754" y="791255"/>
                </a:lnTo>
                <a:lnTo>
                  <a:pt x="1416807" y="788534"/>
                </a:lnTo>
                <a:lnTo>
                  <a:pt x="1413860" y="786493"/>
                </a:lnTo>
                <a:lnTo>
                  <a:pt x="1410686" y="784225"/>
                </a:lnTo>
                <a:lnTo>
                  <a:pt x="1407059" y="782184"/>
                </a:lnTo>
                <a:lnTo>
                  <a:pt x="1403432" y="780143"/>
                </a:lnTo>
                <a:lnTo>
                  <a:pt x="1399578" y="778328"/>
                </a:lnTo>
                <a:lnTo>
                  <a:pt x="1395724" y="776514"/>
                </a:lnTo>
                <a:lnTo>
                  <a:pt x="1391644" y="774927"/>
                </a:lnTo>
                <a:lnTo>
                  <a:pt x="1387110" y="773339"/>
                </a:lnTo>
                <a:lnTo>
                  <a:pt x="1382576" y="771978"/>
                </a:lnTo>
                <a:lnTo>
                  <a:pt x="1377589" y="770844"/>
                </a:lnTo>
                <a:lnTo>
                  <a:pt x="1367614" y="768577"/>
                </a:lnTo>
                <a:lnTo>
                  <a:pt x="1356732" y="766762"/>
                </a:lnTo>
                <a:lnTo>
                  <a:pt x="1345171" y="765402"/>
                </a:lnTo>
                <a:lnTo>
                  <a:pt x="1345171" y="741362"/>
                </a:lnTo>
                <a:lnTo>
                  <a:pt x="1297791" y="741362"/>
                </a:lnTo>
                <a:close/>
                <a:moveTo>
                  <a:pt x="1322274" y="628650"/>
                </a:moveTo>
                <a:lnTo>
                  <a:pt x="1329755" y="628877"/>
                </a:lnTo>
                <a:lnTo>
                  <a:pt x="1337236" y="629330"/>
                </a:lnTo>
                <a:lnTo>
                  <a:pt x="1344717" y="629557"/>
                </a:lnTo>
                <a:lnTo>
                  <a:pt x="1351972" y="630237"/>
                </a:lnTo>
                <a:lnTo>
                  <a:pt x="1359453" y="631144"/>
                </a:lnTo>
                <a:lnTo>
                  <a:pt x="1366480" y="632052"/>
                </a:lnTo>
                <a:lnTo>
                  <a:pt x="1373735" y="633412"/>
                </a:lnTo>
                <a:lnTo>
                  <a:pt x="1380762" y="634546"/>
                </a:lnTo>
                <a:lnTo>
                  <a:pt x="1388017" y="636134"/>
                </a:lnTo>
                <a:lnTo>
                  <a:pt x="1395044" y="637948"/>
                </a:lnTo>
                <a:lnTo>
                  <a:pt x="1401845" y="639762"/>
                </a:lnTo>
                <a:lnTo>
                  <a:pt x="1408646" y="641803"/>
                </a:lnTo>
                <a:lnTo>
                  <a:pt x="1415674" y="643844"/>
                </a:lnTo>
                <a:lnTo>
                  <a:pt x="1422248" y="646566"/>
                </a:lnTo>
                <a:lnTo>
                  <a:pt x="1428822" y="648834"/>
                </a:lnTo>
                <a:lnTo>
                  <a:pt x="1435396" y="651555"/>
                </a:lnTo>
                <a:lnTo>
                  <a:pt x="1441971" y="654503"/>
                </a:lnTo>
                <a:lnTo>
                  <a:pt x="1448318" y="657225"/>
                </a:lnTo>
                <a:lnTo>
                  <a:pt x="1454439" y="660400"/>
                </a:lnTo>
                <a:lnTo>
                  <a:pt x="1460786" y="663802"/>
                </a:lnTo>
                <a:lnTo>
                  <a:pt x="1466907" y="667203"/>
                </a:lnTo>
                <a:lnTo>
                  <a:pt x="1472801" y="670832"/>
                </a:lnTo>
                <a:lnTo>
                  <a:pt x="1478695" y="674687"/>
                </a:lnTo>
                <a:lnTo>
                  <a:pt x="1484590" y="678543"/>
                </a:lnTo>
                <a:lnTo>
                  <a:pt x="1490257" y="682398"/>
                </a:lnTo>
                <a:lnTo>
                  <a:pt x="1495924" y="686480"/>
                </a:lnTo>
                <a:lnTo>
                  <a:pt x="1501592" y="690562"/>
                </a:lnTo>
                <a:lnTo>
                  <a:pt x="1507033" y="695098"/>
                </a:lnTo>
                <a:lnTo>
                  <a:pt x="1512473" y="699634"/>
                </a:lnTo>
                <a:lnTo>
                  <a:pt x="1517687" y="704169"/>
                </a:lnTo>
                <a:lnTo>
                  <a:pt x="1522901" y="708932"/>
                </a:lnTo>
                <a:lnTo>
                  <a:pt x="1527662" y="713921"/>
                </a:lnTo>
                <a:lnTo>
                  <a:pt x="1532649" y="718684"/>
                </a:lnTo>
                <a:lnTo>
                  <a:pt x="1537183" y="723900"/>
                </a:lnTo>
                <a:lnTo>
                  <a:pt x="1541944" y="729116"/>
                </a:lnTo>
                <a:lnTo>
                  <a:pt x="1546478" y="734332"/>
                </a:lnTo>
                <a:lnTo>
                  <a:pt x="1551012" y="739775"/>
                </a:lnTo>
                <a:lnTo>
                  <a:pt x="1555092" y="745444"/>
                </a:lnTo>
                <a:lnTo>
                  <a:pt x="1559173" y="751114"/>
                </a:lnTo>
                <a:lnTo>
                  <a:pt x="1563027" y="756784"/>
                </a:lnTo>
                <a:lnTo>
                  <a:pt x="1566881" y="762907"/>
                </a:lnTo>
                <a:lnTo>
                  <a:pt x="1570735" y="768803"/>
                </a:lnTo>
                <a:lnTo>
                  <a:pt x="1574362" y="774700"/>
                </a:lnTo>
                <a:lnTo>
                  <a:pt x="1577762" y="780823"/>
                </a:lnTo>
                <a:lnTo>
                  <a:pt x="1581163" y="786946"/>
                </a:lnTo>
                <a:lnTo>
                  <a:pt x="1584110" y="793296"/>
                </a:lnTo>
                <a:lnTo>
                  <a:pt x="1587057" y="799646"/>
                </a:lnTo>
                <a:lnTo>
                  <a:pt x="1589777" y="806223"/>
                </a:lnTo>
                <a:lnTo>
                  <a:pt x="1592724" y="812800"/>
                </a:lnTo>
                <a:lnTo>
                  <a:pt x="1594991" y="819377"/>
                </a:lnTo>
                <a:lnTo>
                  <a:pt x="1597712" y="825953"/>
                </a:lnTo>
                <a:lnTo>
                  <a:pt x="1599752" y="832984"/>
                </a:lnTo>
                <a:lnTo>
                  <a:pt x="1601792" y="839560"/>
                </a:lnTo>
                <a:lnTo>
                  <a:pt x="1603606" y="846591"/>
                </a:lnTo>
                <a:lnTo>
                  <a:pt x="1605419" y="853621"/>
                </a:lnTo>
                <a:lnTo>
                  <a:pt x="1606779" y="860878"/>
                </a:lnTo>
                <a:lnTo>
                  <a:pt x="1608140" y="867682"/>
                </a:lnTo>
                <a:lnTo>
                  <a:pt x="1609500" y="874939"/>
                </a:lnTo>
                <a:lnTo>
                  <a:pt x="1610407" y="882196"/>
                </a:lnTo>
                <a:lnTo>
                  <a:pt x="1611313" y="889680"/>
                </a:lnTo>
                <a:lnTo>
                  <a:pt x="1611993" y="896937"/>
                </a:lnTo>
                <a:lnTo>
                  <a:pt x="1612220" y="904421"/>
                </a:lnTo>
                <a:lnTo>
                  <a:pt x="1612447" y="911905"/>
                </a:lnTo>
                <a:lnTo>
                  <a:pt x="1612900" y="919389"/>
                </a:lnTo>
                <a:lnTo>
                  <a:pt x="1612447" y="926873"/>
                </a:lnTo>
                <a:lnTo>
                  <a:pt x="1612220" y="934357"/>
                </a:lnTo>
                <a:lnTo>
                  <a:pt x="1611993" y="941614"/>
                </a:lnTo>
                <a:lnTo>
                  <a:pt x="1611313" y="949098"/>
                </a:lnTo>
                <a:lnTo>
                  <a:pt x="1610407" y="956128"/>
                </a:lnTo>
                <a:lnTo>
                  <a:pt x="1609500" y="963385"/>
                </a:lnTo>
                <a:lnTo>
                  <a:pt x="1608140" y="970643"/>
                </a:lnTo>
                <a:lnTo>
                  <a:pt x="1606779" y="977900"/>
                </a:lnTo>
                <a:lnTo>
                  <a:pt x="1605419" y="984930"/>
                </a:lnTo>
                <a:lnTo>
                  <a:pt x="1603606" y="991734"/>
                </a:lnTo>
                <a:lnTo>
                  <a:pt x="1601792" y="998764"/>
                </a:lnTo>
                <a:lnTo>
                  <a:pt x="1599752" y="1005794"/>
                </a:lnTo>
                <a:lnTo>
                  <a:pt x="1597712" y="1012371"/>
                </a:lnTo>
                <a:lnTo>
                  <a:pt x="1594991" y="1019175"/>
                </a:lnTo>
                <a:lnTo>
                  <a:pt x="1592724" y="1025752"/>
                </a:lnTo>
                <a:lnTo>
                  <a:pt x="1589777" y="1032328"/>
                </a:lnTo>
                <a:lnTo>
                  <a:pt x="1587057" y="1038678"/>
                </a:lnTo>
                <a:lnTo>
                  <a:pt x="1584110" y="1045255"/>
                </a:lnTo>
                <a:lnTo>
                  <a:pt x="1581163" y="1051605"/>
                </a:lnTo>
                <a:lnTo>
                  <a:pt x="1577762" y="1057728"/>
                </a:lnTo>
                <a:lnTo>
                  <a:pt x="1574362" y="1063852"/>
                </a:lnTo>
                <a:lnTo>
                  <a:pt x="1570735" y="1069975"/>
                </a:lnTo>
                <a:lnTo>
                  <a:pt x="1566881" y="1075871"/>
                </a:lnTo>
                <a:lnTo>
                  <a:pt x="1563027" y="1081768"/>
                </a:lnTo>
                <a:lnTo>
                  <a:pt x="1559173" y="1087437"/>
                </a:lnTo>
                <a:lnTo>
                  <a:pt x="1555092" y="1093107"/>
                </a:lnTo>
                <a:lnTo>
                  <a:pt x="1551012" y="1098550"/>
                </a:lnTo>
                <a:lnTo>
                  <a:pt x="1546478" y="1103993"/>
                </a:lnTo>
                <a:lnTo>
                  <a:pt x="1541944" y="1109435"/>
                </a:lnTo>
                <a:lnTo>
                  <a:pt x="1537183" y="1114652"/>
                </a:lnTo>
                <a:lnTo>
                  <a:pt x="1532649" y="1119641"/>
                </a:lnTo>
                <a:lnTo>
                  <a:pt x="1527662" y="1124630"/>
                </a:lnTo>
                <a:lnTo>
                  <a:pt x="1522901" y="1129619"/>
                </a:lnTo>
                <a:lnTo>
                  <a:pt x="1517687" y="1134382"/>
                </a:lnTo>
                <a:lnTo>
                  <a:pt x="1512473" y="1139144"/>
                </a:lnTo>
                <a:lnTo>
                  <a:pt x="1507033" y="1143453"/>
                </a:lnTo>
                <a:lnTo>
                  <a:pt x="1501592" y="1147762"/>
                </a:lnTo>
                <a:lnTo>
                  <a:pt x="1495924" y="1151844"/>
                </a:lnTo>
                <a:lnTo>
                  <a:pt x="1490257" y="1156153"/>
                </a:lnTo>
                <a:lnTo>
                  <a:pt x="1484590" y="1160235"/>
                </a:lnTo>
                <a:lnTo>
                  <a:pt x="1478695" y="1164091"/>
                </a:lnTo>
                <a:lnTo>
                  <a:pt x="1472801" y="1167719"/>
                </a:lnTo>
                <a:lnTo>
                  <a:pt x="1466907" y="1171348"/>
                </a:lnTo>
                <a:lnTo>
                  <a:pt x="1460786" y="1174750"/>
                </a:lnTo>
                <a:lnTo>
                  <a:pt x="1454439" y="1177925"/>
                </a:lnTo>
                <a:lnTo>
                  <a:pt x="1448318" y="1181100"/>
                </a:lnTo>
                <a:lnTo>
                  <a:pt x="1441971" y="1184275"/>
                </a:lnTo>
                <a:lnTo>
                  <a:pt x="1435396" y="1186996"/>
                </a:lnTo>
                <a:lnTo>
                  <a:pt x="1428822" y="1189491"/>
                </a:lnTo>
                <a:lnTo>
                  <a:pt x="1422248" y="1192212"/>
                </a:lnTo>
                <a:lnTo>
                  <a:pt x="1415674" y="1194480"/>
                </a:lnTo>
                <a:lnTo>
                  <a:pt x="1408646" y="1196748"/>
                </a:lnTo>
                <a:lnTo>
                  <a:pt x="1401845" y="1198562"/>
                </a:lnTo>
                <a:lnTo>
                  <a:pt x="1395044" y="1200603"/>
                </a:lnTo>
                <a:lnTo>
                  <a:pt x="1388017" y="1202191"/>
                </a:lnTo>
                <a:lnTo>
                  <a:pt x="1380762" y="1203778"/>
                </a:lnTo>
                <a:lnTo>
                  <a:pt x="1373735" y="1205366"/>
                </a:lnTo>
                <a:lnTo>
                  <a:pt x="1366480" y="1206273"/>
                </a:lnTo>
                <a:lnTo>
                  <a:pt x="1359453" y="1207407"/>
                </a:lnTo>
                <a:lnTo>
                  <a:pt x="1351972" y="1208087"/>
                </a:lnTo>
                <a:lnTo>
                  <a:pt x="1344717" y="1208994"/>
                </a:lnTo>
                <a:lnTo>
                  <a:pt x="1337236" y="1209448"/>
                </a:lnTo>
                <a:lnTo>
                  <a:pt x="1329755" y="1209675"/>
                </a:lnTo>
                <a:lnTo>
                  <a:pt x="1322274" y="1209675"/>
                </a:lnTo>
                <a:lnTo>
                  <a:pt x="1314793" y="1209675"/>
                </a:lnTo>
                <a:lnTo>
                  <a:pt x="1307312" y="1209448"/>
                </a:lnTo>
                <a:lnTo>
                  <a:pt x="1300058" y="1208994"/>
                </a:lnTo>
                <a:lnTo>
                  <a:pt x="1292577" y="1208087"/>
                </a:lnTo>
                <a:lnTo>
                  <a:pt x="1285323" y="1207407"/>
                </a:lnTo>
                <a:lnTo>
                  <a:pt x="1278068" y="1206273"/>
                </a:lnTo>
                <a:lnTo>
                  <a:pt x="1271041" y="1205366"/>
                </a:lnTo>
                <a:lnTo>
                  <a:pt x="1263787" y="1203778"/>
                </a:lnTo>
                <a:lnTo>
                  <a:pt x="1256759" y="1202191"/>
                </a:lnTo>
                <a:lnTo>
                  <a:pt x="1249731" y="1200603"/>
                </a:lnTo>
                <a:lnTo>
                  <a:pt x="1242930" y="1198562"/>
                </a:lnTo>
                <a:lnTo>
                  <a:pt x="1235903" y="1196748"/>
                </a:lnTo>
                <a:lnTo>
                  <a:pt x="1229102" y="1194480"/>
                </a:lnTo>
                <a:lnTo>
                  <a:pt x="1222528" y="1192212"/>
                </a:lnTo>
                <a:lnTo>
                  <a:pt x="1215727" y="1189491"/>
                </a:lnTo>
                <a:lnTo>
                  <a:pt x="1209379" y="1186996"/>
                </a:lnTo>
                <a:lnTo>
                  <a:pt x="1202805" y="1184275"/>
                </a:lnTo>
                <a:lnTo>
                  <a:pt x="1196457" y="1181100"/>
                </a:lnTo>
                <a:lnTo>
                  <a:pt x="1189883" y="1177925"/>
                </a:lnTo>
                <a:lnTo>
                  <a:pt x="1183762" y="1174750"/>
                </a:lnTo>
                <a:lnTo>
                  <a:pt x="1177868" y="1171348"/>
                </a:lnTo>
                <a:lnTo>
                  <a:pt x="1171747" y="1167719"/>
                </a:lnTo>
                <a:lnTo>
                  <a:pt x="1165853" y="1164091"/>
                </a:lnTo>
                <a:lnTo>
                  <a:pt x="1159732" y="1160235"/>
                </a:lnTo>
                <a:lnTo>
                  <a:pt x="1154065" y="1156153"/>
                </a:lnTo>
                <a:lnTo>
                  <a:pt x="1148398" y="1151844"/>
                </a:lnTo>
                <a:lnTo>
                  <a:pt x="1142957" y="1147762"/>
                </a:lnTo>
                <a:lnTo>
                  <a:pt x="1137743" y="1143453"/>
                </a:lnTo>
                <a:lnTo>
                  <a:pt x="1132302" y="1139144"/>
                </a:lnTo>
                <a:lnTo>
                  <a:pt x="1127088" y="1134382"/>
                </a:lnTo>
                <a:lnTo>
                  <a:pt x="1121874" y="1129619"/>
                </a:lnTo>
                <a:lnTo>
                  <a:pt x="1117113" y="1124630"/>
                </a:lnTo>
                <a:lnTo>
                  <a:pt x="1112126" y="1119641"/>
                </a:lnTo>
                <a:lnTo>
                  <a:pt x="1107139" y="1114652"/>
                </a:lnTo>
                <a:lnTo>
                  <a:pt x="1102605" y="1109435"/>
                </a:lnTo>
                <a:lnTo>
                  <a:pt x="1098298" y="1103993"/>
                </a:lnTo>
                <a:lnTo>
                  <a:pt x="1093764" y="1098550"/>
                </a:lnTo>
                <a:lnTo>
                  <a:pt x="1089683" y="1093107"/>
                </a:lnTo>
                <a:lnTo>
                  <a:pt x="1085602" y="1087437"/>
                </a:lnTo>
                <a:lnTo>
                  <a:pt x="1081522" y="1081768"/>
                </a:lnTo>
                <a:lnTo>
                  <a:pt x="1077668" y="1075871"/>
                </a:lnTo>
                <a:lnTo>
                  <a:pt x="1074041" y="1069975"/>
                </a:lnTo>
                <a:lnTo>
                  <a:pt x="1070414" y="1063852"/>
                </a:lnTo>
                <a:lnTo>
                  <a:pt x="1067013" y="1057728"/>
                </a:lnTo>
                <a:lnTo>
                  <a:pt x="1063613" y="1051605"/>
                </a:lnTo>
                <a:lnTo>
                  <a:pt x="1060439" y="1045255"/>
                </a:lnTo>
                <a:lnTo>
                  <a:pt x="1057492" y="1038678"/>
                </a:lnTo>
                <a:lnTo>
                  <a:pt x="1054545" y="1032328"/>
                </a:lnTo>
                <a:lnTo>
                  <a:pt x="1052051" y="1025752"/>
                </a:lnTo>
                <a:lnTo>
                  <a:pt x="1049558" y="1019175"/>
                </a:lnTo>
                <a:lnTo>
                  <a:pt x="1047064" y="1012371"/>
                </a:lnTo>
                <a:lnTo>
                  <a:pt x="1044797" y="1005794"/>
                </a:lnTo>
                <a:lnTo>
                  <a:pt x="1042757" y="998764"/>
                </a:lnTo>
                <a:lnTo>
                  <a:pt x="1040943" y="991734"/>
                </a:lnTo>
                <a:lnTo>
                  <a:pt x="1039356" y="984930"/>
                </a:lnTo>
                <a:lnTo>
                  <a:pt x="1037769" y="977900"/>
                </a:lnTo>
                <a:lnTo>
                  <a:pt x="1036409" y="970643"/>
                </a:lnTo>
                <a:lnTo>
                  <a:pt x="1035276" y="963385"/>
                </a:lnTo>
                <a:lnTo>
                  <a:pt x="1034142" y="956128"/>
                </a:lnTo>
                <a:lnTo>
                  <a:pt x="1033462" y="949098"/>
                </a:lnTo>
                <a:lnTo>
                  <a:pt x="1032782" y="941614"/>
                </a:lnTo>
                <a:lnTo>
                  <a:pt x="1032102" y="934357"/>
                </a:lnTo>
                <a:lnTo>
                  <a:pt x="1031875" y="926873"/>
                </a:lnTo>
                <a:lnTo>
                  <a:pt x="1031875" y="919389"/>
                </a:lnTo>
                <a:lnTo>
                  <a:pt x="1031875" y="911905"/>
                </a:lnTo>
                <a:lnTo>
                  <a:pt x="1032102" y="904421"/>
                </a:lnTo>
                <a:lnTo>
                  <a:pt x="1032782" y="896937"/>
                </a:lnTo>
                <a:lnTo>
                  <a:pt x="1033462" y="889680"/>
                </a:lnTo>
                <a:lnTo>
                  <a:pt x="1034142" y="882196"/>
                </a:lnTo>
                <a:lnTo>
                  <a:pt x="1035276" y="874939"/>
                </a:lnTo>
                <a:lnTo>
                  <a:pt x="1036409" y="867682"/>
                </a:lnTo>
                <a:lnTo>
                  <a:pt x="1037769" y="860878"/>
                </a:lnTo>
                <a:lnTo>
                  <a:pt x="1039356" y="853621"/>
                </a:lnTo>
                <a:lnTo>
                  <a:pt x="1040943" y="846591"/>
                </a:lnTo>
                <a:lnTo>
                  <a:pt x="1042757" y="839560"/>
                </a:lnTo>
                <a:lnTo>
                  <a:pt x="1044797" y="832984"/>
                </a:lnTo>
                <a:lnTo>
                  <a:pt x="1047064" y="825953"/>
                </a:lnTo>
                <a:lnTo>
                  <a:pt x="1049558" y="819377"/>
                </a:lnTo>
                <a:lnTo>
                  <a:pt x="1052051" y="812800"/>
                </a:lnTo>
                <a:lnTo>
                  <a:pt x="1054545" y="806223"/>
                </a:lnTo>
                <a:lnTo>
                  <a:pt x="1057492" y="799646"/>
                </a:lnTo>
                <a:lnTo>
                  <a:pt x="1060439" y="793296"/>
                </a:lnTo>
                <a:lnTo>
                  <a:pt x="1063613" y="786946"/>
                </a:lnTo>
                <a:lnTo>
                  <a:pt x="1067013" y="780823"/>
                </a:lnTo>
                <a:lnTo>
                  <a:pt x="1070414" y="774700"/>
                </a:lnTo>
                <a:lnTo>
                  <a:pt x="1074041" y="768803"/>
                </a:lnTo>
                <a:lnTo>
                  <a:pt x="1077668" y="762907"/>
                </a:lnTo>
                <a:lnTo>
                  <a:pt x="1081522" y="756784"/>
                </a:lnTo>
                <a:lnTo>
                  <a:pt x="1085602" y="751114"/>
                </a:lnTo>
                <a:lnTo>
                  <a:pt x="1089683" y="745444"/>
                </a:lnTo>
                <a:lnTo>
                  <a:pt x="1093764" y="739775"/>
                </a:lnTo>
                <a:lnTo>
                  <a:pt x="1098298" y="734332"/>
                </a:lnTo>
                <a:lnTo>
                  <a:pt x="1102605" y="729116"/>
                </a:lnTo>
                <a:lnTo>
                  <a:pt x="1107139" y="723900"/>
                </a:lnTo>
                <a:lnTo>
                  <a:pt x="1112126" y="718684"/>
                </a:lnTo>
                <a:lnTo>
                  <a:pt x="1117113" y="713921"/>
                </a:lnTo>
                <a:lnTo>
                  <a:pt x="1121874" y="708932"/>
                </a:lnTo>
                <a:lnTo>
                  <a:pt x="1127088" y="704169"/>
                </a:lnTo>
                <a:lnTo>
                  <a:pt x="1132302" y="699634"/>
                </a:lnTo>
                <a:lnTo>
                  <a:pt x="1137743" y="695098"/>
                </a:lnTo>
                <a:lnTo>
                  <a:pt x="1142957" y="690562"/>
                </a:lnTo>
                <a:lnTo>
                  <a:pt x="1148398" y="686480"/>
                </a:lnTo>
                <a:lnTo>
                  <a:pt x="1154065" y="682398"/>
                </a:lnTo>
                <a:lnTo>
                  <a:pt x="1159732" y="678543"/>
                </a:lnTo>
                <a:lnTo>
                  <a:pt x="1165853" y="674687"/>
                </a:lnTo>
                <a:lnTo>
                  <a:pt x="1171747" y="670832"/>
                </a:lnTo>
                <a:lnTo>
                  <a:pt x="1177868" y="667203"/>
                </a:lnTo>
                <a:lnTo>
                  <a:pt x="1183762" y="663802"/>
                </a:lnTo>
                <a:lnTo>
                  <a:pt x="1189883" y="660400"/>
                </a:lnTo>
                <a:lnTo>
                  <a:pt x="1196457" y="657225"/>
                </a:lnTo>
                <a:lnTo>
                  <a:pt x="1202805" y="654503"/>
                </a:lnTo>
                <a:lnTo>
                  <a:pt x="1209379" y="651555"/>
                </a:lnTo>
                <a:lnTo>
                  <a:pt x="1215727" y="648834"/>
                </a:lnTo>
                <a:lnTo>
                  <a:pt x="1222528" y="646566"/>
                </a:lnTo>
                <a:lnTo>
                  <a:pt x="1229102" y="643844"/>
                </a:lnTo>
                <a:lnTo>
                  <a:pt x="1235903" y="641803"/>
                </a:lnTo>
                <a:lnTo>
                  <a:pt x="1242930" y="639762"/>
                </a:lnTo>
                <a:lnTo>
                  <a:pt x="1249731" y="637948"/>
                </a:lnTo>
                <a:lnTo>
                  <a:pt x="1256759" y="636134"/>
                </a:lnTo>
                <a:lnTo>
                  <a:pt x="1263787" y="634546"/>
                </a:lnTo>
                <a:lnTo>
                  <a:pt x="1271041" y="633412"/>
                </a:lnTo>
                <a:lnTo>
                  <a:pt x="1278068" y="632052"/>
                </a:lnTo>
                <a:lnTo>
                  <a:pt x="1285323" y="631144"/>
                </a:lnTo>
                <a:lnTo>
                  <a:pt x="1292577" y="630237"/>
                </a:lnTo>
                <a:lnTo>
                  <a:pt x="1300058" y="629557"/>
                </a:lnTo>
                <a:lnTo>
                  <a:pt x="1307312" y="629330"/>
                </a:lnTo>
                <a:lnTo>
                  <a:pt x="1314793" y="628877"/>
                </a:lnTo>
                <a:lnTo>
                  <a:pt x="1322274" y="628650"/>
                </a:lnTo>
                <a:close/>
                <a:moveTo>
                  <a:pt x="1872408" y="450081"/>
                </a:moveTo>
                <a:lnTo>
                  <a:pt x="1872408" y="463897"/>
                </a:lnTo>
                <a:lnTo>
                  <a:pt x="1864899" y="464803"/>
                </a:lnTo>
                <a:lnTo>
                  <a:pt x="1857846" y="465709"/>
                </a:lnTo>
                <a:lnTo>
                  <a:pt x="1851474" y="467068"/>
                </a:lnTo>
                <a:lnTo>
                  <a:pt x="1845558" y="468880"/>
                </a:lnTo>
                <a:lnTo>
                  <a:pt x="1839870" y="470691"/>
                </a:lnTo>
                <a:lnTo>
                  <a:pt x="1834864" y="472730"/>
                </a:lnTo>
                <a:lnTo>
                  <a:pt x="1830313" y="474995"/>
                </a:lnTo>
                <a:lnTo>
                  <a:pt x="1826218" y="477939"/>
                </a:lnTo>
                <a:lnTo>
                  <a:pt x="1822577" y="480657"/>
                </a:lnTo>
                <a:lnTo>
                  <a:pt x="1819391" y="483827"/>
                </a:lnTo>
                <a:lnTo>
                  <a:pt x="1816888" y="487451"/>
                </a:lnTo>
                <a:lnTo>
                  <a:pt x="1814840" y="491075"/>
                </a:lnTo>
                <a:lnTo>
                  <a:pt x="1813020" y="495152"/>
                </a:lnTo>
                <a:lnTo>
                  <a:pt x="1811882" y="499228"/>
                </a:lnTo>
                <a:lnTo>
                  <a:pt x="1811200" y="503984"/>
                </a:lnTo>
                <a:lnTo>
                  <a:pt x="1810745" y="508514"/>
                </a:lnTo>
                <a:lnTo>
                  <a:pt x="1810745" y="511911"/>
                </a:lnTo>
                <a:lnTo>
                  <a:pt x="1811427" y="515309"/>
                </a:lnTo>
                <a:lnTo>
                  <a:pt x="1811882" y="518253"/>
                </a:lnTo>
                <a:lnTo>
                  <a:pt x="1812565" y="521424"/>
                </a:lnTo>
                <a:lnTo>
                  <a:pt x="1813703" y="524594"/>
                </a:lnTo>
                <a:lnTo>
                  <a:pt x="1815068" y="527312"/>
                </a:lnTo>
                <a:lnTo>
                  <a:pt x="1816206" y="530257"/>
                </a:lnTo>
                <a:lnTo>
                  <a:pt x="1818026" y="532974"/>
                </a:lnTo>
                <a:lnTo>
                  <a:pt x="1819846" y="535692"/>
                </a:lnTo>
                <a:lnTo>
                  <a:pt x="1821894" y="537957"/>
                </a:lnTo>
                <a:lnTo>
                  <a:pt x="1823942" y="540222"/>
                </a:lnTo>
                <a:lnTo>
                  <a:pt x="1826218" y="542487"/>
                </a:lnTo>
                <a:lnTo>
                  <a:pt x="1828265" y="544298"/>
                </a:lnTo>
                <a:lnTo>
                  <a:pt x="1830541" y="546337"/>
                </a:lnTo>
                <a:lnTo>
                  <a:pt x="1832816" y="547922"/>
                </a:lnTo>
                <a:lnTo>
                  <a:pt x="1835547" y="549508"/>
                </a:lnTo>
                <a:lnTo>
                  <a:pt x="1841463" y="552905"/>
                </a:lnTo>
                <a:lnTo>
                  <a:pt x="1849654" y="557208"/>
                </a:lnTo>
                <a:lnTo>
                  <a:pt x="1860349" y="562191"/>
                </a:lnTo>
                <a:lnTo>
                  <a:pt x="1873319" y="568079"/>
                </a:lnTo>
                <a:lnTo>
                  <a:pt x="1877187" y="569891"/>
                </a:lnTo>
                <a:lnTo>
                  <a:pt x="1880827" y="571703"/>
                </a:lnTo>
                <a:lnTo>
                  <a:pt x="1883785" y="573515"/>
                </a:lnTo>
                <a:lnTo>
                  <a:pt x="1886516" y="575327"/>
                </a:lnTo>
                <a:lnTo>
                  <a:pt x="1888564" y="577139"/>
                </a:lnTo>
                <a:lnTo>
                  <a:pt x="1890384" y="578497"/>
                </a:lnTo>
                <a:lnTo>
                  <a:pt x="1891749" y="580083"/>
                </a:lnTo>
                <a:lnTo>
                  <a:pt x="1892660" y="581895"/>
                </a:lnTo>
                <a:lnTo>
                  <a:pt x="1893342" y="583480"/>
                </a:lnTo>
                <a:lnTo>
                  <a:pt x="1894025" y="585518"/>
                </a:lnTo>
                <a:lnTo>
                  <a:pt x="1894707" y="590501"/>
                </a:lnTo>
                <a:lnTo>
                  <a:pt x="1895390" y="596163"/>
                </a:lnTo>
                <a:lnTo>
                  <a:pt x="1895390" y="602958"/>
                </a:lnTo>
                <a:lnTo>
                  <a:pt x="1895390" y="605675"/>
                </a:lnTo>
                <a:lnTo>
                  <a:pt x="1894707" y="608167"/>
                </a:lnTo>
                <a:lnTo>
                  <a:pt x="1894025" y="610205"/>
                </a:lnTo>
                <a:lnTo>
                  <a:pt x="1892660" y="611791"/>
                </a:lnTo>
                <a:lnTo>
                  <a:pt x="1890839" y="613149"/>
                </a:lnTo>
                <a:lnTo>
                  <a:pt x="1888791" y="614055"/>
                </a:lnTo>
                <a:lnTo>
                  <a:pt x="1886061" y="614735"/>
                </a:lnTo>
                <a:lnTo>
                  <a:pt x="1883330" y="614961"/>
                </a:lnTo>
                <a:lnTo>
                  <a:pt x="1880145" y="614735"/>
                </a:lnTo>
                <a:lnTo>
                  <a:pt x="1878552" y="614055"/>
                </a:lnTo>
                <a:lnTo>
                  <a:pt x="1877414" y="613602"/>
                </a:lnTo>
                <a:lnTo>
                  <a:pt x="1876277" y="613149"/>
                </a:lnTo>
                <a:lnTo>
                  <a:pt x="1875594" y="612243"/>
                </a:lnTo>
                <a:lnTo>
                  <a:pt x="1874684" y="611564"/>
                </a:lnTo>
                <a:lnTo>
                  <a:pt x="1874229" y="610432"/>
                </a:lnTo>
                <a:lnTo>
                  <a:pt x="1873774" y="609299"/>
                </a:lnTo>
                <a:lnTo>
                  <a:pt x="1873546" y="607487"/>
                </a:lnTo>
                <a:lnTo>
                  <a:pt x="1872863" y="602731"/>
                </a:lnTo>
                <a:lnTo>
                  <a:pt x="1872408" y="596616"/>
                </a:lnTo>
                <a:lnTo>
                  <a:pt x="1872408" y="588689"/>
                </a:lnTo>
                <a:lnTo>
                  <a:pt x="1872408" y="577818"/>
                </a:lnTo>
                <a:lnTo>
                  <a:pt x="1811655" y="577818"/>
                </a:lnTo>
                <a:lnTo>
                  <a:pt x="1811655" y="586424"/>
                </a:lnTo>
                <a:lnTo>
                  <a:pt x="1811882" y="593445"/>
                </a:lnTo>
                <a:lnTo>
                  <a:pt x="1812338" y="596616"/>
                </a:lnTo>
                <a:lnTo>
                  <a:pt x="1813020" y="600013"/>
                </a:lnTo>
                <a:lnTo>
                  <a:pt x="1813475" y="602958"/>
                </a:lnTo>
                <a:lnTo>
                  <a:pt x="1814158" y="605902"/>
                </a:lnTo>
                <a:lnTo>
                  <a:pt x="1815296" y="608620"/>
                </a:lnTo>
                <a:lnTo>
                  <a:pt x="1816206" y="611338"/>
                </a:lnTo>
                <a:lnTo>
                  <a:pt x="1817343" y="613829"/>
                </a:lnTo>
                <a:lnTo>
                  <a:pt x="1818936" y="616094"/>
                </a:lnTo>
                <a:lnTo>
                  <a:pt x="1820074" y="618359"/>
                </a:lnTo>
                <a:lnTo>
                  <a:pt x="1821894" y="620623"/>
                </a:lnTo>
                <a:lnTo>
                  <a:pt x="1823715" y="622435"/>
                </a:lnTo>
                <a:lnTo>
                  <a:pt x="1825535" y="624247"/>
                </a:lnTo>
                <a:lnTo>
                  <a:pt x="1827583" y="626059"/>
                </a:lnTo>
                <a:lnTo>
                  <a:pt x="1829631" y="627418"/>
                </a:lnTo>
                <a:lnTo>
                  <a:pt x="1834409" y="630136"/>
                </a:lnTo>
                <a:lnTo>
                  <a:pt x="1839415" y="632627"/>
                </a:lnTo>
                <a:lnTo>
                  <a:pt x="1844193" y="634665"/>
                </a:lnTo>
                <a:lnTo>
                  <a:pt x="1849654" y="636704"/>
                </a:lnTo>
                <a:lnTo>
                  <a:pt x="1855115" y="638289"/>
                </a:lnTo>
                <a:lnTo>
                  <a:pt x="1860576" y="639421"/>
                </a:lnTo>
                <a:lnTo>
                  <a:pt x="1866492" y="640327"/>
                </a:lnTo>
                <a:lnTo>
                  <a:pt x="1872408" y="641007"/>
                </a:lnTo>
                <a:lnTo>
                  <a:pt x="1872408" y="657993"/>
                </a:lnTo>
                <a:lnTo>
                  <a:pt x="1900396" y="657993"/>
                </a:lnTo>
                <a:lnTo>
                  <a:pt x="1900396" y="641460"/>
                </a:lnTo>
                <a:lnTo>
                  <a:pt x="1907905" y="640554"/>
                </a:lnTo>
                <a:lnTo>
                  <a:pt x="1914959" y="639421"/>
                </a:lnTo>
                <a:lnTo>
                  <a:pt x="1921557" y="637610"/>
                </a:lnTo>
                <a:lnTo>
                  <a:pt x="1927474" y="635798"/>
                </a:lnTo>
                <a:lnTo>
                  <a:pt x="1933162" y="633533"/>
                </a:lnTo>
                <a:lnTo>
                  <a:pt x="1938396" y="631042"/>
                </a:lnTo>
                <a:lnTo>
                  <a:pt x="1943174" y="628324"/>
                </a:lnTo>
                <a:lnTo>
                  <a:pt x="1947270" y="624927"/>
                </a:lnTo>
                <a:lnTo>
                  <a:pt x="1950910" y="621529"/>
                </a:lnTo>
                <a:lnTo>
                  <a:pt x="1953868" y="617679"/>
                </a:lnTo>
                <a:lnTo>
                  <a:pt x="1956826" y="613602"/>
                </a:lnTo>
                <a:lnTo>
                  <a:pt x="1958874" y="609299"/>
                </a:lnTo>
                <a:lnTo>
                  <a:pt x="1960695" y="604317"/>
                </a:lnTo>
                <a:lnTo>
                  <a:pt x="1962060" y="599107"/>
                </a:lnTo>
                <a:lnTo>
                  <a:pt x="1962515" y="593672"/>
                </a:lnTo>
                <a:lnTo>
                  <a:pt x="1962743" y="588010"/>
                </a:lnTo>
                <a:lnTo>
                  <a:pt x="1962743" y="584613"/>
                </a:lnTo>
                <a:lnTo>
                  <a:pt x="1962515" y="581215"/>
                </a:lnTo>
                <a:lnTo>
                  <a:pt x="1962060" y="577818"/>
                </a:lnTo>
                <a:lnTo>
                  <a:pt x="1961377" y="574647"/>
                </a:lnTo>
                <a:lnTo>
                  <a:pt x="1960695" y="571929"/>
                </a:lnTo>
                <a:lnTo>
                  <a:pt x="1959557" y="568985"/>
                </a:lnTo>
                <a:lnTo>
                  <a:pt x="1958419" y="566267"/>
                </a:lnTo>
                <a:lnTo>
                  <a:pt x="1957054" y="563550"/>
                </a:lnTo>
                <a:lnTo>
                  <a:pt x="1953868" y="559020"/>
                </a:lnTo>
                <a:lnTo>
                  <a:pt x="1950683" y="555170"/>
                </a:lnTo>
                <a:lnTo>
                  <a:pt x="1948862" y="553358"/>
                </a:lnTo>
                <a:lnTo>
                  <a:pt x="1947042" y="551546"/>
                </a:lnTo>
                <a:lnTo>
                  <a:pt x="1944994" y="549961"/>
                </a:lnTo>
                <a:lnTo>
                  <a:pt x="1942719" y="548375"/>
                </a:lnTo>
                <a:lnTo>
                  <a:pt x="1937713" y="545657"/>
                </a:lnTo>
                <a:lnTo>
                  <a:pt x="1930659" y="542034"/>
                </a:lnTo>
                <a:lnTo>
                  <a:pt x="1921785" y="537957"/>
                </a:lnTo>
                <a:lnTo>
                  <a:pt x="1911318" y="532974"/>
                </a:lnTo>
                <a:lnTo>
                  <a:pt x="1899031" y="527539"/>
                </a:lnTo>
                <a:lnTo>
                  <a:pt x="1889474" y="523236"/>
                </a:lnTo>
                <a:lnTo>
                  <a:pt x="1882875" y="519612"/>
                </a:lnTo>
                <a:lnTo>
                  <a:pt x="1878552" y="517120"/>
                </a:lnTo>
                <a:lnTo>
                  <a:pt x="1877187" y="515988"/>
                </a:lnTo>
                <a:lnTo>
                  <a:pt x="1876049" y="514629"/>
                </a:lnTo>
                <a:lnTo>
                  <a:pt x="1875139" y="513270"/>
                </a:lnTo>
                <a:lnTo>
                  <a:pt x="1874229" y="511458"/>
                </a:lnTo>
                <a:lnTo>
                  <a:pt x="1873774" y="509647"/>
                </a:lnTo>
                <a:lnTo>
                  <a:pt x="1873319" y="507608"/>
                </a:lnTo>
                <a:lnTo>
                  <a:pt x="1872863" y="505117"/>
                </a:lnTo>
                <a:lnTo>
                  <a:pt x="1872863" y="502626"/>
                </a:lnTo>
                <a:lnTo>
                  <a:pt x="1872863" y="499681"/>
                </a:lnTo>
                <a:lnTo>
                  <a:pt x="1873546" y="497190"/>
                </a:lnTo>
                <a:lnTo>
                  <a:pt x="1874456" y="495152"/>
                </a:lnTo>
                <a:lnTo>
                  <a:pt x="1875594" y="493340"/>
                </a:lnTo>
                <a:lnTo>
                  <a:pt x="1877187" y="491981"/>
                </a:lnTo>
                <a:lnTo>
                  <a:pt x="1879235" y="491075"/>
                </a:lnTo>
                <a:lnTo>
                  <a:pt x="1881282" y="490622"/>
                </a:lnTo>
                <a:lnTo>
                  <a:pt x="1883785" y="490169"/>
                </a:lnTo>
                <a:lnTo>
                  <a:pt x="1887199" y="490622"/>
                </a:lnTo>
                <a:lnTo>
                  <a:pt x="1889702" y="491301"/>
                </a:lnTo>
                <a:lnTo>
                  <a:pt x="1890839" y="491528"/>
                </a:lnTo>
                <a:lnTo>
                  <a:pt x="1891522" y="492207"/>
                </a:lnTo>
                <a:lnTo>
                  <a:pt x="1892432" y="493113"/>
                </a:lnTo>
                <a:lnTo>
                  <a:pt x="1892887" y="493793"/>
                </a:lnTo>
                <a:lnTo>
                  <a:pt x="1894025" y="496284"/>
                </a:lnTo>
                <a:lnTo>
                  <a:pt x="1894480" y="499455"/>
                </a:lnTo>
                <a:lnTo>
                  <a:pt x="1894935" y="503758"/>
                </a:lnTo>
                <a:lnTo>
                  <a:pt x="1895163" y="508967"/>
                </a:lnTo>
                <a:lnTo>
                  <a:pt x="1895163" y="516215"/>
                </a:lnTo>
                <a:lnTo>
                  <a:pt x="1955689" y="516215"/>
                </a:lnTo>
                <a:lnTo>
                  <a:pt x="1956371" y="511458"/>
                </a:lnTo>
                <a:lnTo>
                  <a:pt x="1956371" y="508061"/>
                </a:lnTo>
                <a:lnTo>
                  <a:pt x="1955916" y="503305"/>
                </a:lnTo>
                <a:lnTo>
                  <a:pt x="1955461" y="498775"/>
                </a:lnTo>
                <a:lnTo>
                  <a:pt x="1954551" y="494699"/>
                </a:lnTo>
                <a:lnTo>
                  <a:pt x="1952958" y="490848"/>
                </a:lnTo>
                <a:lnTo>
                  <a:pt x="1950910" y="487225"/>
                </a:lnTo>
                <a:lnTo>
                  <a:pt x="1948635" y="483601"/>
                </a:lnTo>
                <a:lnTo>
                  <a:pt x="1945677" y="480430"/>
                </a:lnTo>
                <a:lnTo>
                  <a:pt x="1942264" y="477712"/>
                </a:lnTo>
                <a:lnTo>
                  <a:pt x="1938623" y="474995"/>
                </a:lnTo>
                <a:lnTo>
                  <a:pt x="1934527" y="472730"/>
                </a:lnTo>
                <a:lnTo>
                  <a:pt x="1929976" y="470465"/>
                </a:lnTo>
                <a:lnTo>
                  <a:pt x="1924971" y="468653"/>
                </a:lnTo>
                <a:lnTo>
                  <a:pt x="1919510" y="467068"/>
                </a:lnTo>
                <a:lnTo>
                  <a:pt x="1913593" y="465709"/>
                </a:lnTo>
                <a:lnTo>
                  <a:pt x="1907222" y="464803"/>
                </a:lnTo>
                <a:lnTo>
                  <a:pt x="1900396" y="463897"/>
                </a:lnTo>
                <a:lnTo>
                  <a:pt x="1900396" y="450081"/>
                </a:lnTo>
                <a:lnTo>
                  <a:pt x="1872408" y="450081"/>
                </a:lnTo>
                <a:close/>
                <a:moveTo>
                  <a:pt x="1886971" y="384175"/>
                </a:moveTo>
                <a:lnTo>
                  <a:pt x="1895390" y="384401"/>
                </a:lnTo>
                <a:lnTo>
                  <a:pt x="1904264" y="384854"/>
                </a:lnTo>
                <a:lnTo>
                  <a:pt x="1912911" y="385987"/>
                </a:lnTo>
                <a:lnTo>
                  <a:pt x="1921102" y="387572"/>
                </a:lnTo>
                <a:lnTo>
                  <a:pt x="1929294" y="389610"/>
                </a:lnTo>
                <a:lnTo>
                  <a:pt x="1937713" y="391649"/>
                </a:lnTo>
                <a:lnTo>
                  <a:pt x="1945449" y="394367"/>
                </a:lnTo>
                <a:lnTo>
                  <a:pt x="1953186" y="397537"/>
                </a:lnTo>
                <a:lnTo>
                  <a:pt x="1960922" y="400935"/>
                </a:lnTo>
                <a:lnTo>
                  <a:pt x="1968204" y="404558"/>
                </a:lnTo>
                <a:lnTo>
                  <a:pt x="1975485" y="408635"/>
                </a:lnTo>
                <a:lnTo>
                  <a:pt x="1982084" y="412938"/>
                </a:lnTo>
                <a:lnTo>
                  <a:pt x="1988910" y="417921"/>
                </a:lnTo>
                <a:lnTo>
                  <a:pt x="1995281" y="422677"/>
                </a:lnTo>
                <a:lnTo>
                  <a:pt x="2001652" y="428113"/>
                </a:lnTo>
                <a:lnTo>
                  <a:pt x="2007568" y="433775"/>
                </a:lnTo>
                <a:lnTo>
                  <a:pt x="2013257" y="439890"/>
                </a:lnTo>
                <a:lnTo>
                  <a:pt x="2018718" y="446005"/>
                </a:lnTo>
                <a:lnTo>
                  <a:pt x="2023496" y="452346"/>
                </a:lnTo>
                <a:lnTo>
                  <a:pt x="2028502" y="459141"/>
                </a:lnTo>
                <a:lnTo>
                  <a:pt x="2032825" y="465709"/>
                </a:lnTo>
                <a:lnTo>
                  <a:pt x="2036921" y="472956"/>
                </a:lnTo>
                <a:lnTo>
                  <a:pt x="2040562" y="480430"/>
                </a:lnTo>
                <a:lnTo>
                  <a:pt x="2043975" y="487904"/>
                </a:lnTo>
                <a:lnTo>
                  <a:pt x="2047161" y="495605"/>
                </a:lnTo>
                <a:lnTo>
                  <a:pt x="2049891" y="503305"/>
                </a:lnTo>
                <a:lnTo>
                  <a:pt x="2052394" y="511685"/>
                </a:lnTo>
                <a:lnTo>
                  <a:pt x="2054214" y="519838"/>
                </a:lnTo>
                <a:lnTo>
                  <a:pt x="2055580" y="528218"/>
                </a:lnTo>
                <a:lnTo>
                  <a:pt x="2056717" y="536598"/>
                </a:lnTo>
                <a:lnTo>
                  <a:pt x="2057172" y="545431"/>
                </a:lnTo>
                <a:lnTo>
                  <a:pt x="2057400" y="553811"/>
                </a:lnTo>
                <a:lnTo>
                  <a:pt x="2057172" y="562644"/>
                </a:lnTo>
                <a:lnTo>
                  <a:pt x="2056717" y="571476"/>
                </a:lnTo>
                <a:lnTo>
                  <a:pt x="2055580" y="579856"/>
                </a:lnTo>
                <a:lnTo>
                  <a:pt x="2054214" y="588010"/>
                </a:lnTo>
                <a:lnTo>
                  <a:pt x="2052394" y="596390"/>
                </a:lnTo>
                <a:lnTo>
                  <a:pt x="2049891" y="604543"/>
                </a:lnTo>
                <a:lnTo>
                  <a:pt x="2047161" y="612243"/>
                </a:lnTo>
                <a:lnTo>
                  <a:pt x="2043975" y="619944"/>
                </a:lnTo>
                <a:lnTo>
                  <a:pt x="2040562" y="627418"/>
                </a:lnTo>
                <a:lnTo>
                  <a:pt x="2036921" y="634892"/>
                </a:lnTo>
                <a:lnTo>
                  <a:pt x="2032825" y="642139"/>
                </a:lnTo>
                <a:lnTo>
                  <a:pt x="2028502" y="648934"/>
                </a:lnTo>
                <a:lnTo>
                  <a:pt x="2023496" y="655502"/>
                </a:lnTo>
                <a:lnTo>
                  <a:pt x="2018718" y="662070"/>
                </a:lnTo>
                <a:lnTo>
                  <a:pt x="2013257" y="668185"/>
                </a:lnTo>
                <a:lnTo>
                  <a:pt x="2007568" y="674073"/>
                </a:lnTo>
                <a:lnTo>
                  <a:pt x="2001652" y="679736"/>
                </a:lnTo>
                <a:lnTo>
                  <a:pt x="1995281" y="685171"/>
                </a:lnTo>
                <a:lnTo>
                  <a:pt x="1988910" y="690154"/>
                </a:lnTo>
                <a:lnTo>
                  <a:pt x="1982084" y="694683"/>
                </a:lnTo>
                <a:lnTo>
                  <a:pt x="1975485" y="699440"/>
                </a:lnTo>
                <a:lnTo>
                  <a:pt x="1968204" y="703516"/>
                </a:lnTo>
                <a:lnTo>
                  <a:pt x="1960922" y="707140"/>
                </a:lnTo>
                <a:lnTo>
                  <a:pt x="1953186" y="710537"/>
                </a:lnTo>
                <a:lnTo>
                  <a:pt x="1945449" y="713482"/>
                </a:lnTo>
                <a:lnTo>
                  <a:pt x="1937713" y="716199"/>
                </a:lnTo>
                <a:lnTo>
                  <a:pt x="1929294" y="718464"/>
                </a:lnTo>
                <a:lnTo>
                  <a:pt x="1921102" y="720503"/>
                </a:lnTo>
                <a:lnTo>
                  <a:pt x="1912911" y="722088"/>
                </a:lnTo>
                <a:lnTo>
                  <a:pt x="1904264" y="722994"/>
                </a:lnTo>
                <a:lnTo>
                  <a:pt x="1895390" y="723673"/>
                </a:lnTo>
                <a:lnTo>
                  <a:pt x="1886971" y="723900"/>
                </a:lnTo>
                <a:lnTo>
                  <a:pt x="1878097" y="723673"/>
                </a:lnTo>
                <a:lnTo>
                  <a:pt x="1869223" y="722994"/>
                </a:lnTo>
                <a:lnTo>
                  <a:pt x="1860804" y="722088"/>
                </a:lnTo>
                <a:lnTo>
                  <a:pt x="1852612" y="720503"/>
                </a:lnTo>
                <a:lnTo>
                  <a:pt x="1844193" y="718464"/>
                </a:lnTo>
                <a:lnTo>
                  <a:pt x="1836002" y="716199"/>
                </a:lnTo>
                <a:lnTo>
                  <a:pt x="1828265" y="713482"/>
                </a:lnTo>
                <a:lnTo>
                  <a:pt x="1820529" y="710537"/>
                </a:lnTo>
                <a:lnTo>
                  <a:pt x="1812565" y="707140"/>
                </a:lnTo>
                <a:lnTo>
                  <a:pt x="1805511" y="703516"/>
                </a:lnTo>
                <a:lnTo>
                  <a:pt x="1798230" y="699440"/>
                </a:lnTo>
                <a:lnTo>
                  <a:pt x="1791404" y="694683"/>
                </a:lnTo>
                <a:lnTo>
                  <a:pt x="1784805" y="690154"/>
                </a:lnTo>
                <a:lnTo>
                  <a:pt x="1778206" y="685171"/>
                </a:lnTo>
                <a:lnTo>
                  <a:pt x="1772063" y="679736"/>
                </a:lnTo>
                <a:lnTo>
                  <a:pt x="1766146" y="674073"/>
                </a:lnTo>
                <a:lnTo>
                  <a:pt x="1760458" y="668185"/>
                </a:lnTo>
                <a:lnTo>
                  <a:pt x="1754997" y="662070"/>
                </a:lnTo>
                <a:lnTo>
                  <a:pt x="1749991" y="655502"/>
                </a:lnTo>
                <a:lnTo>
                  <a:pt x="1745213" y="648934"/>
                </a:lnTo>
                <a:lnTo>
                  <a:pt x="1740662" y="642139"/>
                </a:lnTo>
                <a:lnTo>
                  <a:pt x="1736566" y="634892"/>
                </a:lnTo>
                <a:lnTo>
                  <a:pt x="1732925" y="627418"/>
                </a:lnTo>
                <a:lnTo>
                  <a:pt x="1729512" y="619944"/>
                </a:lnTo>
                <a:lnTo>
                  <a:pt x="1726554" y="612243"/>
                </a:lnTo>
                <a:lnTo>
                  <a:pt x="1723596" y="604543"/>
                </a:lnTo>
                <a:lnTo>
                  <a:pt x="1721548" y="596390"/>
                </a:lnTo>
                <a:lnTo>
                  <a:pt x="1719500" y="588010"/>
                </a:lnTo>
                <a:lnTo>
                  <a:pt x="1717908" y="579856"/>
                </a:lnTo>
                <a:lnTo>
                  <a:pt x="1716997" y="571476"/>
                </a:lnTo>
                <a:lnTo>
                  <a:pt x="1716315" y="562644"/>
                </a:lnTo>
                <a:lnTo>
                  <a:pt x="1716087" y="553811"/>
                </a:lnTo>
                <a:lnTo>
                  <a:pt x="1716315" y="545431"/>
                </a:lnTo>
                <a:lnTo>
                  <a:pt x="1716997" y="536598"/>
                </a:lnTo>
                <a:lnTo>
                  <a:pt x="1717908" y="528218"/>
                </a:lnTo>
                <a:lnTo>
                  <a:pt x="1719500" y="519838"/>
                </a:lnTo>
                <a:lnTo>
                  <a:pt x="1721548" y="511685"/>
                </a:lnTo>
                <a:lnTo>
                  <a:pt x="1723596" y="503305"/>
                </a:lnTo>
                <a:lnTo>
                  <a:pt x="1726554" y="495605"/>
                </a:lnTo>
                <a:lnTo>
                  <a:pt x="1729512" y="487904"/>
                </a:lnTo>
                <a:lnTo>
                  <a:pt x="1732925" y="480430"/>
                </a:lnTo>
                <a:lnTo>
                  <a:pt x="1736566" y="472956"/>
                </a:lnTo>
                <a:lnTo>
                  <a:pt x="1740662" y="465709"/>
                </a:lnTo>
                <a:lnTo>
                  <a:pt x="1745213" y="459141"/>
                </a:lnTo>
                <a:lnTo>
                  <a:pt x="1749991" y="452346"/>
                </a:lnTo>
                <a:lnTo>
                  <a:pt x="1754997" y="446005"/>
                </a:lnTo>
                <a:lnTo>
                  <a:pt x="1760458" y="439890"/>
                </a:lnTo>
                <a:lnTo>
                  <a:pt x="1766146" y="433775"/>
                </a:lnTo>
                <a:lnTo>
                  <a:pt x="1772063" y="428113"/>
                </a:lnTo>
                <a:lnTo>
                  <a:pt x="1778206" y="422677"/>
                </a:lnTo>
                <a:lnTo>
                  <a:pt x="1784805" y="417921"/>
                </a:lnTo>
                <a:lnTo>
                  <a:pt x="1791404" y="412938"/>
                </a:lnTo>
                <a:lnTo>
                  <a:pt x="1798230" y="408635"/>
                </a:lnTo>
                <a:lnTo>
                  <a:pt x="1805511" y="404558"/>
                </a:lnTo>
                <a:lnTo>
                  <a:pt x="1812565" y="400935"/>
                </a:lnTo>
                <a:lnTo>
                  <a:pt x="1820529" y="397537"/>
                </a:lnTo>
                <a:lnTo>
                  <a:pt x="1828265" y="394367"/>
                </a:lnTo>
                <a:lnTo>
                  <a:pt x="1836002" y="391649"/>
                </a:lnTo>
                <a:lnTo>
                  <a:pt x="1844193" y="389610"/>
                </a:lnTo>
                <a:lnTo>
                  <a:pt x="1852612" y="387572"/>
                </a:lnTo>
                <a:lnTo>
                  <a:pt x="1860804" y="385987"/>
                </a:lnTo>
                <a:lnTo>
                  <a:pt x="1869223" y="384854"/>
                </a:lnTo>
                <a:lnTo>
                  <a:pt x="1878097" y="384401"/>
                </a:lnTo>
                <a:lnTo>
                  <a:pt x="1886971" y="384175"/>
                </a:lnTo>
                <a:close/>
                <a:moveTo>
                  <a:pt x="1493053" y="58920"/>
                </a:moveTo>
                <a:lnTo>
                  <a:pt x="1493053" y="71384"/>
                </a:lnTo>
                <a:lnTo>
                  <a:pt x="1486255" y="72064"/>
                </a:lnTo>
                <a:lnTo>
                  <a:pt x="1480136" y="72970"/>
                </a:lnTo>
                <a:lnTo>
                  <a:pt x="1474471" y="74103"/>
                </a:lnTo>
                <a:lnTo>
                  <a:pt x="1469032" y="75463"/>
                </a:lnTo>
                <a:lnTo>
                  <a:pt x="1464046" y="77276"/>
                </a:lnTo>
                <a:lnTo>
                  <a:pt x="1459741" y="79089"/>
                </a:lnTo>
                <a:lnTo>
                  <a:pt x="1455661" y="81128"/>
                </a:lnTo>
                <a:lnTo>
                  <a:pt x="1452036" y="83621"/>
                </a:lnTo>
                <a:lnTo>
                  <a:pt x="1448863" y="86341"/>
                </a:lnTo>
                <a:lnTo>
                  <a:pt x="1446144" y="89060"/>
                </a:lnTo>
                <a:lnTo>
                  <a:pt x="1443877" y="92233"/>
                </a:lnTo>
                <a:lnTo>
                  <a:pt x="1441611" y="95632"/>
                </a:lnTo>
                <a:lnTo>
                  <a:pt x="1440252" y="99258"/>
                </a:lnTo>
                <a:lnTo>
                  <a:pt x="1439118" y="102657"/>
                </a:lnTo>
                <a:lnTo>
                  <a:pt x="1438665" y="106963"/>
                </a:lnTo>
                <a:lnTo>
                  <a:pt x="1438439" y="111042"/>
                </a:lnTo>
                <a:lnTo>
                  <a:pt x="1438439" y="113988"/>
                </a:lnTo>
                <a:lnTo>
                  <a:pt x="1438665" y="116934"/>
                </a:lnTo>
                <a:lnTo>
                  <a:pt x="1439118" y="119880"/>
                </a:lnTo>
                <a:lnTo>
                  <a:pt x="1439798" y="122599"/>
                </a:lnTo>
                <a:lnTo>
                  <a:pt x="1440931" y="125092"/>
                </a:lnTo>
                <a:lnTo>
                  <a:pt x="1442064" y="127812"/>
                </a:lnTo>
                <a:lnTo>
                  <a:pt x="1443198" y="130304"/>
                </a:lnTo>
                <a:lnTo>
                  <a:pt x="1444784" y="132797"/>
                </a:lnTo>
                <a:lnTo>
                  <a:pt x="1448183" y="137329"/>
                </a:lnTo>
                <a:lnTo>
                  <a:pt x="1451809" y="141409"/>
                </a:lnTo>
                <a:lnTo>
                  <a:pt x="1455888" y="144808"/>
                </a:lnTo>
                <a:lnTo>
                  <a:pt x="1460194" y="147527"/>
                </a:lnTo>
                <a:lnTo>
                  <a:pt x="1465633" y="150700"/>
                </a:lnTo>
                <a:lnTo>
                  <a:pt x="1472884" y="154552"/>
                </a:lnTo>
                <a:lnTo>
                  <a:pt x="1482402" y="158858"/>
                </a:lnTo>
                <a:lnTo>
                  <a:pt x="1493733" y="164070"/>
                </a:lnTo>
                <a:lnTo>
                  <a:pt x="1500532" y="167469"/>
                </a:lnTo>
                <a:lnTo>
                  <a:pt x="1503024" y="169056"/>
                </a:lnTo>
                <a:lnTo>
                  <a:pt x="1505291" y="170642"/>
                </a:lnTo>
                <a:lnTo>
                  <a:pt x="1507330" y="172002"/>
                </a:lnTo>
                <a:lnTo>
                  <a:pt x="1508916" y="173588"/>
                </a:lnTo>
                <a:lnTo>
                  <a:pt x="1510276" y="175174"/>
                </a:lnTo>
                <a:lnTo>
                  <a:pt x="1510956" y="176534"/>
                </a:lnTo>
                <a:lnTo>
                  <a:pt x="1512089" y="179707"/>
                </a:lnTo>
                <a:lnTo>
                  <a:pt x="1512769" y="184012"/>
                </a:lnTo>
                <a:lnTo>
                  <a:pt x="1513449" y="189451"/>
                </a:lnTo>
                <a:lnTo>
                  <a:pt x="1513675" y="195343"/>
                </a:lnTo>
                <a:lnTo>
                  <a:pt x="1513449" y="197836"/>
                </a:lnTo>
                <a:lnTo>
                  <a:pt x="1512769" y="199876"/>
                </a:lnTo>
                <a:lnTo>
                  <a:pt x="1512089" y="201689"/>
                </a:lnTo>
                <a:lnTo>
                  <a:pt x="1510956" y="203275"/>
                </a:lnTo>
                <a:lnTo>
                  <a:pt x="1509596" y="204181"/>
                </a:lnTo>
                <a:lnTo>
                  <a:pt x="1507783" y="205314"/>
                </a:lnTo>
                <a:lnTo>
                  <a:pt x="1505291" y="205768"/>
                </a:lnTo>
                <a:lnTo>
                  <a:pt x="1502798" y="205768"/>
                </a:lnTo>
                <a:lnTo>
                  <a:pt x="1499852" y="205541"/>
                </a:lnTo>
                <a:lnTo>
                  <a:pt x="1498719" y="205314"/>
                </a:lnTo>
                <a:lnTo>
                  <a:pt x="1497586" y="204861"/>
                </a:lnTo>
                <a:lnTo>
                  <a:pt x="1496679" y="204181"/>
                </a:lnTo>
                <a:lnTo>
                  <a:pt x="1495773" y="203728"/>
                </a:lnTo>
                <a:lnTo>
                  <a:pt x="1495319" y="203048"/>
                </a:lnTo>
                <a:lnTo>
                  <a:pt x="1494866" y="201915"/>
                </a:lnTo>
                <a:lnTo>
                  <a:pt x="1493960" y="199422"/>
                </a:lnTo>
                <a:lnTo>
                  <a:pt x="1493506" y="195343"/>
                </a:lnTo>
                <a:lnTo>
                  <a:pt x="1493280" y="189678"/>
                </a:lnTo>
                <a:lnTo>
                  <a:pt x="1493053" y="182426"/>
                </a:lnTo>
                <a:lnTo>
                  <a:pt x="1493053" y="172908"/>
                </a:lnTo>
                <a:lnTo>
                  <a:pt x="1439118" y="172908"/>
                </a:lnTo>
                <a:lnTo>
                  <a:pt x="1439118" y="180613"/>
                </a:lnTo>
                <a:lnTo>
                  <a:pt x="1439345" y="186732"/>
                </a:lnTo>
                <a:lnTo>
                  <a:pt x="1440252" y="192624"/>
                </a:lnTo>
                <a:lnTo>
                  <a:pt x="1441385" y="197836"/>
                </a:lnTo>
                <a:lnTo>
                  <a:pt x="1442291" y="200329"/>
                </a:lnTo>
                <a:lnTo>
                  <a:pt x="1443198" y="202822"/>
                </a:lnTo>
                <a:lnTo>
                  <a:pt x="1444331" y="205088"/>
                </a:lnTo>
                <a:lnTo>
                  <a:pt x="1445237" y="207127"/>
                </a:lnTo>
                <a:lnTo>
                  <a:pt x="1446823" y="209167"/>
                </a:lnTo>
                <a:lnTo>
                  <a:pt x="1448183" y="210980"/>
                </a:lnTo>
                <a:lnTo>
                  <a:pt x="1449769" y="212793"/>
                </a:lnTo>
                <a:lnTo>
                  <a:pt x="1451582" y="214379"/>
                </a:lnTo>
                <a:lnTo>
                  <a:pt x="1453395" y="215965"/>
                </a:lnTo>
                <a:lnTo>
                  <a:pt x="1455435" y="217098"/>
                </a:lnTo>
                <a:lnTo>
                  <a:pt x="1459514" y="219818"/>
                </a:lnTo>
                <a:lnTo>
                  <a:pt x="1463593" y="221857"/>
                </a:lnTo>
                <a:lnTo>
                  <a:pt x="1468352" y="223897"/>
                </a:lnTo>
                <a:lnTo>
                  <a:pt x="1472884" y="225483"/>
                </a:lnTo>
                <a:lnTo>
                  <a:pt x="1477643" y="226616"/>
                </a:lnTo>
                <a:lnTo>
                  <a:pt x="1482629" y="227976"/>
                </a:lnTo>
                <a:lnTo>
                  <a:pt x="1487841" y="228656"/>
                </a:lnTo>
                <a:lnTo>
                  <a:pt x="1493053" y="229336"/>
                </a:lnTo>
                <a:lnTo>
                  <a:pt x="1493053" y="244519"/>
                </a:lnTo>
                <a:lnTo>
                  <a:pt x="1517981" y="244519"/>
                </a:lnTo>
                <a:lnTo>
                  <a:pt x="1517981" y="229789"/>
                </a:lnTo>
                <a:lnTo>
                  <a:pt x="1524780" y="228656"/>
                </a:lnTo>
                <a:lnTo>
                  <a:pt x="1530898" y="227749"/>
                </a:lnTo>
                <a:lnTo>
                  <a:pt x="1536790" y="226163"/>
                </a:lnTo>
                <a:lnTo>
                  <a:pt x="1542229" y="224577"/>
                </a:lnTo>
                <a:lnTo>
                  <a:pt x="1547215" y="222537"/>
                </a:lnTo>
                <a:lnTo>
                  <a:pt x="1551747" y="220271"/>
                </a:lnTo>
                <a:lnTo>
                  <a:pt x="1555826" y="218005"/>
                </a:lnTo>
                <a:lnTo>
                  <a:pt x="1559452" y="215059"/>
                </a:lnTo>
                <a:lnTo>
                  <a:pt x="1562851" y="211660"/>
                </a:lnTo>
                <a:lnTo>
                  <a:pt x="1565571" y="208487"/>
                </a:lnTo>
                <a:lnTo>
                  <a:pt x="1568063" y="204861"/>
                </a:lnTo>
                <a:lnTo>
                  <a:pt x="1569876" y="201009"/>
                </a:lnTo>
                <a:lnTo>
                  <a:pt x="1571236" y="196476"/>
                </a:lnTo>
                <a:lnTo>
                  <a:pt x="1572596" y="192171"/>
                </a:lnTo>
                <a:lnTo>
                  <a:pt x="1573049" y="187185"/>
                </a:lnTo>
                <a:lnTo>
                  <a:pt x="1573502" y="182199"/>
                </a:lnTo>
                <a:lnTo>
                  <a:pt x="1573502" y="179027"/>
                </a:lnTo>
                <a:lnTo>
                  <a:pt x="1573049" y="175854"/>
                </a:lnTo>
                <a:lnTo>
                  <a:pt x="1572596" y="172908"/>
                </a:lnTo>
                <a:lnTo>
                  <a:pt x="1572142" y="170189"/>
                </a:lnTo>
                <a:lnTo>
                  <a:pt x="1571236" y="167469"/>
                </a:lnTo>
                <a:lnTo>
                  <a:pt x="1570556" y="164750"/>
                </a:lnTo>
                <a:lnTo>
                  <a:pt x="1569650" y="162484"/>
                </a:lnTo>
                <a:lnTo>
                  <a:pt x="1568290" y="160218"/>
                </a:lnTo>
                <a:lnTo>
                  <a:pt x="1565344" y="156139"/>
                </a:lnTo>
                <a:lnTo>
                  <a:pt x="1562625" y="152513"/>
                </a:lnTo>
                <a:lnTo>
                  <a:pt x="1559225" y="149340"/>
                </a:lnTo>
                <a:lnTo>
                  <a:pt x="1555599" y="146847"/>
                </a:lnTo>
                <a:lnTo>
                  <a:pt x="1551067" y="144355"/>
                </a:lnTo>
                <a:lnTo>
                  <a:pt x="1544722" y="140955"/>
                </a:lnTo>
                <a:lnTo>
                  <a:pt x="1537017" y="137329"/>
                </a:lnTo>
                <a:lnTo>
                  <a:pt x="1527499" y="132797"/>
                </a:lnTo>
                <a:lnTo>
                  <a:pt x="1516621" y="128038"/>
                </a:lnTo>
                <a:lnTo>
                  <a:pt x="1508237" y="124186"/>
                </a:lnTo>
                <a:lnTo>
                  <a:pt x="1502344" y="120786"/>
                </a:lnTo>
                <a:lnTo>
                  <a:pt x="1498719" y="118747"/>
                </a:lnTo>
                <a:lnTo>
                  <a:pt x="1497359" y="117614"/>
                </a:lnTo>
                <a:lnTo>
                  <a:pt x="1496452" y="116481"/>
                </a:lnTo>
                <a:lnTo>
                  <a:pt x="1495319" y="115121"/>
                </a:lnTo>
                <a:lnTo>
                  <a:pt x="1494866" y="113535"/>
                </a:lnTo>
                <a:lnTo>
                  <a:pt x="1493960" y="111948"/>
                </a:lnTo>
                <a:lnTo>
                  <a:pt x="1493733" y="109909"/>
                </a:lnTo>
                <a:lnTo>
                  <a:pt x="1493506" y="107869"/>
                </a:lnTo>
                <a:lnTo>
                  <a:pt x="1493506" y="105830"/>
                </a:lnTo>
                <a:lnTo>
                  <a:pt x="1493506" y="103337"/>
                </a:lnTo>
                <a:lnTo>
                  <a:pt x="1493960" y="100844"/>
                </a:lnTo>
                <a:lnTo>
                  <a:pt x="1494866" y="99258"/>
                </a:lnTo>
                <a:lnTo>
                  <a:pt x="1495773" y="97672"/>
                </a:lnTo>
                <a:lnTo>
                  <a:pt x="1497359" y="96312"/>
                </a:lnTo>
                <a:lnTo>
                  <a:pt x="1498945" y="95632"/>
                </a:lnTo>
                <a:lnTo>
                  <a:pt x="1500985" y="94952"/>
                </a:lnTo>
                <a:lnTo>
                  <a:pt x="1503251" y="94725"/>
                </a:lnTo>
                <a:lnTo>
                  <a:pt x="1506197" y="94952"/>
                </a:lnTo>
                <a:lnTo>
                  <a:pt x="1508463" y="95632"/>
                </a:lnTo>
                <a:lnTo>
                  <a:pt x="1510049" y="96538"/>
                </a:lnTo>
                <a:lnTo>
                  <a:pt x="1510729" y="96992"/>
                </a:lnTo>
                <a:lnTo>
                  <a:pt x="1511409" y="97898"/>
                </a:lnTo>
                <a:lnTo>
                  <a:pt x="1512089" y="99938"/>
                </a:lnTo>
                <a:lnTo>
                  <a:pt x="1512769" y="103110"/>
                </a:lnTo>
                <a:lnTo>
                  <a:pt x="1512995" y="106963"/>
                </a:lnTo>
                <a:lnTo>
                  <a:pt x="1512995" y="111495"/>
                </a:lnTo>
                <a:lnTo>
                  <a:pt x="1512995" y="118067"/>
                </a:lnTo>
                <a:lnTo>
                  <a:pt x="1567157" y="118067"/>
                </a:lnTo>
                <a:lnTo>
                  <a:pt x="1567383" y="113535"/>
                </a:lnTo>
                <a:lnTo>
                  <a:pt x="1567837" y="110815"/>
                </a:lnTo>
                <a:lnTo>
                  <a:pt x="1567383" y="106283"/>
                </a:lnTo>
                <a:lnTo>
                  <a:pt x="1566930" y="102430"/>
                </a:lnTo>
                <a:lnTo>
                  <a:pt x="1566024" y="98578"/>
                </a:lnTo>
                <a:lnTo>
                  <a:pt x="1564664" y="95179"/>
                </a:lnTo>
                <a:lnTo>
                  <a:pt x="1562851" y="92006"/>
                </a:lnTo>
                <a:lnTo>
                  <a:pt x="1560812" y="88833"/>
                </a:lnTo>
                <a:lnTo>
                  <a:pt x="1558092" y="86114"/>
                </a:lnTo>
                <a:lnTo>
                  <a:pt x="1555373" y="83395"/>
                </a:lnTo>
                <a:lnTo>
                  <a:pt x="1551974" y="81128"/>
                </a:lnTo>
                <a:lnTo>
                  <a:pt x="1548121" y="79089"/>
                </a:lnTo>
                <a:lnTo>
                  <a:pt x="1544269" y="77276"/>
                </a:lnTo>
                <a:lnTo>
                  <a:pt x="1539736" y="75463"/>
                </a:lnTo>
                <a:lnTo>
                  <a:pt x="1534751" y="74103"/>
                </a:lnTo>
                <a:lnTo>
                  <a:pt x="1529538" y="72970"/>
                </a:lnTo>
                <a:lnTo>
                  <a:pt x="1523873" y="72064"/>
                </a:lnTo>
                <a:lnTo>
                  <a:pt x="1517981" y="71384"/>
                </a:lnTo>
                <a:lnTo>
                  <a:pt x="1517981" y="58920"/>
                </a:lnTo>
                <a:lnTo>
                  <a:pt x="1493053" y="58920"/>
                </a:lnTo>
                <a:close/>
                <a:moveTo>
                  <a:pt x="1505970" y="0"/>
                </a:moveTo>
                <a:lnTo>
                  <a:pt x="1513675" y="226"/>
                </a:lnTo>
                <a:lnTo>
                  <a:pt x="1521380" y="680"/>
                </a:lnTo>
                <a:lnTo>
                  <a:pt x="1528859" y="1813"/>
                </a:lnTo>
                <a:lnTo>
                  <a:pt x="1536337" y="2946"/>
                </a:lnTo>
                <a:lnTo>
                  <a:pt x="1543815" y="4759"/>
                </a:lnTo>
                <a:lnTo>
                  <a:pt x="1551067" y="6798"/>
                </a:lnTo>
                <a:lnTo>
                  <a:pt x="1557866" y="9291"/>
                </a:lnTo>
                <a:lnTo>
                  <a:pt x="1564891" y="11784"/>
                </a:lnTo>
                <a:lnTo>
                  <a:pt x="1571689" y="14956"/>
                </a:lnTo>
                <a:lnTo>
                  <a:pt x="1578034" y="18129"/>
                </a:lnTo>
                <a:lnTo>
                  <a:pt x="1584380" y="21755"/>
                </a:lnTo>
                <a:lnTo>
                  <a:pt x="1590725" y="26061"/>
                </a:lnTo>
                <a:lnTo>
                  <a:pt x="1596617" y="30140"/>
                </a:lnTo>
                <a:lnTo>
                  <a:pt x="1602282" y="34445"/>
                </a:lnTo>
                <a:lnTo>
                  <a:pt x="1607948" y="39431"/>
                </a:lnTo>
                <a:lnTo>
                  <a:pt x="1613160" y="44190"/>
                </a:lnTo>
                <a:lnTo>
                  <a:pt x="1618146" y="49629"/>
                </a:lnTo>
                <a:lnTo>
                  <a:pt x="1622905" y="55068"/>
                </a:lnTo>
                <a:lnTo>
                  <a:pt x="1627437" y="60960"/>
                </a:lnTo>
                <a:lnTo>
                  <a:pt x="1631743" y="66852"/>
                </a:lnTo>
                <a:lnTo>
                  <a:pt x="1635595" y="72970"/>
                </a:lnTo>
                <a:lnTo>
                  <a:pt x="1639221" y="79316"/>
                </a:lnTo>
                <a:lnTo>
                  <a:pt x="1642394" y="85661"/>
                </a:lnTo>
                <a:lnTo>
                  <a:pt x="1645566" y="92686"/>
                </a:lnTo>
                <a:lnTo>
                  <a:pt x="1648512" y="99484"/>
                </a:lnTo>
                <a:lnTo>
                  <a:pt x="1650778" y="106736"/>
                </a:lnTo>
                <a:lnTo>
                  <a:pt x="1652818" y="113761"/>
                </a:lnTo>
                <a:lnTo>
                  <a:pt x="1654404" y="121013"/>
                </a:lnTo>
                <a:lnTo>
                  <a:pt x="1655991" y="128491"/>
                </a:lnTo>
                <a:lnTo>
                  <a:pt x="1656670" y="135970"/>
                </a:lnTo>
                <a:lnTo>
                  <a:pt x="1657350" y="143675"/>
                </a:lnTo>
                <a:lnTo>
                  <a:pt x="1657350" y="151833"/>
                </a:lnTo>
                <a:lnTo>
                  <a:pt x="1657350" y="159538"/>
                </a:lnTo>
                <a:lnTo>
                  <a:pt x="1656670" y="167243"/>
                </a:lnTo>
                <a:lnTo>
                  <a:pt x="1655991" y="174721"/>
                </a:lnTo>
                <a:lnTo>
                  <a:pt x="1654404" y="182199"/>
                </a:lnTo>
                <a:lnTo>
                  <a:pt x="1652818" y="189678"/>
                </a:lnTo>
                <a:lnTo>
                  <a:pt x="1650778" y="196703"/>
                </a:lnTo>
                <a:lnTo>
                  <a:pt x="1648512" y="203728"/>
                </a:lnTo>
                <a:lnTo>
                  <a:pt x="1645566" y="210753"/>
                </a:lnTo>
                <a:lnTo>
                  <a:pt x="1642394" y="217325"/>
                </a:lnTo>
                <a:lnTo>
                  <a:pt x="1639221" y="223897"/>
                </a:lnTo>
                <a:lnTo>
                  <a:pt x="1635595" y="230242"/>
                </a:lnTo>
                <a:lnTo>
                  <a:pt x="1631743" y="236587"/>
                </a:lnTo>
                <a:lnTo>
                  <a:pt x="1627437" y="242480"/>
                </a:lnTo>
                <a:lnTo>
                  <a:pt x="1622905" y="248145"/>
                </a:lnTo>
                <a:lnTo>
                  <a:pt x="1618146" y="253584"/>
                </a:lnTo>
                <a:lnTo>
                  <a:pt x="1613160" y="259023"/>
                </a:lnTo>
                <a:lnTo>
                  <a:pt x="1607948" y="263781"/>
                </a:lnTo>
                <a:lnTo>
                  <a:pt x="1602282" y="268767"/>
                </a:lnTo>
                <a:lnTo>
                  <a:pt x="1596617" y="273073"/>
                </a:lnTo>
                <a:lnTo>
                  <a:pt x="1590725" y="277378"/>
                </a:lnTo>
                <a:lnTo>
                  <a:pt x="1584380" y="281231"/>
                </a:lnTo>
                <a:lnTo>
                  <a:pt x="1578034" y="284857"/>
                </a:lnTo>
                <a:lnTo>
                  <a:pt x="1571689" y="288256"/>
                </a:lnTo>
                <a:lnTo>
                  <a:pt x="1564891" y="291429"/>
                </a:lnTo>
                <a:lnTo>
                  <a:pt x="1557866" y="293921"/>
                </a:lnTo>
                <a:lnTo>
                  <a:pt x="1551067" y="296641"/>
                </a:lnTo>
                <a:lnTo>
                  <a:pt x="1543815" y="298454"/>
                </a:lnTo>
                <a:lnTo>
                  <a:pt x="1536337" y="300040"/>
                </a:lnTo>
                <a:lnTo>
                  <a:pt x="1528859" y="301400"/>
                </a:lnTo>
                <a:lnTo>
                  <a:pt x="1521380" y="302533"/>
                </a:lnTo>
                <a:lnTo>
                  <a:pt x="1513675" y="302986"/>
                </a:lnTo>
                <a:lnTo>
                  <a:pt x="1505970" y="303213"/>
                </a:lnTo>
                <a:lnTo>
                  <a:pt x="1498265" y="302986"/>
                </a:lnTo>
                <a:lnTo>
                  <a:pt x="1490334" y="302533"/>
                </a:lnTo>
                <a:lnTo>
                  <a:pt x="1482629" y="301400"/>
                </a:lnTo>
                <a:lnTo>
                  <a:pt x="1475151" y="300040"/>
                </a:lnTo>
                <a:lnTo>
                  <a:pt x="1467899" y="298454"/>
                </a:lnTo>
                <a:lnTo>
                  <a:pt x="1460874" y="296641"/>
                </a:lnTo>
                <a:lnTo>
                  <a:pt x="1453849" y="293921"/>
                </a:lnTo>
                <a:lnTo>
                  <a:pt x="1446823" y="291429"/>
                </a:lnTo>
                <a:lnTo>
                  <a:pt x="1440252" y="288256"/>
                </a:lnTo>
                <a:lnTo>
                  <a:pt x="1433453" y="284857"/>
                </a:lnTo>
                <a:lnTo>
                  <a:pt x="1427334" y="281231"/>
                </a:lnTo>
                <a:lnTo>
                  <a:pt x="1420989" y="277378"/>
                </a:lnTo>
                <a:lnTo>
                  <a:pt x="1415097" y="273073"/>
                </a:lnTo>
                <a:lnTo>
                  <a:pt x="1409432" y="268767"/>
                </a:lnTo>
                <a:lnTo>
                  <a:pt x="1403766" y="263781"/>
                </a:lnTo>
                <a:lnTo>
                  <a:pt x="1398781" y="259023"/>
                </a:lnTo>
                <a:lnTo>
                  <a:pt x="1393569" y="253584"/>
                </a:lnTo>
                <a:lnTo>
                  <a:pt x="1388810" y="248145"/>
                </a:lnTo>
                <a:lnTo>
                  <a:pt x="1384277" y="242480"/>
                </a:lnTo>
                <a:lnTo>
                  <a:pt x="1380198" y="236587"/>
                </a:lnTo>
                <a:lnTo>
                  <a:pt x="1376346" y="230242"/>
                </a:lnTo>
                <a:lnTo>
                  <a:pt x="1372267" y="223897"/>
                </a:lnTo>
                <a:lnTo>
                  <a:pt x="1369094" y="217325"/>
                </a:lnTo>
                <a:lnTo>
                  <a:pt x="1366148" y="210753"/>
                </a:lnTo>
                <a:lnTo>
                  <a:pt x="1363429" y="203728"/>
                </a:lnTo>
                <a:lnTo>
                  <a:pt x="1360936" y="196703"/>
                </a:lnTo>
                <a:lnTo>
                  <a:pt x="1358896" y="189678"/>
                </a:lnTo>
                <a:lnTo>
                  <a:pt x="1357083" y="182199"/>
                </a:lnTo>
                <a:lnTo>
                  <a:pt x="1355950" y="174721"/>
                </a:lnTo>
                <a:lnTo>
                  <a:pt x="1354817" y="167243"/>
                </a:lnTo>
                <a:lnTo>
                  <a:pt x="1354364" y="159538"/>
                </a:lnTo>
                <a:lnTo>
                  <a:pt x="1354137" y="151833"/>
                </a:lnTo>
                <a:lnTo>
                  <a:pt x="1354364" y="143675"/>
                </a:lnTo>
                <a:lnTo>
                  <a:pt x="1354817" y="135970"/>
                </a:lnTo>
                <a:lnTo>
                  <a:pt x="1355950" y="128491"/>
                </a:lnTo>
                <a:lnTo>
                  <a:pt x="1357083" y="121013"/>
                </a:lnTo>
                <a:lnTo>
                  <a:pt x="1358896" y="113761"/>
                </a:lnTo>
                <a:lnTo>
                  <a:pt x="1360936" y="106736"/>
                </a:lnTo>
                <a:lnTo>
                  <a:pt x="1363429" y="99484"/>
                </a:lnTo>
                <a:lnTo>
                  <a:pt x="1366148" y="92686"/>
                </a:lnTo>
                <a:lnTo>
                  <a:pt x="1369094" y="85661"/>
                </a:lnTo>
                <a:lnTo>
                  <a:pt x="1372267" y="79316"/>
                </a:lnTo>
                <a:lnTo>
                  <a:pt x="1376346" y="72970"/>
                </a:lnTo>
                <a:lnTo>
                  <a:pt x="1380198" y="66852"/>
                </a:lnTo>
                <a:lnTo>
                  <a:pt x="1384277" y="60960"/>
                </a:lnTo>
                <a:lnTo>
                  <a:pt x="1388810" y="55068"/>
                </a:lnTo>
                <a:lnTo>
                  <a:pt x="1393569" y="49629"/>
                </a:lnTo>
                <a:lnTo>
                  <a:pt x="1398781" y="44190"/>
                </a:lnTo>
                <a:lnTo>
                  <a:pt x="1403766" y="39431"/>
                </a:lnTo>
                <a:lnTo>
                  <a:pt x="1409432" y="34445"/>
                </a:lnTo>
                <a:lnTo>
                  <a:pt x="1415097" y="30140"/>
                </a:lnTo>
                <a:lnTo>
                  <a:pt x="1420989" y="26061"/>
                </a:lnTo>
                <a:lnTo>
                  <a:pt x="1427334" y="21755"/>
                </a:lnTo>
                <a:lnTo>
                  <a:pt x="1433453" y="18129"/>
                </a:lnTo>
                <a:lnTo>
                  <a:pt x="1440252" y="14956"/>
                </a:lnTo>
                <a:lnTo>
                  <a:pt x="1446823" y="11784"/>
                </a:lnTo>
                <a:lnTo>
                  <a:pt x="1453849" y="9291"/>
                </a:lnTo>
                <a:lnTo>
                  <a:pt x="1460874" y="6798"/>
                </a:lnTo>
                <a:lnTo>
                  <a:pt x="1467899" y="4759"/>
                </a:lnTo>
                <a:lnTo>
                  <a:pt x="1475151" y="2946"/>
                </a:lnTo>
                <a:lnTo>
                  <a:pt x="1482629" y="1813"/>
                </a:lnTo>
                <a:lnTo>
                  <a:pt x="1490334" y="680"/>
                </a:lnTo>
                <a:lnTo>
                  <a:pt x="1498265" y="226"/>
                </a:lnTo>
                <a:lnTo>
                  <a:pt x="150597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D0C29D3-D063-4052-BC47-E83BCA40D450}"/>
              </a:ext>
            </a:extLst>
          </p:cNvPr>
          <p:cNvSpPr txBox="1"/>
          <p:nvPr/>
        </p:nvSpPr>
        <p:spPr>
          <a:xfrm>
            <a:off x="9199461" y="3678746"/>
            <a:ext cx="2454519" cy="2522614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行使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登載不實文書罪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盜用印章罪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詐欺取財罪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商會法填載不實會計憑證罪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49B66B55-69B7-4519-90F9-09088794CFFA}"/>
              </a:ext>
            </a:extLst>
          </p:cNvPr>
          <p:cNvSpPr/>
          <p:nvPr/>
        </p:nvSpPr>
        <p:spPr bwMode="auto">
          <a:xfrm>
            <a:off x="7826553" y="3894394"/>
            <a:ext cx="1359235" cy="1168005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TW" altLang="en-US" sz="3200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違反</a:t>
            </a: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71F50482-54A0-4891-B4E3-678438EE4A1D}"/>
              </a:ext>
            </a:extLst>
          </p:cNvPr>
          <p:cNvGrpSpPr/>
          <p:nvPr/>
        </p:nvGrpSpPr>
        <p:grpSpPr>
          <a:xfrm rot="21421176">
            <a:off x="169195" y="509548"/>
            <a:ext cx="2194644" cy="785684"/>
            <a:chOff x="364806" y="2628899"/>
            <a:chExt cx="4201618" cy="2248575"/>
          </a:xfrm>
          <a:solidFill>
            <a:srgbClr val="C00000"/>
          </a:solidFill>
        </p:grpSpPr>
        <p:grpSp>
          <p:nvGrpSpPr>
            <p:cNvPr id="60" name="Group 10">
              <a:extLst>
                <a:ext uri="{FF2B5EF4-FFF2-40B4-BE49-F238E27FC236}">
                  <a16:creationId xmlns:a16="http://schemas.microsoft.com/office/drawing/2014/main" id="{FDB261BF-9604-4989-AC4B-FEF508B1AFEC}"/>
                </a:ext>
              </a:extLst>
            </p:cNvPr>
            <p:cNvGrpSpPr/>
            <p:nvPr/>
          </p:nvGrpSpPr>
          <p:grpSpPr>
            <a:xfrm>
              <a:off x="364806" y="2628899"/>
              <a:ext cx="4201618" cy="2248575"/>
              <a:chOff x="-1" y="-1"/>
              <a:chExt cx="5083145" cy="2720340"/>
            </a:xfrm>
            <a:grpFill/>
          </p:grpSpPr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A79AD6EF-2E2C-4172-870A-9C5ECA4FDDDE}"/>
                  </a:ext>
                </a:extLst>
              </p:cNvPr>
              <p:cNvSpPr/>
              <p:nvPr/>
            </p:nvSpPr>
            <p:spPr>
              <a:xfrm>
                <a:off x="-1" y="-1"/>
                <a:ext cx="450850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450850" h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327F20CE-50BF-49CB-8CE1-1DA9DC49D2F2}"/>
                  </a:ext>
                </a:extLst>
              </p:cNvPr>
              <p:cNvSpPr/>
              <p:nvPr/>
            </p:nvSpPr>
            <p:spPr>
              <a:xfrm>
                <a:off x="0" y="450849"/>
                <a:ext cx="5083144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5083144" h="2269490">
                    <a:moveTo>
                      <a:pt x="4493864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4493864" y="2269490"/>
                    </a:lnTo>
                    <a:lnTo>
                      <a:pt x="4493864" y="2268220"/>
                    </a:lnTo>
                    <a:lnTo>
                      <a:pt x="5083144" y="113411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91F38459-DE89-4EEF-9719-C54FDE54A004}"/>
                </a:ext>
              </a:extLst>
            </p:cNvPr>
            <p:cNvSpPr txBox="1"/>
            <p:nvPr/>
          </p:nvSpPr>
          <p:spPr>
            <a:xfrm>
              <a:off x="737468" y="3296631"/>
              <a:ext cx="3088548" cy="111137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犯罪手法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1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88" y="22976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59" name="组合 12">
            <a:extLst>
              <a:ext uri="{FF2B5EF4-FFF2-40B4-BE49-F238E27FC236}">
                <a16:creationId xmlns:a16="http://schemas.microsoft.com/office/drawing/2014/main" id="{AD74BE21-1B36-4B38-A546-5652DCB417CC}"/>
              </a:ext>
            </a:extLst>
          </p:cNvPr>
          <p:cNvGrpSpPr>
            <a:grpSpLocks/>
          </p:cNvGrpSpPr>
          <p:nvPr/>
        </p:nvGrpSpPr>
        <p:grpSpPr bwMode="auto">
          <a:xfrm>
            <a:off x="11030312" y="293613"/>
            <a:ext cx="730205" cy="730205"/>
            <a:chOff x="0" y="0"/>
            <a:chExt cx="1141228" cy="1141228"/>
          </a:xfrm>
        </p:grpSpPr>
        <p:sp>
          <p:nvSpPr>
            <p:cNvPr id="60" name="椭圆 13">
              <a:extLst>
                <a:ext uri="{FF2B5EF4-FFF2-40B4-BE49-F238E27FC236}">
                  <a16:creationId xmlns:a16="http://schemas.microsoft.com/office/drawing/2014/main" id="{7C79A0D7-6A67-43F1-9C4D-F334CB18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64837E9F-7E51-42D5-92D2-7C1190B4CAC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45D96E73-ACF5-4402-B595-B0F7AAACAA8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7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3" name="五边形 5">
            <a:extLst>
              <a:ext uri="{FF2B5EF4-FFF2-40B4-BE49-F238E27FC236}">
                <a16:creationId xmlns:a16="http://schemas.microsoft.com/office/drawing/2014/main" id="{2FAC4DD1-E848-41BF-9869-49E4C0DFD4D2}"/>
              </a:ext>
            </a:extLst>
          </p:cNvPr>
          <p:cNvSpPr/>
          <p:nvPr/>
        </p:nvSpPr>
        <p:spPr>
          <a:xfrm>
            <a:off x="5510286" y="1614090"/>
            <a:ext cx="1826305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偵辦結果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64" name="五边形 5">
            <a:extLst>
              <a:ext uri="{FF2B5EF4-FFF2-40B4-BE49-F238E27FC236}">
                <a16:creationId xmlns:a16="http://schemas.microsoft.com/office/drawing/2014/main" id="{1656F3E7-0793-47A0-A1A9-1B0D1A3BFDF1}"/>
              </a:ext>
            </a:extLst>
          </p:cNvPr>
          <p:cNvSpPr/>
          <p:nvPr/>
        </p:nvSpPr>
        <p:spPr>
          <a:xfrm>
            <a:off x="5510286" y="2242771"/>
            <a:ext cx="3740979" cy="1132203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-180000" algn="l" defTabSz="6858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緩起訴期間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年。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180000" marR="0" lvl="0" indent="-180000" algn="l" defTabSz="6858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支付公庫</a:t>
            </a:r>
            <a:r>
              <a:rPr lang="en-US" altLang="zh-TW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10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萬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元。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五边形 5">
            <a:extLst>
              <a:ext uri="{FF2B5EF4-FFF2-40B4-BE49-F238E27FC236}">
                <a16:creationId xmlns:a16="http://schemas.microsoft.com/office/drawing/2014/main" id="{613680D8-E055-4E28-A856-864F7E3C9FE9}"/>
              </a:ext>
            </a:extLst>
          </p:cNvPr>
          <p:cNvSpPr/>
          <p:nvPr/>
        </p:nvSpPr>
        <p:spPr>
          <a:xfrm rot="10800000">
            <a:off x="1808035" y="2574012"/>
            <a:ext cx="2274470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4475703" y="2250843"/>
            <a:ext cx="64138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4576063" y="2531140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546EFF8-3A64-48DC-908A-E717687CC3F9}"/>
              </a:ext>
            </a:extLst>
          </p:cNvPr>
          <p:cNvSpPr txBox="1"/>
          <p:nvPr/>
        </p:nvSpPr>
        <p:spPr>
          <a:xfrm>
            <a:off x="4419796" y="2920765"/>
            <a:ext cx="74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課長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8DABBD4B-00E3-4BFC-A357-310D2E573450}"/>
              </a:ext>
            </a:extLst>
          </p:cNvPr>
          <p:cNvSpPr/>
          <p:nvPr/>
        </p:nvSpPr>
        <p:spPr>
          <a:xfrm>
            <a:off x="4548299" y="3882028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2" name="流程圖: 延遲 71">
            <a:extLst>
              <a:ext uri="{FF2B5EF4-FFF2-40B4-BE49-F238E27FC236}">
                <a16:creationId xmlns:a16="http://schemas.microsoft.com/office/drawing/2014/main" id="{FAACE3B5-9666-4273-9B62-4C795E8C21E8}"/>
              </a:ext>
            </a:extLst>
          </p:cNvPr>
          <p:cNvSpPr/>
          <p:nvPr/>
        </p:nvSpPr>
        <p:spPr>
          <a:xfrm rot="16200000">
            <a:off x="4603091" y="4073445"/>
            <a:ext cx="434827" cy="132398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04F41E4-EA1F-4617-ACA5-1FF32499A5B3}"/>
              </a:ext>
            </a:extLst>
          </p:cNvPr>
          <p:cNvSpPr txBox="1"/>
          <p:nvPr/>
        </p:nvSpPr>
        <p:spPr>
          <a:xfrm>
            <a:off x="4105479" y="4569772"/>
            <a:ext cx="145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油駁駕駛員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8C0F0FD9-F681-4727-82D8-AB15A3A5D43E}"/>
              </a:ext>
            </a:extLst>
          </p:cNvPr>
          <p:cNvSpPr txBox="1"/>
          <p:nvPr/>
        </p:nvSpPr>
        <p:spPr>
          <a:xfrm>
            <a:off x="4593095" y="4012881"/>
            <a:ext cx="48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林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0" name="五边形 5">
            <a:extLst>
              <a:ext uri="{FF2B5EF4-FFF2-40B4-BE49-F238E27FC236}">
                <a16:creationId xmlns:a16="http://schemas.microsoft.com/office/drawing/2014/main" id="{BADE1D89-707B-4EE7-B347-B0CD33482079}"/>
              </a:ext>
            </a:extLst>
          </p:cNvPr>
          <p:cNvSpPr/>
          <p:nvPr/>
        </p:nvSpPr>
        <p:spPr>
          <a:xfrm>
            <a:off x="5594770" y="4041055"/>
            <a:ext cx="3673215" cy="1132203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-180000" algn="l" defTabSz="6858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緩起訴期間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年。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180000" marR="0" lvl="0" indent="-180000" algn="l" defTabSz="6858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支付公庫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30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萬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元。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五边形 5">
            <a:extLst>
              <a:ext uri="{FF2B5EF4-FFF2-40B4-BE49-F238E27FC236}">
                <a16:creationId xmlns:a16="http://schemas.microsoft.com/office/drawing/2014/main" id="{E1C63DD7-8DF5-427D-AB3B-89CEDF385A3F}"/>
              </a:ext>
            </a:extLst>
          </p:cNvPr>
          <p:cNvSpPr/>
          <p:nvPr/>
        </p:nvSpPr>
        <p:spPr>
          <a:xfrm rot="10800000">
            <a:off x="2224525" y="1631676"/>
            <a:ext cx="1825631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五边形 5">
            <a:extLst>
              <a:ext uri="{FF2B5EF4-FFF2-40B4-BE49-F238E27FC236}">
                <a16:creationId xmlns:a16="http://schemas.microsoft.com/office/drawing/2014/main" id="{44216B1F-08AC-40EB-ACEE-0D2A53D747BF}"/>
              </a:ext>
            </a:extLst>
          </p:cNvPr>
          <p:cNvSpPr/>
          <p:nvPr/>
        </p:nvSpPr>
        <p:spPr>
          <a:xfrm rot="10800000">
            <a:off x="2224526" y="1626681"/>
            <a:ext cx="1826305" cy="461665"/>
          </a:xfrm>
          <a:prstGeom prst="homePlate">
            <a:avLst>
              <a:gd name="adj" fmla="val 33465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68F5A3-315B-46A1-9102-B2657D63C5CE}"/>
              </a:ext>
            </a:extLst>
          </p:cNvPr>
          <p:cNvSpPr txBox="1"/>
          <p:nvPr/>
        </p:nvSpPr>
        <p:spPr>
          <a:xfrm>
            <a:off x="2410574" y="1595903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行政責任</a:t>
            </a:r>
          </a:p>
        </p:txBody>
      </p:sp>
      <p:sp>
        <p:nvSpPr>
          <p:cNvPr id="77" name="五边形 5">
            <a:extLst>
              <a:ext uri="{FF2B5EF4-FFF2-40B4-BE49-F238E27FC236}">
                <a16:creationId xmlns:a16="http://schemas.microsoft.com/office/drawing/2014/main" id="{3EE769AC-B28B-4064-8519-850E45FBA389}"/>
              </a:ext>
            </a:extLst>
          </p:cNvPr>
          <p:cNvSpPr/>
          <p:nvPr/>
        </p:nvSpPr>
        <p:spPr>
          <a:xfrm rot="10800000">
            <a:off x="1850161" y="4167167"/>
            <a:ext cx="2274470" cy="556076"/>
          </a:xfrm>
          <a:prstGeom prst="homePlate">
            <a:avLst>
              <a:gd name="adj" fmla="val 334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A462527F-A6F0-44FA-BDD0-EB1322CAC0B5}"/>
              </a:ext>
            </a:extLst>
          </p:cNvPr>
          <p:cNvSpPr txBox="1">
            <a:spLocks/>
          </p:cNvSpPr>
          <p:nvPr/>
        </p:nvSpPr>
        <p:spPr>
          <a:xfrm>
            <a:off x="2414509" y="343457"/>
            <a:ext cx="8034896" cy="12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不實核銷款項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摘錄自高雄地檢署檢察官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11446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11447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DA944F7-697F-4FC4-815D-E75EAD12958E}"/>
              </a:ext>
            </a:extLst>
          </p:cNvPr>
          <p:cNvSpPr txBox="1"/>
          <p:nvPr/>
        </p:nvSpPr>
        <p:spPr>
          <a:xfrm>
            <a:off x="2251968" y="2551446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記過</a:t>
            </a:r>
            <a:r>
              <a:rPr lang="en-US" altLang="zh-TW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1</a:t>
            </a: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次</a:t>
            </a:r>
            <a:endParaRPr kumimoji="0" lang="zh-TW" altLang="en-US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4FED725-0F91-4E9D-9F72-0D8A8B8AEFBA}"/>
              </a:ext>
            </a:extLst>
          </p:cNvPr>
          <p:cNvSpPr txBox="1"/>
          <p:nvPr/>
        </p:nvSpPr>
        <p:spPr>
          <a:xfrm>
            <a:off x="2205638" y="4158526"/>
            <a:ext cx="16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大過</a:t>
            </a:r>
            <a:r>
              <a:rPr lang="en-US" altLang="zh-TW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1</a:t>
            </a:r>
            <a:r>
              <a:rPr lang="zh-TW" altLang="en-US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次</a:t>
            </a:r>
            <a:endParaRPr kumimoji="0" lang="zh-TW" altLang="en-US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endParaRPr>
          </a:p>
        </p:txBody>
      </p:sp>
      <p:sp>
        <p:nvSpPr>
          <p:cNvPr id="31" name="Shape 279">
            <a:extLst>
              <a:ext uri="{FF2B5EF4-FFF2-40B4-BE49-F238E27FC236}">
                <a16:creationId xmlns:a16="http://schemas.microsoft.com/office/drawing/2014/main" id="{35C3E302-8F24-4D32-8B80-955D3F7988BA}"/>
              </a:ext>
            </a:extLst>
          </p:cNvPr>
          <p:cNvSpPr/>
          <p:nvPr/>
        </p:nvSpPr>
        <p:spPr>
          <a:xfrm flipH="1">
            <a:off x="2186090" y="5681571"/>
            <a:ext cx="766541" cy="78483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叮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" name="Shape 279">
            <a:extLst>
              <a:ext uri="{FF2B5EF4-FFF2-40B4-BE49-F238E27FC236}">
                <a16:creationId xmlns:a16="http://schemas.microsoft.com/office/drawing/2014/main" id="{8ADA1D55-569E-4BDB-A251-8D66CDCC3312}"/>
              </a:ext>
            </a:extLst>
          </p:cNvPr>
          <p:cNvSpPr/>
          <p:nvPr/>
        </p:nvSpPr>
        <p:spPr>
          <a:xfrm flipH="1">
            <a:off x="3025766" y="5671712"/>
            <a:ext cx="772875" cy="791325"/>
          </a:xfrm>
          <a:prstGeom prst="ellipse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嚀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3" name="Shape 279">
            <a:extLst>
              <a:ext uri="{FF2B5EF4-FFF2-40B4-BE49-F238E27FC236}">
                <a16:creationId xmlns:a16="http://schemas.microsoft.com/office/drawing/2014/main" id="{89852B31-FC0E-470B-A584-7BC82E05541C}"/>
              </a:ext>
            </a:extLst>
          </p:cNvPr>
          <p:cNvSpPr/>
          <p:nvPr/>
        </p:nvSpPr>
        <p:spPr>
          <a:xfrm flipH="1">
            <a:off x="1360035" y="5706151"/>
            <a:ext cx="766539" cy="783288"/>
          </a:xfrm>
          <a:prstGeom prst="ellipse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小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4" name="圆角矩形 71">
            <a:extLst>
              <a:ext uri="{FF2B5EF4-FFF2-40B4-BE49-F238E27FC236}">
                <a16:creationId xmlns:a16="http://schemas.microsoft.com/office/drawing/2014/main" id="{35408761-FD12-4386-943D-487087FA25C1}"/>
              </a:ext>
            </a:extLst>
          </p:cNvPr>
          <p:cNvSpPr/>
          <p:nvPr/>
        </p:nvSpPr>
        <p:spPr>
          <a:xfrm>
            <a:off x="1166327" y="5632908"/>
            <a:ext cx="7999907" cy="839499"/>
          </a:xfrm>
          <a:prstGeom prst="roundRect">
            <a:avLst>
              <a:gd name="adj" fmla="val 752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uhaus 93" pitchFamily="82" charset="0"/>
              <a:ea typeface="宋体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A816EFC-D097-4DAD-B266-5BA76D567585}"/>
              </a:ext>
            </a:extLst>
          </p:cNvPr>
          <p:cNvSpPr txBox="1"/>
          <p:nvPr/>
        </p:nvSpPr>
        <p:spPr>
          <a:xfrm>
            <a:off x="3884802" y="5792010"/>
            <a:ext cx="5077271" cy="5887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  <a:r>
              <a:rPr kumimoji="0" lang="zh-TW" altLang="en-US" sz="32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如實採購，核實報支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363D2DE-CB84-4CCC-8DBA-44E3D70B33F4}"/>
              </a:ext>
            </a:extLst>
          </p:cNvPr>
          <p:cNvSpPr txBox="1"/>
          <p:nvPr/>
        </p:nvSpPr>
        <p:spPr>
          <a:xfrm>
            <a:off x="4430680" y="4997303"/>
            <a:ext cx="828402" cy="425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自首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3E1FC255-CAFA-456D-ADB1-D94F9DDBBAF5}"/>
              </a:ext>
            </a:extLst>
          </p:cNvPr>
          <p:cNvSpPr txBox="1"/>
          <p:nvPr/>
        </p:nvSpPr>
        <p:spPr>
          <a:xfrm>
            <a:off x="4406303" y="3321114"/>
            <a:ext cx="828402" cy="425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自首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A2B4E3EF-F40A-401A-AC2C-685B947D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" y="3074933"/>
            <a:ext cx="966122" cy="966122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8A69DD01-B017-4593-800B-98D1411AC6B2}"/>
              </a:ext>
            </a:extLst>
          </p:cNvPr>
          <p:cNvSpPr txBox="1"/>
          <p:nvPr/>
        </p:nvSpPr>
        <p:spPr>
          <a:xfrm rot="287036">
            <a:off x="9662832" y="3402079"/>
            <a:ext cx="2274471" cy="25749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3200"/>
              </a:lnSpc>
              <a:defRPr sz="2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TW" sz="2000" dirty="0"/>
              <a:t>P.S</a:t>
            </a:r>
            <a:r>
              <a:rPr lang="zh-TW" altLang="en-US" sz="2000" dirty="0"/>
              <a:t>按</a:t>
            </a:r>
            <a:r>
              <a:rPr lang="zh-TW" altLang="en-US" sz="2000" dirty="0">
                <a:solidFill>
                  <a:srgbClr val="C00000"/>
                </a:solidFill>
              </a:rPr>
              <a:t>發票</a:t>
            </a:r>
            <a:r>
              <a:rPr lang="zh-TW" altLang="en-US" sz="2000" dirty="0"/>
              <a:t>係商業會計法所稱之會計憑證，不得為不實內容之填製，且應提出真實之支出憑證以供機關審核經費動支與核銷。</a:t>
            </a:r>
          </a:p>
        </p:txBody>
      </p:sp>
      <p:grpSp>
        <p:nvGrpSpPr>
          <p:cNvPr id="42" name="组合 165">
            <a:extLst>
              <a:ext uri="{FF2B5EF4-FFF2-40B4-BE49-F238E27FC236}">
                <a16:creationId xmlns:a16="http://schemas.microsoft.com/office/drawing/2014/main" id="{863637D6-CF78-4ADB-B64C-D54BBFB80DB1}"/>
              </a:ext>
            </a:extLst>
          </p:cNvPr>
          <p:cNvGrpSpPr/>
          <p:nvPr/>
        </p:nvGrpSpPr>
        <p:grpSpPr>
          <a:xfrm rot="329863">
            <a:off x="10709052" y="2802150"/>
            <a:ext cx="614264" cy="655879"/>
            <a:chOff x="6591300" y="1966752"/>
            <a:chExt cx="830580" cy="975045"/>
          </a:xfrm>
        </p:grpSpPr>
        <p:sp>
          <p:nvSpPr>
            <p:cNvPr id="43" name="任意多边形 166">
              <a:extLst>
                <a:ext uri="{FF2B5EF4-FFF2-40B4-BE49-F238E27FC236}">
                  <a16:creationId xmlns:a16="http://schemas.microsoft.com/office/drawing/2014/main" id="{253F24A9-DD71-4BA5-B2EE-76662EBE4166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  <p:sp>
          <p:nvSpPr>
            <p:cNvPr id="44" name="任意多边形 167">
              <a:extLst>
                <a:ext uri="{FF2B5EF4-FFF2-40B4-BE49-F238E27FC236}">
                  <a16:creationId xmlns:a16="http://schemas.microsoft.com/office/drawing/2014/main" id="{6C437D42-1585-4195-B0F6-DAA2F950C89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4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矩形 5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4" name="文本框 4"/>
          <p:cNvSpPr>
            <a:spLocks noChangeArrowheads="1"/>
          </p:cNvSpPr>
          <p:nvPr/>
        </p:nvSpPr>
        <p:spPr bwMode="auto">
          <a:xfrm>
            <a:off x="98811" y="2622550"/>
            <a:ext cx="1152491" cy="14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1467856" y="2915410"/>
            <a:ext cx="9417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宋体" panose="02010600030101010101" pitchFamily="2" charset="-122"/>
              </a:rPr>
              <a:t>案例</a:t>
            </a:r>
            <a:r>
              <a:rPr lang="en-US" altLang="zh-TW" sz="6000" dirty="0">
                <a:solidFill>
                  <a:srgbClr val="42717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TW" altLang="en-US" sz="6000" b="1" dirty="0">
                <a:solidFill>
                  <a:srgbClr val="42717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宋体" panose="02010600030101010101" pitchFamily="2" charset="-122"/>
              </a:rPr>
              <a:t> 停工報告書登載不實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AACD4E0-A20E-4D38-8B18-DBB3542E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19" y="2622550"/>
            <a:ext cx="1152491" cy="12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427172"/>
                </a:solidFill>
                <a:effectLst/>
                <a:uLnTx/>
                <a:uFillTx/>
                <a:latin typeface="STXinwei"/>
                <a:ea typeface="华文隶书" panose="02010800040101010101" pitchFamily="2" charset="-122"/>
                <a:cs typeface="+mn-cs"/>
                <a:sym typeface="Microsoft New Tai Lue" panose="020B0502040204020203" pitchFamily="34" charset="0"/>
              </a:rPr>
              <a:t>★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Broadway" panose="02020500000000000000" pitchFamily="18" charset="0"/>
              <a:ea typeface="华文隶书" panose="02010800040101010101" pitchFamily="2" charset="-122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42060D-7794-414D-B8E0-A6884A88E44F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8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7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88" y="22976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1082268" y="1943257"/>
            <a:ext cx="594824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鄭</a:t>
            </a: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1172346" y="2178360"/>
            <a:ext cx="434827" cy="116485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經理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77BFCDEA-05CA-4FAC-934A-FA0D9B6246DA}"/>
              </a:ext>
            </a:extLst>
          </p:cNvPr>
          <p:cNvSpPr/>
          <p:nvPr/>
        </p:nvSpPr>
        <p:spPr>
          <a:xfrm>
            <a:off x="3229775" y="1630166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流程圖: 延遲 28">
            <a:extLst>
              <a:ext uri="{FF2B5EF4-FFF2-40B4-BE49-F238E27FC236}">
                <a16:creationId xmlns:a16="http://schemas.microsoft.com/office/drawing/2014/main" id="{7EA5B981-5AD7-4865-93BF-DF9714CFB48C}"/>
              </a:ext>
            </a:extLst>
          </p:cNvPr>
          <p:cNvSpPr/>
          <p:nvPr/>
        </p:nvSpPr>
        <p:spPr>
          <a:xfrm rot="16200000">
            <a:off x="3274752" y="1925860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76ACDB-B3C4-4478-8CBF-C0201071337E}"/>
              </a:ext>
            </a:extLst>
          </p:cNvPr>
          <p:cNvSpPr txBox="1"/>
          <p:nvPr/>
        </p:nvSpPr>
        <p:spPr>
          <a:xfrm>
            <a:off x="423775" y="4304753"/>
            <a:ext cx="2363017" cy="1362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鄭、曾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人負責共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公園標案之「履約管理」。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42564B68-830F-40FB-A8E5-A86FBCA93FDE}"/>
              </a:ext>
            </a:extLst>
          </p:cNvPr>
          <p:cNvSpPr/>
          <p:nvPr/>
        </p:nvSpPr>
        <p:spPr>
          <a:xfrm>
            <a:off x="5883171" y="1639386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徐</a:t>
            </a:r>
          </a:p>
        </p:txBody>
      </p:sp>
      <p:sp>
        <p:nvSpPr>
          <p:cNvPr id="37" name="流程圖: 延遲 36">
            <a:extLst>
              <a:ext uri="{FF2B5EF4-FFF2-40B4-BE49-F238E27FC236}">
                <a16:creationId xmlns:a16="http://schemas.microsoft.com/office/drawing/2014/main" id="{875E5A48-B1DF-49DC-9B89-065A4A57EB63}"/>
              </a:ext>
            </a:extLst>
          </p:cNvPr>
          <p:cNvSpPr/>
          <p:nvPr/>
        </p:nvSpPr>
        <p:spPr>
          <a:xfrm rot="16200000">
            <a:off x="5930437" y="1931254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90E0D29-6731-423B-B86F-C7D8824CDB4D}"/>
              </a:ext>
            </a:extLst>
          </p:cNvPr>
          <p:cNvSpPr txBox="1"/>
          <p:nvPr/>
        </p:nvSpPr>
        <p:spPr>
          <a:xfrm>
            <a:off x="5593018" y="2331734"/>
            <a:ext cx="105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執行長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Freeform 104">
            <a:extLst>
              <a:ext uri="{FF2B5EF4-FFF2-40B4-BE49-F238E27FC236}">
                <a16:creationId xmlns:a16="http://schemas.microsoft.com/office/drawing/2014/main" id="{93E7558E-51C5-4FD8-88C1-F7F1819A74AE}"/>
              </a:ext>
            </a:extLst>
          </p:cNvPr>
          <p:cNvSpPr>
            <a:spLocks noEditPoints="1"/>
          </p:cNvSpPr>
          <p:nvPr/>
        </p:nvSpPr>
        <p:spPr bwMode="auto">
          <a:xfrm>
            <a:off x="4373900" y="2365608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B93DD0F-3A83-4AC8-ABFE-43C3281B01EB}"/>
              </a:ext>
            </a:extLst>
          </p:cNvPr>
          <p:cNvCxnSpPr>
            <a:cxnSpLocks/>
          </p:cNvCxnSpPr>
          <p:nvPr/>
        </p:nvCxnSpPr>
        <p:spPr>
          <a:xfrm>
            <a:off x="4056750" y="2285202"/>
            <a:ext cx="1532569" cy="19348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12">
            <a:extLst>
              <a:ext uri="{FF2B5EF4-FFF2-40B4-BE49-F238E27FC236}">
                <a16:creationId xmlns:a16="http://schemas.microsoft.com/office/drawing/2014/main" id="{AD74BE21-1B36-4B38-A546-5652DCB417CC}"/>
              </a:ext>
            </a:extLst>
          </p:cNvPr>
          <p:cNvGrpSpPr>
            <a:grpSpLocks/>
          </p:cNvGrpSpPr>
          <p:nvPr/>
        </p:nvGrpSpPr>
        <p:grpSpPr bwMode="auto">
          <a:xfrm>
            <a:off x="11030312" y="293613"/>
            <a:ext cx="730205" cy="730205"/>
            <a:chOff x="0" y="0"/>
            <a:chExt cx="1141228" cy="1141228"/>
          </a:xfrm>
        </p:grpSpPr>
        <p:sp>
          <p:nvSpPr>
            <p:cNvPr id="60" name="椭圆 13">
              <a:extLst>
                <a:ext uri="{FF2B5EF4-FFF2-40B4-BE49-F238E27FC236}">
                  <a16:creationId xmlns:a16="http://schemas.microsoft.com/office/drawing/2014/main" id="{7C79A0D7-6A67-43F1-9C4D-F334CB18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64837E9F-7E51-42D5-92D2-7C1190B4CAC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45D96E73-ACF5-4402-B595-B0F7AAACAA8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9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454ACD5C-36BB-408D-8992-34BC208FBF05}"/>
              </a:ext>
            </a:extLst>
          </p:cNvPr>
          <p:cNvCxnSpPr>
            <a:cxnSpLocks/>
          </p:cNvCxnSpPr>
          <p:nvPr/>
        </p:nvCxnSpPr>
        <p:spPr>
          <a:xfrm flipV="1">
            <a:off x="6680075" y="2147131"/>
            <a:ext cx="2400093" cy="325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14C36471-D611-439E-936D-CFA0975A9D95}"/>
              </a:ext>
            </a:extLst>
          </p:cNvPr>
          <p:cNvSpPr/>
          <p:nvPr/>
        </p:nvSpPr>
        <p:spPr>
          <a:xfrm>
            <a:off x="9200810" y="1567432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0" name="流程圖: 延遲 79">
            <a:extLst>
              <a:ext uri="{FF2B5EF4-FFF2-40B4-BE49-F238E27FC236}">
                <a16:creationId xmlns:a16="http://schemas.microsoft.com/office/drawing/2014/main" id="{C4A3CB82-E790-42D0-B1C0-4883B02F8B3B}"/>
              </a:ext>
            </a:extLst>
          </p:cNvPr>
          <p:cNvSpPr/>
          <p:nvPr/>
        </p:nvSpPr>
        <p:spPr>
          <a:xfrm rot="16200000">
            <a:off x="9268468" y="1876327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86DFBB80-DB52-46A3-877C-F793685ACEB5}"/>
              </a:ext>
            </a:extLst>
          </p:cNvPr>
          <p:cNvSpPr txBox="1"/>
          <p:nvPr/>
        </p:nvSpPr>
        <p:spPr>
          <a:xfrm>
            <a:off x="9088016" y="2267835"/>
            <a:ext cx="88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2" name="圖形 21" descr="建築物">
            <a:extLst>
              <a:ext uri="{FF2B5EF4-FFF2-40B4-BE49-F238E27FC236}">
                <a16:creationId xmlns:a16="http://schemas.microsoft.com/office/drawing/2014/main" id="{3C952D8B-E55B-455B-83D9-4E0D80C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0378" y="2049086"/>
            <a:ext cx="673619" cy="614034"/>
          </a:xfrm>
          <a:prstGeom prst="rect">
            <a:avLst/>
          </a:prstGeom>
        </p:spPr>
      </p:pic>
      <p:sp>
        <p:nvSpPr>
          <p:cNvPr id="94" name="文字方塊 93">
            <a:extLst>
              <a:ext uri="{FF2B5EF4-FFF2-40B4-BE49-F238E27FC236}">
                <a16:creationId xmlns:a16="http://schemas.microsoft.com/office/drawing/2014/main" id="{1A509408-196B-4C0F-8A49-7871DB328C6C}"/>
              </a:ext>
            </a:extLst>
          </p:cNvPr>
          <p:cNvSpPr txBox="1"/>
          <p:nvPr/>
        </p:nvSpPr>
        <p:spPr>
          <a:xfrm>
            <a:off x="4355181" y="1699936"/>
            <a:ext cx="868194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行賄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0DEF2D52-7A57-4803-A751-AB64F8C05BC0}"/>
              </a:ext>
            </a:extLst>
          </p:cNvPr>
          <p:cNvSpPr txBox="1"/>
          <p:nvPr/>
        </p:nvSpPr>
        <p:spPr>
          <a:xfrm>
            <a:off x="2429724" y="2708303"/>
            <a:ext cx="1728464" cy="458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工期大幅落後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2DB6E824-E20F-436E-9E25-7787A77C83A4}"/>
              </a:ext>
            </a:extLst>
          </p:cNvPr>
          <p:cNvSpPr txBox="1"/>
          <p:nvPr/>
        </p:nvSpPr>
        <p:spPr>
          <a:xfrm>
            <a:off x="3000048" y="2316865"/>
            <a:ext cx="100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8" name="標題 1">
            <a:extLst>
              <a:ext uri="{FF2B5EF4-FFF2-40B4-BE49-F238E27FC236}">
                <a16:creationId xmlns:a16="http://schemas.microsoft.com/office/drawing/2014/main" id="{F9DA6201-51D9-4DA2-9E59-F54A1550E22D}"/>
              </a:ext>
            </a:extLst>
          </p:cNvPr>
          <p:cNvSpPr txBox="1">
            <a:spLocks/>
          </p:cNvSpPr>
          <p:nvPr/>
        </p:nvSpPr>
        <p:spPr>
          <a:xfrm>
            <a:off x="1776607" y="248145"/>
            <a:ext cx="9148875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lang="en-US" altLang="zh-TW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停工報告書登載不實案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摘錄自橋頭地檢署檢察官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5074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9257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號緩起訴處分書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8DABBD4B-00E3-4BFC-A357-310D2E573450}"/>
              </a:ext>
            </a:extLst>
          </p:cNvPr>
          <p:cNvSpPr/>
          <p:nvPr/>
        </p:nvSpPr>
        <p:spPr>
          <a:xfrm>
            <a:off x="1059657" y="3189476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</a:p>
        </p:txBody>
      </p:sp>
      <p:sp>
        <p:nvSpPr>
          <p:cNvPr id="72" name="流程圖: 延遲 71">
            <a:extLst>
              <a:ext uri="{FF2B5EF4-FFF2-40B4-BE49-F238E27FC236}">
                <a16:creationId xmlns:a16="http://schemas.microsoft.com/office/drawing/2014/main" id="{FAACE3B5-9666-4273-9B62-4C795E8C21E8}"/>
              </a:ext>
            </a:extLst>
          </p:cNvPr>
          <p:cNvSpPr/>
          <p:nvPr/>
        </p:nvSpPr>
        <p:spPr>
          <a:xfrm rot="16200000">
            <a:off x="1149359" y="3399874"/>
            <a:ext cx="434827" cy="122257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管理師</a:t>
            </a:r>
          </a:p>
        </p:txBody>
      </p:sp>
      <p:sp>
        <p:nvSpPr>
          <p:cNvPr id="76" name="圆角矩形 71">
            <a:extLst>
              <a:ext uri="{FF2B5EF4-FFF2-40B4-BE49-F238E27FC236}">
                <a16:creationId xmlns:a16="http://schemas.microsoft.com/office/drawing/2014/main" id="{BFEFB870-2BE7-4EA4-BC76-0AE5B4C9E16E}"/>
              </a:ext>
            </a:extLst>
          </p:cNvPr>
          <p:cNvSpPr/>
          <p:nvPr/>
        </p:nvSpPr>
        <p:spPr>
          <a:xfrm>
            <a:off x="713097" y="1773971"/>
            <a:ext cx="1368840" cy="2530782"/>
          </a:xfrm>
          <a:prstGeom prst="roundRect">
            <a:avLst>
              <a:gd name="adj" fmla="val 752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uhaus 93" pitchFamily="82" charset="0"/>
              <a:ea typeface="宋体"/>
              <a:cs typeface="+mn-cs"/>
            </a:endParaRPr>
          </a:p>
        </p:txBody>
      </p:sp>
      <p:sp>
        <p:nvSpPr>
          <p:cNvPr id="84" name="Freeform 104">
            <a:extLst>
              <a:ext uri="{FF2B5EF4-FFF2-40B4-BE49-F238E27FC236}">
                <a16:creationId xmlns:a16="http://schemas.microsoft.com/office/drawing/2014/main" id="{EED0CB79-D2EC-4B5C-9EA6-A083989B328E}"/>
              </a:ext>
            </a:extLst>
          </p:cNvPr>
          <p:cNvSpPr>
            <a:spLocks noEditPoints="1"/>
          </p:cNvSpPr>
          <p:nvPr/>
        </p:nvSpPr>
        <p:spPr bwMode="auto">
          <a:xfrm>
            <a:off x="4865215" y="2604170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D1904302-0408-4437-917D-3FB4DDC860D4}"/>
              </a:ext>
            </a:extLst>
          </p:cNvPr>
          <p:cNvSpPr txBox="1"/>
          <p:nvPr/>
        </p:nvSpPr>
        <p:spPr>
          <a:xfrm>
            <a:off x="9269260" y="1685301"/>
            <a:ext cx="48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鄭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B52AA968-124F-4112-9F0E-2FF3EE665573}"/>
              </a:ext>
            </a:extLst>
          </p:cNvPr>
          <p:cNvSpPr txBox="1"/>
          <p:nvPr/>
        </p:nvSpPr>
        <p:spPr>
          <a:xfrm>
            <a:off x="7366613" y="1567321"/>
            <a:ext cx="918647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指示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B3DC5420-8234-4694-84CC-2CAF6F813673}"/>
              </a:ext>
            </a:extLst>
          </p:cNvPr>
          <p:cNvSpPr txBox="1"/>
          <p:nvPr/>
        </p:nvSpPr>
        <p:spPr>
          <a:xfrm>
            <a:off x="6982162" y="2229685"/>
            <a:ext cx="1728464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多配合廠商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30EE2197-DAB2-4DD4-BF4B-B838571F2E57}"/>
              </a:ext>
            </a:extLst>
          </p:cNvPr>
          <p:cNvSpPr txBox="1"/>
          <p:nvPr/>
        </p:nvSpPr>
        <p:spPr>
          <a:xfrm>
            <a:off x="3492165" y="4194972"/>
            <a:ext cx="4763704" cy="1285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明知廠商有實際施工，曾管理師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於停工報告書</a:t>
            </a:r>
            <a:r>
              <a:rPr lang="zh-TW" altLang="en-US" sz="22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虛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偽</a:t>
            </a:r>
            <a:r>
              <a:rPr lang="zh-TW" altLang="en-US" sz="22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填載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有下雨情形無法施工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」，並交由鄭經理蓋章核定。</a:t>
            </a:r>
            <a:endParaRPr lang="en-US" altLang="zh-TW" sz="2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98650573-832A-4D53-B99C-091057D8213F}"/>
              </a:ext>
            </a:extLst>
          </p:cNvPr>
          <p:cNvSpPr txBox="1"/>
          <p:nvPr/>
        </p:nvSpPr>
        <p:spPr>
          <a:xfrm>
            <a:off x="3423962" y="3500563"/>
            <a:ext cx="5081613" cy="470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為求不計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入工期，填具「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停工報告書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3" name="接點: 肘形 22">
            <a:extLst>
              <a:ext uri="{FF2B5EF4-FFF2-40B4-BE49-F238E27FC236}">
                <a16:creationId xmlns:a16="http://schemas.microsoft.com/office/drawing/2014/main" id="{F11D2D7B-CE68-4110-BA8B-9AED75146A81}"/>
              </a:ext>
            </a:extLst>
          </p:cNvPr>
          <p:cNvCxnSpPr>
            <a:cxnSpLocks/>
          </p:cNvCxnSpPr>
          <p:nvPr/>
        </p:nvCxnSpPr>
        <p:spPr>
          <a:xfrm>
            <a:off x="2426864" y="3181094"/>
            <a:ext cx="949891" cy="660484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E218B4D9-2B07-4B19-B2B4-7EC3481E4B25}"/>
              </a:ext>
            </a:extLst>
          </p:cNvPr>
          <p:cNvCxnSpPr>
            <a:cxnSpLocks/>
          </p:cNvCxnSpPr>
          <p:nvPr/>
        </p:nvCxnSpPr>
        <p:spPr>
          <a:xfrm>
            <a:off x="8056336" y="3830873"/>
            <a:ext cx="0" cy="473880"/>
          </a:xfrm>
          <a:prstGeom prst="straightConnector1">
            <a:avLst/>
          </a:prstGeom>
          <a:ln w="76200">
            <a:solidFill>
              <a:srgbClr val="E46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4838855A-80FC-4583-BA74-C63AA01ED54B}"/>
              </a:ext>
            </a:extLst>
          </p:cNvPr>
          <p:cNvSpPr txBox="1"/>
          <p:nvPr/>
        </p:nvSpPr>
        <p:spPr>
          <a:xfrm>
            <a:off x="3452355" y="5637445"/>
            <a:ext cx="4958835" cy="46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  <a:defRPr/>
            </a:pP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持向採購處進行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工期核算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驗收付款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77F7842D-90C6-4D2B-903F-1F5582857495}"/>
              </a:ext>
            </a:extLst>
          </p:cNvPr>
          <p:cNvSpPr txBox="1"/>
          <p:nvPr/>
        </p:nvSpPr>
        <p:spPr>
          <a:xfrm>
            <a:off x="9923591" y="4098345"/>
            <a:ext cx="1478858" cy="881139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登載不實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E456C22D-A667-4D5C-B7D5-6D126824A463}"/>
              </a:ext>
            </a:extLst>
          </p:cNvPr>
          <p:cNvSpPr txBox="1"/>
          <p:nvPr/>
        </p:nvSpPr>
        <p:spPr>
          <a:xfrm>
            <a:off x="9536359" y="5160319"/>
            <a:ext cx="2253321" cy="881139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ts val="3200"/>
              </a:lnSpc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行使公務上登載不實文書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1" name="內容版面配置區 7">
            <a:extLst>
              <a:ext uri="{FF2B5EF4-FFF2-40B4-BE49-F238E27FC236}">
                <a16:creationId xmlns:a16="http://schemas.microsoft.com/office/drawing/2014/main" id="{14ADC96E-EA86-4DCA-BFF0-79BB918A0E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39715" y="5759098"/>
            <a:ext cx="686436" cy="686436"/>
          </a:xfrm>
          <a:prstGeom prst="rect">
            <a:avLst/>
          </a:prstGeom>
        </p:spPr>
      </p:pic>
      <p:sp>
        <p:nvSpPr>
          <p:cNvPr id="103" name="圆角矩形 71">
            <a:extLst>
              <a:ext uri="{FF2B5EF4-FFF2-40B4-BE49-F238E27FC236}">
                <a16:creationId xmlns:a16="http://schemas.microsoft.com/office/drawing/2014/main" id="{E0705A6D-6773-47D6-9A53-2D782E86F7EC}"/>
              </a:ext>
            </a:extLst>
          </p:cNvPr>
          <p:cNvSpPr/>
          <p:nvPr/>
        </p:nvSpPr>
        <p:spPr>
          <a:xfrm>
            <a:off x="3365078" y="3337959"/>
            <a:ext cx="5094697" cy="3022108"/>
          </a:xfrm>
          <a:prstGeom prst="roundRect">
            <a:avLst>
              <a:gd name="adj" fmla="val 752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uhaus 93" pitchFamily="82" charset="0"/>
              <a:ea typeface="宋体"/>
              <a:cs typeface="+mn-cs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9593B759-F4A3-4623-B62E-5DC377116445}"/>
              </a:ext>
            </a:extLst>
          </p:cNvPr>
          <p:cNvSpPr txBox="1"/>
          <p:nvPr/>
        </p:nvSpPr>
        <p:spPr>
          <a:xfrm>
            <a:off x="423775" y="5694456"/>
            <a:ext cx="2386042" cy="470770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授權公務員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994B99DB-A9CE-4257-924D-FAD50241F6A2}"/>
              </a:ext>
            </a:extLst>
          </p:cNvPr>
          <p:cNvCxnSpPr>
            <a:cxnSpLocks/>
          </p:cNvCxnSpPr>
          <p:nvPr/>
        </p:nvCxnSpPr>
        <p:spPr>
          <a:xfrm>
            <a:off x="8056336" y="5260212"/>
            <a:ext cx="0" cy="473880"/>
          </a:xfrm>
          <a:prstGeom prst="straightConnector1">
            <a:avLst/>
          </a:prstGeom>
          <a:ln w="76200">
            <a:solidFill>
              <a:srgbClr val="E46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箭號: 向右 63">
            <a:extLst>
              <a:ext uri="{FF2B5EF4-FFF2-40B4-BE49-F238E27FC236}">
                <a16:creationId xmlns:a16="http://schemas.microsoft.com/office/drawing/2014/main" id="{21CC517C-8A4F-4B6E-A790-2DF852DB6803}"/>
              </a:ext>
            </a:extLst>
          </p:cNvPr>
          <p:cNvSpPr/>
          <p:nvPr/>
        </p:nvSpPr>
        <p:spPr bwMode="auto">
          <a:xfrm>
            <a:off x="8337189" y="4430854"/>
            <a:ext cx="1359235" cy="1168005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zh-TW" altLang="en-US" sz="3200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違反</a:t>
            </a:r>
          </a:p>
        </p:txBody>
      </p:sp>
      <p:pic>
        <p:nvPicPr>
          <p:cNvPr id="65" name="图片 15">
            <a:extLst>
              <a:ext uri="{FF2B5EF4-FFF2-40B4-BE49-F238E27FC236}">
                <a16:creationId xmlns:a16="http://schemas.microsoft.com/office/drawing/2014/main" id="{9886B5E7-FC06-4A09-9000-9020812C0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9685">
            <a:off x="8437481" y="2911136"/>
            <a:ext cx="1155546" cy="1353287"/>
          </a:xfrm>
          <a:prstGeom prst="rect">
            <a:avLst/>
          </a:prstGeom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C3145F6E-9470-4707-BE8E-DA63108FA248}"/>
              </a:ext>
            </a:extLst>
          </p:cNvPr>
          <p:cNvSpPr txBox="1"/>
          <p:nvPr/>
        </p:nvSpPr>
        <p:spPr>
          <a:xfrm rot="743400">
            <a:off x="8660408" y="2977536"/>
            <a:ext cx="738664" cy="802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/>
            <a:r>
              <a:rPr lang="zh-TW" altLang="en-US" b="1" dirty="0">
                <a:solidFill>
                  <a:srgbClr val="5150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停工報告書</a:t>
            </a: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5166BA36-3015-4E07-9ED7-D8AA3297141C}"/>
              </a:ext>
            </a:extLst>
          </p:cNvPr>
          <p:cNvGrpSpPr/>
          <p:nvPr/>
        </p:nvGrpSpPr>
        <p:grpSpPr>
          <a:xfrm rot="21421176">
            <a:off x="169195" y="509548"/>
            <a:ext cx="2194644" cy="785684"/>
            <a:chOff x="364806" y="2628899"/>
            <a:chExt cx="4201618" cy="2248575"/>
          </a:xfrm>
          <a:solidFill>
            <a:srgbClr val="C00000"/>
          </a:solidFill>
        </p:grpSpPr>
        <p:grpSp>
          <p:nvGrpSpPr>
            <p:cNvPr id="70" name="Group 10">
              <a:extLst>
                <a:ext uri="{FF2B5EF4-FFF2-40B4-BE49-F238E27FC236}">
                  <a16:creationId xmlns:a16="http://schemas.microsoft.com/office/drawing/2014/main" id="{C10B4F98-0453-4E45-8296-36FC0BAB0BC0}"/>
                </a:ext>
              </a:extLst>
            </p:cNvPr>
            <p:cNvGrpSpPr/>
            <p:nvPr/>
          </p:nvGrpSpPr>
          <p:grpSpPr>
            <a:xfrm>
              <a:off x="364806" y="2628899"/>
              <a:ext cx="4201618" cy="2248575"/>
              <a:chOff x="-1" y="-1"/>
              <a:chExt cx="5083145" cy="2720340"/>
            </a:xfrm>
            <a:grpFill/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3C63AF1C-1792-4108-9762-D0005D8355B0}"/>
                  </a:ext>
                </a:extLst>
              </p:cNvPr>
              <p:cNvSpPr/>
              <p:nvPr/>
            </p:nvSpPr>
            <p:spPr>
              <a:xfrm>
                <a:off x="-1" y="-1"/>
                <a:ext cx="450850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450850" h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519487EF-5888-4BF3-A780-682CB4427FDC}"/>
                  </a:ext>
                </a:extLst>
              </p:cNvPr>
              <p:cNvSpPr/>
              <p:nvPr/>
            </p:nvSpPr>
            <p:spPr>
              <a:xfrm>
                <a:off x="0" y="450849"/>
                <a:ext cx="5083144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5083144" h="2269490">
                    <a:moveTo>
                      <a:pt x="4493864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4493864" y="2269490"/>
                    </a:lnTo>
                    <a:lnTo>
                      <a:pt x="4493864" y="2268220"/>
                    </a:lnTo>
                    <a:lnTo>
                      <a:pt x="5083144" y="1134110"/>
                    </a:lnTo>
                    <a:close/>
                  </a:path>
                </a:pathLst>
              </a:custGeom>
              <a:grpFill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AD8E912E-58BA-499E-AB52-E8A141D46E90}"/>
                </a:ext>
              </a:extLst>
            </p:cNvPr>
            <p:cNvSpPr txBox="1"/>
            <p:nvPr/>
          </p:nvSpPr>
          <p:spPr>
            <a:xfrm>
              <a:off x="737468" y="3296631"/>
              <a:ext cx="3088548" cy="111137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犯罪手法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0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sual Communication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11E50"/>
      </a:lt2>
      <a:accent1>
        <a:srgbClr val="99D7EF"/>
      </a:accent1>
      <a:accent2>
        <a:srgbClr val="011E50"/>
      </a:accent2>
      <a:accent3>
        <a:srgbClr val="FE524D"/>
      </a:accent3>
      <a:accent4>
        <a:srgbClr val="FE9B2B"/>
      </a:accent4>
      <a:accent5>
        <a:srgbClr val="FFF8FF"/>
      </a:accent5>
      <a:accent6>
        <a:srgbClr val="FFD966"/>
      </a:accent6>
      <a:hlink>
        <a:srgbClr val="434343"/>
      </a:hlink>
      <a:folHlink>
        <a:srgbClr val="0097A7"/>
      </a:folHlink>
    </a:clrScheme>
    <a:fontScheme name="自訂 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11247</TotalTime>
  <Pages>0</Pages>
  <Words>1378</Words>
  <Characters>0</Characters>
  <Application>Microsoft Office PowerPoint</Application>
  <DocSecurity>0</DocSecurity>
  <PresentationFormat>寬螢幕</PresentationFormat>
  <Lines>0</Lines>
  <Paragraphs>198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36" baseType="lpstr">
      <vt:lpstr>等线</vt:lpstr>
      <vt:lpstr>微软雅黑</vt:lpstr>
      <vt:lpstr>微软雅黑</vt:lpstr>
      <vt:lpstr>Montserrat</vt:lpstr>
      <vt:lpstr>宋体</vt:lpstr>
      <vt:lpstr>STKaiti</vt:lpstr>
      <vt:lpstr>华文隶书</vt:lpstr>
      <vt:lpstr>STXinwei</vt:lpstr>
      <vt:lpstr>微軟正黑體</vt:lpstr>
      <vt:lpstr>標楷體</vt:lpstr>
      <vt:lpstr>Arial</vt:lpstr>
      <vt:lpstr>Bauhaus 93</vt:lpstr>
      <vt:lpstr>Book Antiqua</vt:lpstr>
      <vt:lpstr>Broadway</vt:lpstr>
      <vt:lpstr>Calibri</vt:lpstr>
      <vt:lpstr>Calibri Light</vt:lpstr>
      <vt:lpstr>Microsoft New Tai Lue</vt:lpstr>
      <vt:lpstr>Times New Roman</vt:lpstr>
      <vt:lpstr>Wingdings</vt:lpstr>
      <vt:lpstr>Office 主题</vt:lpstr>
      <vt:lpstr>Visual Communication Workshop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謝宛蓁(D2013.基隆營業處政風組)</cp:lastModifiedBy>
  <cp:revision>3669</cp:revision>
  <cp:lastPrinted>2023-04-07T08:00:34Z</cp:lastPrinted>
  <dcterms:created xsi:type="dcterms:W3CDTF">2014-11-18T07:27:00Z</dcterms:created>
  <dcterms:modified xsi:type="dcterms:W3CDTF">2023-04-13T02:40:49Z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